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64" r:id="rId2"/>
    <p:sldId id="267" r:id="rId3"/>
    <p:sldId id="258" r:id="rId4"/>
    <p:sldId id="259" r:id="rId5"/>
    <p:sldId id="256" r:id="rId6"/>
    <p:sldId id="261" r:id="rId7"/>
    <p:sldId id="262" r:id="rId8"/>
    <p:sldId id="7084" r:id="rId9"/>
    <p:sldId id="7085" r:id="rId10"/>
    <p:sldId id="7087" r:id="rId11"/>
    <p:sldId id="7088" r:id="rId12"/>
    <p:sldId id="7091" r:id="rId13"/>
    <p:sldId id="7090" r:id="rId14"/>
    <p:sldId id="265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91"/>
    <a:srgbClr val="61A9DD"/>
    <a:srgbClr val="283272"/>
    <a:srgbClr val="094F85"/>
    <a:srgbClr val="294976"/>
    <a:srgbClr val="C62C3F"/>
    <a:srgbClr val="43BDD8"/>
    <a:srgbClr val="EF3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/>
    <p:restoredTop sz="94690"/>
  </p:normalViewPr>
  <p:slideViewPr>
    <p:cSldViewPr snapToGrid="0" snapToObjects="1">
      <p:cViewPr varScale="1">
        <p:scale>
          <a:sx n="62" d="100"/>
          <a:sy n="62" d="100"/>
        </p:scale>
        <p:origin x="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4F23-0E8D-C94A-9340-2569CE3BD3AA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7D866-0521-0049-B1C9-B32A61DA4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8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26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56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2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D866-0521-0049-B1C9-B32A61DA4A7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6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_Titre_Une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059E77-EAF2-AC45-92C8-F29E262AADA9}"/>
              </a:ext>
            </a:extLst>
          </p:cNvPr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0E94ABB-CC1F-774E-96A9-C3965D472344}"/>
              </a:ext>
            </a:extLst>
          </p:cNvPr>
          <p:cNvCxnSpPr>
            <a:cxnSpLocks/>
          </p:cNvCxnSpPr>
          <p:nvPr userDrawn="1"/>
        </p:nvCxnSpPr>
        <p:spPr>
          <a:xfrm>
            <a:off x="1465083" y="2173303"/>
            <a:ext cx="9183756" cy="0"/>
          </a:xfrm>
          <a:prstGeom prst="line">
            <a:avLst/>
          </a:prstGeom>
          <a:ln>
            <a:solidFill>
              <a:srgbClr val="61A9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651657-D669-5141-A585-4692EB8B84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405" y="1277551"/>
            <a:ext cx="10872591" cy="895752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SUR UNE LIGNE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09CCC6C9-0CF5-C744-AB7E-A788AC9FF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405" y="2567118"/>
            <a:ext cx="10872591" cy="68752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Date - Auteur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77AAF9E-28CA-154C-B103-260CC24B9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1044" y="4228070"/>
            <a:ext cx="3349911" cy="17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6296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estions_Répon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6FE7EAA3-801A-1E4B-A01E-D61175CFE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70842" t="8641"/>
          <a:stretch/>
        </p:blipFill>
        <p:spPr>
          <a:xfrm>
            <a:off x="9540279" y="1039628"/>
            <a:ext cx="2651721" cy="58713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BA525F-295A-0149-912F-766F8CA06AC5}"/>
              </a:ext>
            </a:extLst>
          </p:cNvPr>
          <p:cNvSpPr/>
          <p:nvPr userDrawn="1"/>
        </p:nvSpPr>
        <p:spPr>
          <a:xfrm>
            <a:off x="0" y="6388499"/>
            <a:ext cx="12192000" cy="48202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E1AA2F-FDCF-EC44-AC13-30EE5BA71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334" y="351904"/>
            <a:ext cx="2109209" cy="106832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51F5FD05-3593-FC4E-8468-08E36D8ED3AE}"/>
              </a:ext>
            </a:extLst>
          </p:cNvPr>
          <p:cNvSpPr txBox="1"/>
          <p:nvPr userDrawn="1"/>
        </p:nvSpPr>
        <p:spPr>
          <a:xfrm>
            <a:off x="5045542" y="406250"/>
            <a:ext cx="5309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283272"/>
                </a:solidFill>
                <a:latin typeface="+mn-lt"/>
              </a:rPr>
              <a:t>QUESTIONS</a:t>
            </a:r>
          </a:p>
          <a:p>
            <a:r>
              <a:rPr lang="fr-FR" sz="6000" b="1" dirty="0">
                <a:solidFill>
                  <a:srgbClr val="283272"/>
                </a:solidFill>
                <a:latin typeface="+mn-lt"/>
              </a:rPr>
              <a:t>REPONSES</a:t>
            </a:r>
          </a:p>
        </p:txBody>
      </p:sp>
      <p:pic>
        <p:nvPicPr>
          <p:cNvPr id="3" name="Graphique 2" descr="Conversation">
            <a:extLst>
              <a:ext uri="{FF2B5EF4-FFF2-40B4-BE49-F238E27FC236}">
                <a16:creationId xmlns:a16="http://schemas.microsoft.com/office/drawing/2014/main" id="{FAF296B0-1376-6642-87D0-615C412A2E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3724" y="2176101"/>
            <a:ext cx="3940256" cy="3940256"/>
          </a:xfrm>
          <a:prstGeom prst="rect">
            <a:avLst/>
          </a:prstGeom>
        </p:spPr>
      </p:pic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02899453-5DE5-5248-AE40-EACE65D1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E25FE98-2593-A04D-A1DB-E9B4A94F9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29" y="6401025"/>
            <a:ext cx="10458516" cy="4820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titre de la présentation - date</a:t>
            </a:r>
          </a:p>
        </p:txBody>
      </p:sp>
      <p:pic>
        <p:nvPicPr>
          <p:cNvPr id="4" name="Image 3" descr="Une image contenant clavier, assis, ordinateur, en bois&#10;&#10;Description générée automatiquement">
            <a:extLst>
              <a:ext uri="{FF2B5EF4-FFF2-40B4-BE49-F238E27FC236}">
                <a16:creationId xmlns:a16="http://schemas.microsoft.com/office/drawing/2014/main" id="{0236302F-EEAF-194F-B39C-E681CD40A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463" r="3577"/>
          <a:stretch/>
        </p:blipFill>
        <p:spPr>
          <a:xfrm>
            <a:off x="0" y="-1"/>
            <a:ext cx="4680386" cy="65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896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E759D24-CCDF-2F47-8C6B-A2FAE1724C6F}"/>
              </a:ext>
            </a:extLst>
          </p:cNvPr>
          <p:cNvSpPr/>
          <p:nvPr userDrawn="1"/>
        </p:nvSpPr>
        <p:spPr>
          <a:xfrm>
            <a:off x="0" y="5307295"/>
            <a:ext cx="12192000" cy="1550704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5B8AD1A-6699-A440-8E1F-E3B20D11C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9185" y="1114024"/>
            <a:ext cx="5533629" cy="2946998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061F04F-A8EB-504A-8519-1B7C13053498}"/>
              </a:ext>
            </a:extLst>
          </p:cNvPr>
          <p:cNvSpPr txBox="1"/>
          <p:nvPr userDrawn="1"/>
        </p:nvSpPr>
        <p:spPr>
          <a:xfrm>
            <a:off x="0" y="5513260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>
                <a:solidFill>
                  <a:schemeClr val="bg1"/>
                </a:solidFill>
              </a:rPr>
              <a:t>APREF </a:t>
            </a:r>
            <a:r>
              <a:rPr lang="en-US" altLang="fr-FR" b="0" i="0" dirty="0">
                <a:solidFill>
                  <a:schemeClr val="bg1"/>
                </a:solidFill>
              </a:rPr>
              <a:t>(Association des </a:t>
            </a:r>
            <a:r>
              <a:rPr lang="en-US" altLang="fr-FR" b="0" i="0" dirty="0" err="1">
                <a:solidFill>
                  <a:schemeClr val="bg1"/>
                </a:solidFill>
              </a:rPr>
              <a:t>Professionnels</a:t>
            </a:r>
            <a:r>
              <a:rPr lang="en-US" altLang="fr-FR" b="0" i="0" dirty="0">
                <a:solidFill>
                  <a:schemeClr val="bg1"/>
                </a:solidFill>
              </a:rPr>
              <a:t> de la </a:t>
            </a:r>
            <a:r>
              <a:rPr lang="en-US" altLang="fr-FR" b="0" i="0" dirty="0" err="1">
                <a:solidFill>
                  <a:schemeClr val="bg1"/>
                </a:solidFill>
              </a:rPr>
              <a:t>Réassurance</a:t>
            </a:r>
            <a:r>
              <a:rPr lang="en-US" altLang="fr-FR" b="0" i="0" dirty="0">
                <a:solidFill>
                  <a:schemeClr val="bg1"/>
                </a:solidFill>
              </a:rPr>
              <a:t> </a:t>
            </a:r>
            <a:r>
              <a:rPr lang="en-US" altLang="fr-FR" b="0" i="0" dirty="0" err="1">
                <a:solidFill>
                  <a:schemeClr val="bg1"/>
                </a:solidFill>
              </a:rPr>
              <a:t>en</a:t>
            </a:r>
            <a:r>
              <a:rPr lang="en-US" altLang="fr-FR" b="0" i="0" dirty="0">
                <a:solidFill>
                  <a:schemeClr val="bg1"/>
                </a:solidFill>
              </a:rPr>
              <a:t> France)</a:t>
            </a:r>
            <a:endParaRPr lang="en-US" altLang="fr-FR" sz="1200" b="0" i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000" dirty="0">
                <a:solidFill>
                  <a:schemeClr val="bg1"/>
                </a:solidFill>
                <a:latin typeface="+mj-lt"/>
              </a:rPr>
              <a:t>26 boulevard Haussmann, 75009 Paris – </a:t>
            </a:r>
            <a:r>
              <a:rPr lang="en-US" altLang="fr-FR" sz="2000" dirty="0" err="1">
                <a:solidFill>
                  <a:schemeClr val="bg1"/>
                </a:solidFill>
                <a:latin typeface="+mj-lt"/>
              </a:rPr>
              <a:t>Tél</a:t>
            </a:r>
            <a:r>
              <a:rPr lang="en-US" altLang="fr-FR" sz="2000" dirty="0">
                <a:solidFill>
                  <a:schemeClr val="bg1"/>
                </a:solidFill>
                <a:latin typeface="+mj-lt"/>
              </a:rPr>
              <a:t> : +33 (0)1 42 47 90 10 – </a:t>
            </a:r>
            <a:r>
              <a:rPr lang="en-US" altLang="fr-FR" sz="2000" dirty="0" err="1">
                <a:solidFill>
                  <a:schemeClr val="bg1"/>
                </a:solidFill>
                <a:latin typeface="+mj-lt"/>
              </a:rPr>
              <a:t>Contact@apref.org</a:t>
            </a:r>
            <a:endParaRPr lang="en-US" altLang="fr-FR" sz="11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 err="1">
                <a:solidFill>
                  <a:srgbClr val="61A9DD"/>
                </a:solidFill>
              </a:rPr>
              <a:t>www.apref.org</a:t>
            </a:r>
            <a:endParaRPr lang="en-US" altLang="fr-FR" sz="1200" b="1" dirty="0">
              <a:solidFill>
                <a:srgbClr val="61A9DD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25908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85700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4562-DDAA-45FF-91C6-941FB5F4AE5A}" type="datetime3">
              <a:rPr lang="en-US" smtClean="0"/>
              <a:t>21 June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100"/>
            <a:ext cx="11582398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6E7F8F3-37A4-6E4B-8E4A-A72C991ED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2006E61-14FE-EA44-81A4-965FA84E0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FD071-E8FA-4B17-A555-0265F71BA88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799" y="1905000"/>
            <a:ext cx="11582399" cy="415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11695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_Titre_Deux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059E77-EAF2-AC45-92C8-F29E262AADA9}"/>
              </a:ext>
            </a:extLst>
          </p:cNvPr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EA9E9F-DACE-514F-A3F3-65CD735CB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1044" y="4228070"/>
            <a:ext cx="3349911" cy="1784034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0E94ABB-CC1F-774E-96A9-C3965D472344}"/>
              </a:ext>
            </a:extLst>
          </p:cNvPr>
          <p:cNvCxnSpPr>
            <a:cxnSpLocks/>
          </p:cNvCxnSpPr>
          <p:nvPr userDrawn="1"/>
        </p:nvCxnSpPr>
        <p:spPr>
          <a:xfrm>
            <a:off x="1465083" y="2173303"/>
            <a:ext cx="9183756" cy="0"/>
          </a:xfrm>
          <a:prstGeom prst="line">
            <a:avLst/>
          </a:prstGeom>
          <a:ln>
            <a:solidFill>
              <a:srgbClr val="61A9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651657-D669-5141-A585-4692EB8B84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49" y="376406"/>
            <a:ext cx="10972800" cy="179689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SUR DEUX LIGNES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513ED20B-E8FF-8143-A8FA-1FED75EA4A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49" y="2567118"/>
            <a:ext cx="10972800" cy="68752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Date - Auteur</a:t>
            </a:r>
          </a:p>
        </p:txBody>
      </p:sp>
    </p:spTree>
    <p:extLst>
      <p:ext uri="{BB962C8B-B14F-4D97-AF65-F5344CB8AC3E}">
        <p14:creationId xmlns:p14="http://schemas.microsoft.com/office/powerpoint/2010/main" val="362026718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pièce, homme, intérieur&#10;&#10;Description générée automatiquement">
            <a:extLst>
              <a:ext uri="{FF2B5EF4-FFF2-40B4-BE49-F238E27FC236}">
                <a16:creationId xmlns:a16="http://schemas.microsoft.com/office/drawing/2014/main" id="{FCA28A74-392B-674D-955A-A2729F896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53" r="22922"/>
          <a:stretch/>
        </p:blipFill>
        <p:spPr>
          <a:xfrm>
            <a:off x="0" y="0"/>
            <a:ext cx="4549396" cy="6551772"/>
          </a:xfrm>
          <a:prstGeom prst="rect">
            <a:avLst/>
          </a:prstGeom>
        </p:spPr>
      </p:pic>
      <p:pic>
        <p:nvPicPr>
          <p:cNvPr id="17" name="Image 16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AE259C35-B405-5C4A-A415-48EF8F436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70842" t="8641"/>
          <a:stretch/>
        </p:blipFill>
        <p:spPr>
          <a:xfrm>
            <a:off x="9770605" y="1039628"/>
            <a:ext cx="2421395" cy="53613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BA525F-295A-0149-912F-766F8CA06AC5}"/>
              </a:ext>
            </a:extLst>
          </p:cNvPr>
          <p:cNvSpPr/>
          <p:nvPr userDrawn="1"/>
        </p:nvSpPr>
        <p:spPr>
          <a:xfrm>
            <a:off x="0" y="6392015"/>
            <a:ext cx="12192000" cy="48202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E1AA2F-FDCF-EC44-AC13-30EE5BA717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334" y="351904"/>
            <a:ext cx="2109209" cy="1068320"/>
          </a:xfrm>
          <a:prstGeom prst="rect">
            <a:avLst/>
          </a:prstGeom>
        </p:spPr>
      </p:pic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B8C7C672-7473-DB42-9702-D0D2955BE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77766" y="1754316"/>
            <a:ext cx="6571648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75BECC6C-FEAE-1E48-BD49-89A2A5B33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7766" y="2471259"/>
            <a:ext cx="6579638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C9B4C801-2EC7-8C43-B9D4-D4250C76B7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77766" y="3166135"/>
            <a:ext cx="6579638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4B62FA15-672A-A249-BCCF-7301A2F186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77765" y="3861014"/>
            <a:ext cx="6579637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AC3A7B1C-327C-4B4F-B372-9F52375857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7766" y="4561235"/>
            <a:ext cx="6579636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A3C026DB-9AB7-3445-B0A1-CF0D2A3FB4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77766" y="5258122"/>
            <a:ext cx="6579636" cy="702233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00829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AJOUTEZ UN TITRE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1F5FD05-3593-FC4E-8468-08E36D8ED3AE}"/>
              </a:ext>
            </a:extLst>
          </p:cNvPr>
          <p:cNvSpPr txBox="1"/>
          <p:nvPr userDrawn="1"/>
        </p:nvSpPr>
        <p:spPr>
          <a:xfrm>
            <a:off x="5045542" y="406250"/>
            <a:ext cx="530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283272"/>
                </a:solidFill>
                <a:latin typeface="+mn-lt"/>
              </a:rPr>
              <a:t>SOMMAIRE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F82928FC-D451-6B4A-8B84-D87CB0700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29" y="6401025"/>
            <a:ext cx="7925325" cy="4820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titre de la présentation - date</a:t>
            </a:r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FFDC2664-10C6-D345-8754-1BD4AF73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0583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A6725855-D262-E048-ADB7-45F88E999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70842" t="8641"/>
          <a:stretch/>
        </p:blipFill>
        <p:spPr>
          <a:xfrm>
            <a:off x="9770605" y="1039628"/>
            <a:ext cx="2421395" cy="53613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BA525F-295A-0149-912F-766F8CA06AC5}"/>
              </a:ext>
            </a:extLst>
          </p:cNvPr>
          <p:cNvSpPr/>
          <p:nvPr userDrawn="1"/>
        </p:nvSpPr>
        <p:spPr>
          <a:xfrm>
            <a:off x="0" y="6392015"/>
            <a:ext cx="12192000" cy="48202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C9B4C801-2EC7-8C43-B9D4-D4250C76B7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02132" y="2099205"/>
            <a:ext cx="3397002" cy="702233"/>
          </a:xfrm>
        </p:spPr>
        <p:txBody>
          <a:bodyPr>
            <a:noAutofit/>
          </a:bodyPr>
          <a:lstStyle>
            <a:lvl1pPr marL="0" indent="0" algn="l">
              <a:buNone/>
              <a:defRPr lang="fr-FR" sz="6000" b="1" kern="1200" dirty="0" smtClean="0">
                <a:solidFill>
                  <a:srgbClr val="2832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Numéro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4B62FA15-672A-A249-BCCF-7301A2F186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02131" y="2995543"/>
            <a:ext cx="6428301" cy="267874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>
                <a:solidFill>
                  <a:srgbClr val="00829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00829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TITRE DU CHAPITRE</a:t>
            </a:r>
          </a:p>
        </p:txBody>
      </p: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20953D5-7E31-D045-B818-C93FE6CA9C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734" y="504304"/>
            <a:ext cx="2109209" cy="106832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F2CA1A2B-E35E-B642-A8A6-662B1A6FB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29" y="6401025"/>
            <a:ext cx="10458516" cy="4820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titre de la présentation - date</a:t>
            </a:r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64123880-5F63-AF4F-827F-EBF9CCC7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02469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_Titre_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DC8473-8870-DF48-8C99-6B4105F8EF28}"/>
              </a:ext>
            </a:extLst>
          </p:cNvPr>
          <p:cNvSpPr/>
          <p:nvPr userDrawn="1"/>
        </p:nvSpPr>
        <p:spPr>
          <a:xfrm>
            <a:off x="0" y="6392015"/>
            <a:ext cx="12192000" cy="48202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737DA0C5-EDC1-874F-8676-13467C30AB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02132" y="2099205"/>
            <a:ext cx="3397002" cy="702233"/>
          </a:xfrm>
        </p:spPr>
        <p:txBody>
          <a:bodyPr>
            <a:noAutofit/>
          </a:bodyPr>
          <a:lstStyle>
            <a:lvl1pPr marL="0" indent="0" algn="l">
              <a:buNone/>
              <a:defRPr lang="fr-FR" sz="6000" b="1" kern="1200" dirty="0" smtClean="0">
                <a:solidFill>
                  <a:srgbClr val="2832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Numéro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B906266D-E0A0-8644-9A20-29C87800F1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02131" y="2995544"/>
            <a:ext cx="7079655" cy="106832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>
                <a:solidFill>
                  <a:srgbClr val="00829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00829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TITRE DU CHAPITRE</a:t>
            </a:r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FB0F9E6-BB4A-BE43-9364-3EFB5B860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734" y="504304"/>
            <a:ext cx="2109209" cy="1068320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E0F728C-39DB-BC44-A818-023980C52F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99979" y="3729129"/>
            <a:ext cx="8761926" cy="823912"/>
          </a:xfrm>
        </p:spPr>
        <p:txBody>
          <a:bodyPr anchor="b">
            <a:noAutofit/>
          </a:bodyPr>
          <a:lstStyle>
            <a:lvl1pPr marL="0" indent="0">
              <a:buNone/>
              <a:defRPr lang="fr-FR" sz="3200" kern="1200" dirty="0">
                <a:solidFill>
                  <a:srgbClr val="00829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5" name="Image 14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341877D5-5AED-364C-ADAD-3891F4793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70842" t="8641"/>
          <a:stretch/>
        </p:blipFill>
        <p:spPr>
          <a:xfrm>
            <a:off x="9770605" y="1039628"/>
            <a:ext cx="2421395" cy="5361397"/>
          </a:xfrm>
          <a:prstGeom prst="rect">
            <a:avLst/>
          </a:prstGeom>
        </p:spPr>
      </p:pic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D978CDCC-9E6A-694B-B495-3FCD004D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A35D0E1-6DFF-4149-9766-9076A3500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29" y="6401025"/>
            <a:ext cx="10458516" cy="4820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titre de la présentation - date</a:t>
            </a:r>
          </a:p>
        </p:txBody>
      </p:sp>
    </p:spTree>
    <p:extLst>
      <p:ext uri="{BB962C8B-B14F-4D97-AF65-F5344CB8AC3E}">
        <p14:creationId xmlns:p14="http://schemas.microsoft.com/office/powerpoint/2010/main" val="41566775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_Contenu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F27F7311-44CD-714D-ADAA-450DEB850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70842" t="8641"/>
          <a:stretch/>
        </p:blipFill>
        <p:spPr>
          <a:xfrm>
            <a:off x="9540279" y="1039628"/>
            <a:ext cx="2651721" cy="58713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BE51B-7990-4449-B562-46DF8C3A565B}"/>
              </a:ext>
            </a:extLst>
          </p:cNvPr>
          <p:cNvSpPr/>
          <p:nvPr userDrawn="1"/>
        </p:nvSpPr>
        <p:spPr>
          <a:xfrm>
            <a:off x="0" y="7090"/>
            <a:ext cx="12192000" cy="72245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D596425-5055-E84D-A2CF-9B79348D3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600" y="6117523"/>
            <a:ext cx="1196205" cy="605881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4E2BE1F-F4FD-2B46-AB1E-1F8B3C0640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4599" y="939470"/>
            <a:ext cx="11392391" cy="529029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61A9D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D020D13B-B72D-6F49-837A-36278118B5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600" y="1568657"/>
            <a:ext cx="11392392" cy="42901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pPr lvl="0"/>
            <a:r>
              <a:rPr lang="fr-FR" dirty="0"/>
              <a:t>Cliquez pour ajouter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1613A46-BC09-6C42-B247-104B5E729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00" y="112734"/>
            <a:ext cx="11392391" cy="6168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UN TITRE</a:t>
            </a:r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F9782623-9E73-1B41-BD7A-86EFEFA0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rgbClr val="283272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7191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_Deux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FF3FE4E8-252E-CC40-8695-6B81C0810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70842" t="8641"/>
          <a:stretch/>
        </p:blipFill>
        <p:spPr>
          <a:xfrm>
            <a:off x="9540279" y="1039628"/>
            <a:ext cx="2651721" cy="5871380"/>
          </a:xfrm>
          <a:prstGeom prst="rect">
            <a:avLst/>
          </a:prstGeom>
        </p:spPr>
      </p:pic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E5947A3-0B9C-184A-A59E-00F3153BD7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1879" y="1039628"/>
            <a:ext cx="4565707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rgbClr val="61A9D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 1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98D7763-8FA0-C842-85B4-415534512F9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844415" y="1039628"/>
            <a:ext cx="4565707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rgbClr val="61A9D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 2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C32DE04-E687-514D-921B-9C0756D7932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39628"/>
            <a:ext cx="0" cy="5077895"/>
          </a:xfrm>
          <a:prstGeom prst="line">
            <a:avLst/>
          </a:prstGeom>
          <a:ln>
            <a:solidFill>
              <a:srgbClr val="008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0B88E427-5AAB-6A40-8F24-B588393A4B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638" y="2004164"/>
            <a:ext cx="4565650" cy="381420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</a:defRPr>
            </a:lvl1pPr>
            <a:lvl2pPr marL="6858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81D19AF-E60B-D343-9562-1B4E481B5D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712" y="2004164"/>
            <a:ext cx="4565650" cy="381420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</a:defRPr>
            </a:lvl1pPr>
            <a:lvl2pPr marL="6858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numéro de diapositive 6">
            <a:extLst>
              <a:ext uri="{FF2B5EF4-FFF2-40B4-BE49-F238E27FC236}">
                <a16:creationId xmlns:a16="http://schemas.microsoft.com/office/drawing/2014/main" id="{11CC2B79-29DC-974D-BACD-C488283ABC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rgbClr val="283272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B5C396-ED20-EB4B-B55A-91CABEE8B9BD}"/>
              </a:ext>
            </a:extLst>
          </p:cNvPr>
          <p:cNvSpPr/>
          <p:nvPr userDrawn="1"/>
        </p:nvSpPr>
        <p:spPr>
          <a:xfrm>
            <a:off x="0" y="7090"/>
            <a:ext cx="12192000" cy="72245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F40C4B6-A11A-944D-9C93-4C91A40AE1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600" y="6117523"/>
            <a:ext cx="1196205" cy="605881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7FC3DB4A-8E58-234A-9E68-8EC4D7F7D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00" y="112734"/>
            <a:ext cx="11392391" cy="6168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UN TITRE</a:t>
            </a:r>
          </a:p>
        </p:txBody>
      </p:sp>
    </p:spTree>
    <p:extLst>
      <p:ext uri="{BB962C8B-B14F-4D97-AF65-F5344CB8AC3E}">
        <p14:creationId xmlns:p14="http://schemas.microsoft.com/office/powerpoint/2010/main" val="275048778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enêtre&#10;&#10;Description générée automatiquement">
            <a:extLst>
              <a:ext uri="{FF2B5EF4-FFF2-40B4-BE49-F238E27FC236}">
                <a16:creationId xmlns:a16="http://schemas.microsoft.com/office/drawing/2014/main" id="{E886F7DF-6242-BB42-9748-23B48D783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70842" t="8641"/>
          <a:stretch/>
        </p:blipFill>
        <p:spPr>
          <a:xfrm>
            <a:off x="9540279" y="1039628"/>
            <a:ext cx="2651721" cy="5871380"/>
          </a:xfrm>
          <a:prstGeom prst="rect">
            <a:avLst/>
          </a:prstGeom>
        </p:spPr>
      </p:pic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8D20E8-0412-6F4C-AB0D-3D5F9F601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96601" y="1039628"/>
            <a:ext cx="6000798" cy="4860130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648F18-8CF3-CA44-A53A-D23855CDF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600" y="2004163"/>
            <a:ext cx="4952986" cy="3895595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2EEFCA3-7822-D149-9EEC-7A2EDCE84F4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601" y="1057047"/>
            <a:ext cx="4952986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>
                <a:solidFill>
                  <a:srgbClr val="61A9D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EE6FC062-7A3F-1544-A26F-9884CEF6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rgbClr val="283272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C34B3-3FEC-8E4A-A794-EE9610C49060}"/>
              </a:ext>
            </a:extLst>
          </p:cNvPr>
          <p:cNvSpPr/>
          <p:nvPr userDrawn="1"/>
        </p:nvSpPr>
        <p:spPr>
          <a:xfrm>
            <a:off x="0" y="7090"/>
            <a:ext cx="12192000" cy="72245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289F99D-0D7B-A440-8AE0-38095E0E5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600" y="6117523"/>
            <a:ext cx="1196205" cy="605881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80529456-D10D-FD4B-B5BB-4E419F56A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00" y="112734"/>
            <a:ext cx="11392391" cy="6168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UN TITRE</a:t>
            </a:r>
          </a:p>
        </p:txBody>
      </p:sp>
    </p:spTree>
    <p:extLst>
      <p:ext uri="{BB962C8B-B14F-4D97-AF65-F5344CB8AC3E}">
        <p14:creationId xmlns:p14="http://schemas.microsoft.com/office/powerpoint/2010/main" val="114853184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652FD4-FA6B-E846-BA6A-6BFF802EF173}"/>
              </a:ext>
            </a:extLst>
          </p:cNvPr>
          <p:cNvSpPr/>
          <p:nvPr userDrawn="1"/>
        </p:nvSpPr>
        <p:spPr>
          <a:xfrm>
            <a:off x="0" y="6392015"/>
            <a:ext cx="12192000" cy="482026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D6F69C-6E77-414F-9A8E-43331FA8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20464"/>
            <a:ext cx="1069091" cy="41555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17EC686-407B-004C-80AB-8DE761D69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29" y="6401025"/>
            <a:ext cx="10458516" cy="4820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titre de la présentation - date</a:t>
            </a:r>
          </a:p>
        </p:txBody>
      </p:sp>
    </p:spTree>
    <p:extLst>
      <p:ext uri="{BB962C8B-B14F-4D97-AF65-F5344CB8AC3E}">
        <p14:creationId xmlns:p14="http://schemas.microsoft.com/office/powerpoint/2010/main" val="323608166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828002-C319-6044-AE1E-AAA2D732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E2526B-019A-F54D-9518-150EC4DB3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62C4B-987A-DC4D-B536-323A37D29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9E6A-EB73-154E-884A-A6008C23A063}" type="datetime1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6B6861-D92F-F442-874F-56308FD02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A46E65-EE82-2B40-B47A-02EF70FA8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010" y="6196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E8142E3-C1AF-7B4B-A0AC-666D1027A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057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61" r:id="rId4"/>
    <p:sldLayoutId id="2147483654" r:id="rId5"/>
    <p:sldLayoutId id="2147483650" r:id="rId6"/>
    <p:sldLayoutId id="2147483652" r:id="rId7"/>
    <p:sldLayoutId id="2147483657" r:id="rId8"/>
    <p:sldLayoutId id="2147483665" r:id="rId9"/>
    <p:sldLayoutId id="2147483664" r:id="rId10"/>
    <p:sldLayoutId id="2147483662" r:id="rId11"/>
    <p:sldLayoutId id="2147483667" r:id="rId12"/>
    <p:sldLayoutId id="2147483668" r:id="rId13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com/url?sa=i&amp;url=https%3A%2F%2Fwww.aspim.fr%2Fcentre-de-documentation-fichier%2F646.html&amp;psig=AOvVaw2wOJYxftPSQNJQehIUAkU-&amp;ust=1649526716239000&amp;source=images&amp;cd=vfe&amp;ved=0CAoQjRxqFwoTCKCNxoWEhfcCFQAAAAAdAAAAABAD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F74DCA-419A-8445-8182-A411E021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7E054B-C2DF-994C-8AF0-002CCED88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Apref – Matinale Règlement Taxonomie – 22 Juin 2022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137B482-E926-879F-3B6C-CF0114C731C4}"/>
              </a:ext>
            </a:extLst>
          </p:cNvPr>
          <p:cNvGrpSpPr/>
          <p:nvPr/>
        </p:nvGrpSpPr>
        <p:grpSpPr>
          <a:xfrm>
            <a:off x="-10275" y="-21981"/>
            <a:ext cx="12192000" cy="6858000"/>
            <a:chOff x="-10275" y="-21981"/>
            <a:chExt cx="12192000" cy="6858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E641CA1-1B80-B56B-849D-4EC2DD06C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275" y="-21981"/>
              <a:ext cx="12192000" cy="6858000"/>
            </a:xfrm>
            <a:prstGeom prst="rect">
              <a:avLst/>
            </a:prstGeom>
            <a:solidFill>
              <a:srgbClr val="61A9DD"/>
            </a:solidFill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99D18F-417D-37B7-4879-31CA2C984C79}"/>
                </a:ext>
              </a:extLst>
            </p:cNvPr>
            <p:cNvSpPr/>
            <p:nvPr/>
          </p:nvSpPr>
          <p:spPr>
            <a:xfrm>
              <a:off x="410966" y="1376737"/>
              <a:ext cx="5465852" cy="4315146"/>
            </a:xfrm>
            <a:prstGeom prst="rect">
              <a:avLst/>
            </a:prstGeom>
            <a:solidFill>
              <a:srgbClr val="008291"/>
            </a:solidFill>
            <a:ln>
              <a:solidFill>
                <a:srgbClr val="61A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800" b="1" dirty="0"/>
            </a:p>
            <a:p>
              <a:pPr algn="ctr"/>
              <a:r>
                <a:rPr lang="fr-FR" sz="3800" b="1" dirty="0"/>
                <a:t>REGLEMENT TAXONOMIE </a:t>
              </a:r>
            </a:p>
            <a:p>
              <a:pPr algn="ctr"/>
              <a:endParaRPr lang="fr-FR" sz="3600" b="1" dirty="0"/>
            </a:p>
            <a:p>
              <a:pPr algn="ctr"/>
              <a:r>
                <a:rPr lang="fr-FR" sz="3600" b="1" dirty="0"/>
                <a:t>Quels impacts pour la</a:t>
              </a:r>
            </a:p>
            <a:p>
              <a:pPr algn="ctr"/>
              <a:r>
                <a:rPr lang="fr-FR" sz="3600" b="1" dirty="0"/>
                <a:t>(ré)assurance ? </a:t>
              </a:r>
              <a:r>
                <a:rPr lang="fr-FR" sz="4000" b="1" dirty="0"/>
                <a:t> </a:t>
              </a:r>
            </a:p>
            <a:p>
              <a:pPr algn="ctr"/>
              <a:endParaRPr lang="fr-FR" sz="4000" dirty="0"/>
            </a:p>
            <a:p>
              <a:pPr algn="ctr"/>
              <a:r>
                <a:rPr lang="fr-FR" sz="2400" dirty="0"/>
                <a:t>22 juin 2022</a:t>
              </a:r>
            </a:p>
            <a:p>
              <a:pPr algn="ctr"/>
              <a:r>
                <a:rPr lang="fr-FR" sz="2400" dirty="0"/>
                <a:t>(auditorium de France Assureurs)</a:t>
              </a:r>
            </a:p>
            <a:p>
              <a:pPr algn="ctr"/>
              <a:r>
                <a:rPr lang="fr-FR" sz="40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80882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4B06DF-6B0D-5C4A-E1F5-EA7D7558977D}"/>
              </a:ext>
            </a:extLst>
          </p:cNvPr>
          <p:cNvSpPr/>
          <p:nvPr/>
        </p:nvSpPr>
        <p:spPr>
          <a:xfrm>
            <a:off x="328773" y="6010382"/>
            <a:ext cx="1428108" cy="77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8A77F3-CC08-2B46-9328-1EB6E162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D8DBAD1F-B3CD-02B0-F6A4-7E92F2C32FC5}"/>
              </a:ext>
            </a:extLst>
          </p:cNvPr>
          <p:cNvSpPr txBox="1">
            <a:spLocks/>
          </p:cNvSpPr>
          <p:nvPr/>
        </p:nvSpPr>
        <p:spPr>
          <a:xfrm>
            <a:off x="187233" y="183657"/>
            <a:ext cx="115824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Benchmark – Publication 2021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D077369-D97B-6EDF-42C0-C9DB9292F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037" y="6655862"/>
            <a:ext cx="1151511" cy="133059"/>
          </a:xfrm>
          <a:prstGeom prst="rect">
            <a:avLst/>
          </a:prstGeom>
        </p:spPr>
      </p:pic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7F2013A3-4829-DC62-1301-18DF12B9E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157509"/>
              </p:ext>
            </p:extLst>
          </p:nvPr>
        </p:nvGraphicFramePr>
        <p:xfrm>
          <a:off x="5978433" y="797868"/>
          <a:ext cx="5591175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91175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8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Ratio Souscription Non-Vie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386250C1-E509-62BD-B007-091A59DC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36" y="6531710"/>
            <a:ext cx="4715533" cy="326290"/>
          </a:xfrm>
          <a:prstGeom prst="rect">
            <a:avLst/>
          </a:prstGeom>
        </p:spPr>
      </p:pic>
      <p:graphicFrame>
        <p:nvGraphicFramePr>
          <p:cNvPr id="19" name="Content Placeholder 9">
            <a:extLst>
              <a:ext uri="{FF2B5EF4-FFF2-40B4-BE49-F238E27FC236}">
                <a16:creationId xmlns:a16="http://schemas.microsoft.com/office/drawing/2014/main" id="{ACDC100A-1839-9E29-88DF-1474B6634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874615"/>
              </p:ext>
            </p:extLst>
          </p:nvPr>
        </p:nvGraphicFramePr>
        <p:xfrm>
          <a:off x="321589" y="804031"/>
          <a:ext cx="5591175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91175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41536">
                <a:tc>
                  <a:txBody>
                    <a:bodyPr/>
                    <a:lstStyle/>
                    <a:p>
                      <a:r>
                        <a:rPr lang="fr-FR" sz="18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Ratio investissements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9FB6446F-A780-8B3A-9453-CC147B3E3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73" y="1156078"/>
            <a:ext cx="5269594" cy="5159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612A37-1B09-4B9A-DD8E-93C0E53F58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3803" y="703873"/>
            <a:ext cx="6580997" cy="60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7433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7FD270-FBA0-624F-B4E7-C9D1AF3199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0481" y="2457069"/>
            <a:ext cx="10040935" cy="702233"/>
          </a:xfrm>
        </p:spPr>
        <p:txBody>
          <a:bodyPr/>
          <a:lstStyle/>
          <a:p>
            <a:r>
              <a:rPr lang="fr-FR" sz="4800" dirty="0"/>
              <a:t>2. Quels impacts pour les assureurs ?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B729AC-32DD-E647-9410-A2AD7EE9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678CE4-046E-674E-7282-9BA7EDAD5493}"/>
              </a:ext>
            </a:extLst>
          </p:cNvPr>
          <p:cNvSpPr txBox="1"/>
          <p:nvPr/>
        </p:nvSpPr>
        <p:spPr>
          <a:xfrm>
            <a:off x="767479" y="3159302"/>
            <a:ext cx="671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8291"/>
                </a:solidFill>
              </a:rPr>
              <a:t>(François GARREAU)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7EBF98-18EC-6F37-1FDA-A7CB50F4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689" y="575371"/>
            <a:ext cx="1247026" cy="983338"/>
          </a:xfrm>
          <a:prstGeom prst="rect">
            <a:avLst/>
          </a:prstGeom>
        </p:spPr>
      </p:pic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F18A77F3-CC08-2B46-9328-1EB6E162C95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800" b="1" kern="1200">
                <a:solidFill>
                  <a:srgbClr val="28327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142E3-C1AF-7B4B-A0AC-666D1027A077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09EF5792-A6A9-FB46-AEA9-767E1385A30C}"/>
              </a:ext>
            </a:extLst>
          </p:cNvPr>
          <p:cNvSpPr txBox="1">
            <a:spLocks/>
          </p:cNvSpPr>
          <p:nvPr/>
        </p:nvSpPr>
        <p:spPr>
          <a:xfrm>
            <a:off x="151029" y="6401025"/>
            <a:ext cx="7925325" cy="482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Règlement taxonomie : Quels impacts pour la (ré)assurance ? 22 juin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82022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7FD270-FBA0-624F-B4E7-C9D1AF3199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385" y="2467343"/>
            <a:ext cx="10040935" cy="702233"/>
          </a:xfrm>
        </p:spPr>
        <p:txBody>
          <a:bodyPr/>
          <a:lstStyle/>
          <a:p>
            <a:r>
              <a:rPr lang="fr-FR" sz="4800" dirty="0"/>
              <a:t>3. Quels impacts pour les réassureurs ?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B729AC-32DD-E647-9410-A2AD7EE9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678CE4-046E-674E-7282-9BA7EDAD5493}"/>
              </a:ext>
            </a:extLst>
          </p:cNvPr>
          <p:cNvSpPr txBox="1"/>
          <p:nvPr/>
        </p:nvSpPr>
        <p:spPr>
          <a:xfrm>
            <a:off x="746931" y="3179850"/>
            <a:ext cx="671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8291"/>
                </a:solidFill>
              </a:rPr>
              <a:t>(Michèle LACROIX)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37C33C-9672-6802-DFC5-C9BF11FA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543" y="557917"/>
            <a:ext cx="1866365" cy="829094"/>
          </a:xfrm>
          <a:prstGeom prst="rect">
            <a:avLst/>
          </a:prstGeom>
        </p:spPr>
      </p:pic>
      <p:sp>
        <p:nvSpPr>
          <p:cNvPr id="7" name="Titre 7">
            <a:extLst>
              <a:ext uri="{FF2B5EF4-FFF2-40B4-BE49-F238E27FC236}">
                <a16:creationId xmlns:a16="http://schemas.microsoft.com/office/drawing/2014/main" id="{C41EB189-9E6E-865F-F813-4E9705B0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6400800"/>
            <a:ext cx="10458450" cy="482600"/>
          </a:xfrm>
        </p:spPr>
        <p:txBody>
          <a:bodyPr/>
          <a:lstStyle/>
          <a:p>
            <a:r>
              <a:rPr lang="fr-FR" dirty="0"/>
              <a:t>Règlement taxonomie : Quels impacts pour la (ré)assurance ? 22 juin 2022</a:t>
            </a:r>
          </a:p>
        </p:txBody>
      </p:sp>
    </p:spTree>
    <p:extLst>
      <p:ext uri="{BB962C8B-B14F-4D97-AF65-F5344CB8AC3E}">
        <p14:creationId xmlns:p14="http://schemas.microsoft.com/office/powerpoint/2010/main" val="156697437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367276D-981F-5A4E-AE04-BD561E7E6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dirty="0"/>
              <a:t>Quels impacts pour les (ré)assureurs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D312B-F9DE-B940-BFAA-A4D677A22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598" y="1377751"/>
            <a:ext cx="11392392" cy="429019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fr-FR" b="1" dirty="0"/>
          </a:p>
          <a:p>
            <a:pPr marL="342900" indent="-342900">
              <a:buFontTx/>
              <a:buChar char="-"/>
            </a:pPr>
            <a:r>
              <a:rPr lang="fr-FR" b="1" dirty="0"/>
              <a:t>Les (ré)assureurs sont doublement concernés, à l’actif et au passif</a:t>
            </a:r>
          </a:p>
          <a:p>
            <a:pPr marL="342900" indent="-342900">
              <a:buFontTx/>
              <a:buChar char="-"/>
            </a:pPr>
            <a:endParaRPr lang="fr-FR" b="1" dirty="0"/>
          </a:p>
          <a:p>
            <a:pPr marL="342900" indent="-342900">
              <a:buFontTx/>
              <a:buChar char="-"/>
            </a:pPr>
            <a:r>
              <a:rPr lang="fr-FR" b="1" dirty="0"/>
              <a:t>C’est une opportunité pour mieux connaître et faire évoluer ses expositions</a:t>
            </a:r>
          </a:p>
          <a:p>
            <a:pPr marL="342900" indent="-342900">
              <a:buFontTx/>
              <a:buChar char="-"/>
            </a:pPr>
            <a:endParaRPr lang="fr-FR" b="1" dirty="0"/>
          </a:p>
          <a:p>
            <a:pPr marL="342900" indent="-342900">
              <a:buFontTx/>
              <a:buChar char="-"/>
            </a:pPr>
            <a:r>
              <a:rPr lang="fr-FR" b="1" dirty="0"/>
              <a:t>La mise en œuvre va s’intensifier avec « l’alignement  », et les autres « objectifs »</a:t>
            </a:r>
          </a:p>
          <a:p>
            <a:pPr marL="342900" indent="-342900">
              <a:buFontTx/>
              <a:buChar char="-"/>
            </a:pPr>
            <a:endParaRPr lang="fr-FR" b="1" dirty="0"/>
          </a:p>
          <a:p>
            <a:pPr marL="342900" indent="-342900">
              <a:buFontTx/>
              <a:buChar char="-"/>
            </a:pPr>
            <a:r>
              <a:rPr lang="fr-FR" b="1" dirty="0"/>
              <a:t>Bien anticiper la charge de </a:t>
            </a:r>
            <a:r>
              <a:rPr lang="fr-FR" b="1" dirty="0" err="1"/>
              <a:t>reporting</a:t>
            </a:r>
            <a:r>
              <a:rPr lang="fr-FR" b="1" dirty="0"/>
              <a:t> et le besoin de données (internes et externes)</a:t>
            </a:r>
          </a:p>
          <a:p>
            <a:pPr marL="342900" indent="-342900">
              <a:buFontTx/>
              <a:buChar char="-"/>
            </a:pPr>
            <a:endParaRPr lang="fr-FR" b="1" dirty="0"/>
          </a:p>
          <a:p>
            <a:endParaRPr lang="fr-FR" b="1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2345D21-8E77-934C-852F-47508F6D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clés à retenir sur le règlement taxonomie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8A77F3-CC08-2B46-9328-1EB6E162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1D35D2-234C-B8FD-6720-8D7B457CB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704" y="5858854"/>
            <a:ext cx="1866365" cy="8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8029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577D06D-E17D-1449-B1D9-77C2DC3C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7A12B635-7A41-8D06-1490-073202FA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6400800"/>
            <a:ext cx="10458450" cy="482600"/>
          </a:xfrm>
        </p:spPr>
        <p:txBody>
          <a:bodyPr/>
          <a:lstStyle/>
          <a:p>
            <a:r>
              <a:rPr lang="fr-FR" dirty="0"/>
              <a:t>Règlement taxonomie : Quels impacts pour la (ré)assurance ? 22 juin 2022</a:t>
            </a:r>
          </a:p>
        </p:txBody>
      </p:sp>
    </p:spTree>
    <p:extLst>
      <p:ext uri="{BB962C8B-B14F-4D97-AF65-F5344CB8AC3E}">
        <p14:creationId xmlns:p14="http://schemas.microsoft.com/office/powerpoint/2010/main" val="569235498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60137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367276D-981F-5A4E-AE04-BD561E7E6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Intervenants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D312B-F9DE-B940-BFAA-A4D677A22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2345D21-8E77-934C-852F-47508F6D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Matinale APREF - Règlement taxonomie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8A77F3-CC08-2B46-9328-1EB6E162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17FACAC-86EF-D4EB-AC27-A926736D072B}"/>
              </a:ext>
            </a:extLst>
          </p:cNvPr>
          <p:cNvGrpSpPr/>
          <p:nvPr/>
        </p:nvGrpSpPr>
        <p:grpSpPr>
          <a:xfrm>
            <a:off x="1438382" y="1636419"/>
            <a:ext cx="9191945" cy="4379277"/>
            <a:chOff x="1438382" y="1636419"/>
            <a:chExt cx="9191945" cy="437927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BD717AE-D32F-4371-A431-F5E5FAF4F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1672" y="1636419"/>
              <a:ext cx="8848319" cy="437927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E9E641-6991-0153-A5B4-698EEB658132}"/>
                </a:ext>
              </a:extLst>
            </p:cNvPr>
            <p:cNvSpPr/>
            <p:nvPr/>
          </p:nvSpPr>
          <p:spPr>
            <a:xfrm>
              <a:off x="1438382" y="2465798"/>
              <a:ext cx="2106202" cy="83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Associée 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Responsable RSE &amp; DD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(MAZARS)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26B82F-22FC-36FA-46B5-0B33C0022E7C}"/>
                </a:ext>
              </a:extLst>
            </p:cNvPr>
            <p:cNvSpPr/>
            <p:nvPr/>
          </p:nvSpPr>
          <p:spPr>
            <a:xfrm>
              <a:off x="8227886" y="2465798"/>
              <a:ext cx="2402441" cy="83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Senior Manager  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Audit &amp; Durabilité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(MAZARS)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F705F1-2898-04E7-2758-71910BFE4A60}"/>
                </a:ext>
              </a:extLst>
            </p:cNvPr>
            <p:cNvSpPr/>
            <p:nvPr/>
          </p:nvSpPr>
          <p:spPr>
            <a:xfrm>
              <a:off x="1559960" y="4868248"/>
              <a:ext cx="2106202" cy="83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Responsable RSE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(GENERALI)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9B6EB5-93AF-1729-E78E-81BC50FAC402}"/>
                </a:ext>
              </a:extLst>
            </p:cNvPr>
            <p:cNvSpPr/>
            <p:nvPr/>
          </p:nvSpPr>
          <p:spPr>
            <a:xfrm>
              <a:off x="8123432" y="4899060"/>
              <a:ext cx="2402441" cy="8322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Directrice Groupe  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Durabilité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(SCOR)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72507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2084E0-C71D-CE4E-B5BC-6F51317FD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b="1" dirty="0"/>
              <a:t>1. Introduction à la taxonomie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AA4200-3EDC-C240-A811-F059E9D985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b="1" dirty="0"/>
              <a:t>2. Quels impacts pour les assureurs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3D0C46-A533-E44D-891C-F9C7B0EB00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7766" y="3217505"/>
            <a:ext cx="6579638" cy="702233"/>
          </a:xfrm>
        </p:spPr>
        <p:txBody>
          <a:bodyPr/>
          <a:lstStyle/>
          <a:p>
            <a:r>
              <a:rPr lang="fr-FR" b="1" dirty="0"/>
              <a:t>3. Quels impacts pour les réassureurs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1891F8-D6F7-334A-BADF-60830DC44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043509A-457D-C746-A505-559A63A451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573F435-8176-1E48-8EEE-F6FC45577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589117D-1A25-AB45-A353-15D465C8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Règlement taxonomie : Quels impacts pour la (ré)assurance ? 22 juin 2022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46026A-AB1C-5345-A59E-53E4D818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4633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7FD270-FBA0-624F-B4E7-C9D1AF3199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3606" y="2726767"/>
            <a:ext cx="9253553" cy="702233"/>
          </a:xfrm>
        </p:spPr>
        <p:txBody>
          <a:bodyPr/>
          <a:lstStyle/>
          <a:p>
            <a:r>
              <a:rPr lang="fr-FR" sz="4800" dirty="0"/>
              <a:t>1. Introduction à la Taxonomie </a:t>
            </a:r>
          </a:p>
          <a:p>
            <a:endParaRPr lang="fr-FR" sz="48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36C44B5-18E9-AB44-B79A-DB8A4E7E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B729AC-32DD-E647-9410-A2AD7EE9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42E3-C1AF-7B4B-A0AC-666D1027A07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D62126-67E4-07B1-CAC7-A7DE6472F673}"/>
              </a:ext>
            </a:extLst>
          </p:cNvPr>
          <p:cNvSpPr txBox="1"/>
          <p:nvPr/>
        </p:nvSpPr>
        <p:spPr>
          <a:xfrm>
            <a:off x="969233" y="3457254"/>
            <a:ext cx="671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8291"/>
                </a:solidFill>
              </a:rPr>
              <a:t>(Edwige REY et Jennifer MAINGRE)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47A2BF-24C1-BC0F-E639-651C9A8C2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660" y="756870"/>
            <a:ext cx="1832915" cy="5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1659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E641FFF-6656-6642-A87D-2CD7F6DB99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405" y="1061797"/>
            <a:ext cx="10872591" cy="895752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Taxonomie des activités vertes 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5D22D2-CA4D-124B-AAC9-6EDC5EC520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RÈGLEMENT (UE) 2020/852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pour une image  4" descr="Une image contenant arbre, extérieur, plante, entouré&#10;&#10;Description générée automatiquement">
            <a:extLst>
              <a:ext uri="{FF2B5EF4-FFF2-40B4-BE49-F238E27FC236}">
                <a16:creationId xmlns:a16="http://schemas.microsoft.com/office/drawing/2014/main" id="{F653FC6A-B1E7-4D0C-B106-644FC65B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r="16573"/>
          <a:stretch>
            <a:fillRect/>
          </a:stretch>
        </p:blipFill>
        <p:spPr bwMode="auto">
          <a:xfrm>
            <a:off x="3157591" y="3429000"/>
            <a:ext cx="6096002" cy="3429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543ED15-591A-B34A-3F9B-D3D74178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62" y="6148142"/>
            <a:ext cx="2571882" cy="5207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84ED68-1E21-CE7A-24D7-2501F9885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384" y="5952927"/>
            <a:ext cx="1839074" cy="9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5402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8A77F3-CC08-2B46-9328-1EB6E162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908" y="6447104"/>
            <a:ext cx="1069091" cy="415555"/>
          </a:xfrm>
        </p:spPr>
        <p:txBody>
          <a:bodyPr/>
          <a:lstStyle/>
          <a:p>
            <a:fld id="{7E8142E3-C1AF-7B4B-A0AC-666D1027A077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BAB59BD-DD06-401D-8DC2-78D6EF21CDE8}"/>
              </a:ext>
            </a:extLst>
          </p:cNvPr>
          <p:cNvSpPr txBox="1">
            <a:spLocks/>
          </p:cNvSpPr>
          <p:nvPr/>
        </p:nvSpPr>
        <p:spPr>
          <a:xfrm>
            <a:off x="164784" y="226767"/>
            <a:ext cx="11582400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 l’Accord de Paris au Règlement Taxonomie</a:t>
            </a:r>
          </a:p>
        </p:txBody>
      </p:sp>
      <p:sp>
        <p:nvSpPr>
          <p:cNvPr id="8" name="Ellipse 8">
            <a:extLst>
              <a:ext uri="{FF2B5EF4-FFF2-40B4-BE49-F238E27FC236}">
                <a16:creationId xmlns:a16="http://schemas.microsoft.com/office/drawing/2014/main" id="{112079DE-7D1E-42EA-A5E7-D22BB150C07E}"/>
              </a:ext>
            </a:extLst>
          </p:cNvPr>
          <p:cNvSpPr/>
          <p:nvPr/>
        </p:nvSpPr>
        <p:spPr>
          <a:xfrm>
            <a:off x="423863" y="4034036"/>
            <a:ext cx="180975" cy="180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12">
            <a:extLst>
              <a:ext uri="{FF2B5EF4-FFF2-40B4-BE49-F238E27FC236}">
                <a16:creationId xmlns:a16="http://schemas.microsoft.com/office/drawing/2014/main" id="{9B9179F0-7FD9-4A1F-99BA-E6D2E99B6B29}"/>
              </a:ext>
            </a:extLst>
          </p:cNvPr>
          <p:cNvCxnSpPr>
            <a:cxnSpLocks/>
          </p:cNvCxnSpPr>
          <p:nvPr/>
        </p:nvCxnSpPr>
        <p:spPr>
          <a:xfrm flipV="1">
            <a:off x="514350" y="1669410"/>
            <a:ext cx="0" cy="25558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53">
            <a:extLst>
              <a:ext uri="{FF2B5EF4-FFF2-40B4-BE49-F238E27FC236}">
                <a16:creationId xmlns:a16="http://schemas.microsoft.com/office/drawing/2014/main" id="{7237D5DB-EDC6-4D3B-92A8-D27F4F63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670" y="2394562"/>
            <a:ext cx="3001732" cy="158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Réorienter les capitaux vers des activités durables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Systématiser l’inclusion des facteurs “durables” dans l’analyse des risques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Encourager la transparence et la vision long terme</a:t>
            </a:r>
          </a:p>
        </p:txBody>
      </p:sp>
      <p:cxnSp>
        <p:nvCxnSpPr>
          <p:cNvPr id="11" name="Connecteur droit 101">
            <a:extLst>
              <a:ext uri="{FF2B5EF4-FFF2-40B4-BE49-F238E27FC236}">
                <a16:creationId xmlns:a16="http://schemas.microsoft.com/office/drawing/2014/main" id="{745B4723-984B-4B86-8A1C-5FAC17485578}"/>
              </a:ext>
            </a:extLst>
          </p:cNvPr>
          <p:cNvCxnSpPr>
            <a:cxnSpLocks/>
            <a:endCxn id="18" idx="3"/>
          </p:cNvCxnSpPr>
          <p:nvPr/>
        </p:nvCxnSpPr>
        <p:spPr>
          <a:xfrm>
            <a:off x="269875" y="4110985"/>
            <a:ext cx="10832322" cy="238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BFFE2A85-03B6-4AAC-AA89-E6B96A02B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878" y="5228108"/>
            <a:ext cx="22701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Encourager la transparence dans les stratégies et produits d’investissement durable</a:t>
            </a:r>
          </a:p>
        </p:txBody>
      </p:sp>
      <p:sp>
        <p:nvSpPr>
          <p:cNvPr id="13" name="ZoneTexte 115">
            <a:extLst>
              <a:ext uri="{FF2B5EF4-FFF2-40B4-BE49-F238E27FC236}">
                <a16:creationId xmlns:a16="http://schemas.microsoft.com/office/drawing/2014/main" id="{96B9D5FD-2275-4B45-8187-0F5FE3253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775" y="4508690"/>
            <a:ext cx="2432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Sustainable Finance Disclosure Regulation (SFRD)</a:t>
            </a:r>
          </a:p>
        </p:txBody>
      </p:sp>
      <p:sp>
        <p:nvSpPr>
          <p:cNvPr id="14" name="ZoneTexte 118">
            <a:extLst>
              <a:ext uri="{FF2B5EF4-FFF2-40B4-BE49-F238E27FC236}">
                <a16:creationId xmlns:a16="http://schemas.microsoft.com/office/drawing/2014/main" id="{7F61A4F0-98FC-4F8F-86FA-EBEBA332E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468" y="1848214"/>
            <a:ext cx="24279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Règlement Taxonomie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E83D9E88-DE27-4BE3-BBF9-6190CF19C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985" y="2403416"/>
            <a:ext cx="28602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Définir une classification européenne des activités durables</a:t>
            </a: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48DC9FF9-B0BD-4E43-8E5F-FFDB9A60172F}"/>
              </a:ext>
            </a:extLst>
          </p:cNvPr>
          <p:cNvGrpSpPr>
            <a:grpSpLocks/>
          </p:cNvGrpSpPr>
          <p:nvPr/>
        </p:nvGrpSpPr>
        <p:grpSpPr bwMode="auto">
          <a:xfrm>
            <a:off x="11102197" y="4066535"/>
            <a:ext cx="439738" cy="149225"/>
            <a:chOff x="10764225" y="4781009"/>
            <a:chExt cx="439276" cy="149545"/>
          </a:xfrm>
          <a:solidFill>
            <a:schemeClr val="accent1"/>
          </a:solidFill>
        </p:grpSpPr>
        <p:sp>
          <p:nvSpPr>
            <p:cNvPr id="17" name="Triangle isocèle 126">
              <a:extLst>
                <a:ext uri="{FF2B5EF4-FFF2-40B4-BE49-F238E27FC236}">
                  <a16:creationId xmlns:a16="http://schemas.microsoft.com/office/drawing/2014/main" id="{7E8FC785-55F5-4383-B5CE-22F5F02E10F7}"/>
                </a:ext>
              </a:extLst>
            </p:cNvPr>
            <p:cNvSpPr/>
            <p:nvPr/>
          </p:nvSpPr>
          <p:spPr>
            <a:xfrm rot="5400000">
              <a:off x="11072451" y="4799504"/>
              <a:ext cx="136818" cy="125281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2847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riangle isocèle 127">
              <a:extLst>
                <a:ext uri="{FF2B5EF4-FFF2-40B4-BE49-F238E27FC236}">
                  <a16:creationId xmlns:a16="http://schemas.microsoft.com/office/drawing/2014/main" id="{94A5701D-9F63-439E-9861-2DA7C380E326}"/>
                </a:ext>
              </a:extLst>
            </p:cNvPr>
            <p:cNvSpPr/>
            <p:nvPr/>
          </p:nvSpPr>
          <p:spPr>
            <a:xfrm rot="5400000">
              <a:off x="10758457" y="4786777"/>
              <a:ext cx="136818" cy="125281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2847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riangle isocèle 128">
              <a:extLst>
                <a:ext uri="{FF2B5EF4-FFF2-40B4-BE49-F238E27FC236}">
                  <a16:creationId xmlns:a16="http://schemas.microsoft.com/office/drawing/2014/main" id="{66732B31-22DF-46DD-B6A6-C271BEACBA5B}"/>
                </a:ext>
              </a:extLst>
            </p:cNvPr>
            <p:cNvSpPr/>
            <p:nvPr/>
          </p:nvSpPr>
          <p:spPr>
            <a:xfrm rot="5400000">
              <a:off x="10918625" y="4788370"/>
              <a:ext cx="136818" cy="125280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2847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ZoneTexte 25">
            <a:extLst>
              <a:ext uri="{FF2B5EF4-FFF2-40B4-BE49-F238E27FC236}">
                <a16:creationId xmlns:a16="http://schemas.microsoft.com/office/drawing/2014/main" id="{52EC5A30-6A68-462E-87E0-84AE7D80A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1417062"/>
            <a:ext cx="1362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Mars 2018</a:t>
            </a:r>
          </a:p>
        </p:txBody>
      </p:sp>
      <p:cxnSp>
        <p:nvCxnSpPr>
          <p:cNvPr id="21" name="Connecteur droit 12">
            <a:extLst>
              <a:ext uri="{FF2B5EF4-FFF2-40B4-BE49-F238E27FC236}">
                <a16:creationId xmlns:a16="http://schemas.microsoft.com/office/drawing/2014/main" id="{8196E3CE-4E9D-4737-96C9-375FA5C0FF37}"/>
              </a:ext>
            </a:extLst>
          </p:cNvPr>
          <p:cNvCxnSpPr>
            <a:cxnSpLocks/>
          </p:cNvCxnSpPr>
          <p:nvPr/>
        </p:nvCxnSpPr>
        <p:spPr>
          <a:xfrm flipV="1">
            <a:off x="4874016" y="4079236"/>
            <a:ext cx="0" cy="20145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40">
            <a:extLst>
              <a:ext uri="{FF2B5EF4-FFF2-40B4-BE49-F238E27FC236}">
                <a16:creationId xmlns:a16="http://schemas.microsoft.com/office/drawing/2014/main" id="{F206020B-5248-4394-9F66-E4BE00CE77F5}"/>
              </a:ext>
            </a:extLst>
          </p:cNvPr>
          <p:cNvSpPr/>
          <p:nvPr/>
        </p:nvSpPr>
        <p:spPr>
          <a:xfrm>
            <a:off x="2509838" y="4045898"/>
            <a:ext cx="179387" cy="179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42847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80F1B3A-712A-4DBA-B1A2-DD2ACBECB447}"/>
              </a:ext>
            </a:extLst>
          </p:cNvPr>
          <p:cNvGrpSpPr>
            <a:grpSpLocks/>
          </p:cNvGrpSpPr>
          <p:nvPr/>
        </p:nvGrpSpPr>
        <p:grpSpPr bwMode="auto">
          <a:xfrm>
            <a:off x="623247" y="1324994"/>
            <a:ext cx="1804424" cy="1411888"/>
            <a:chOff x="391543" y="1029006"/>
            <a:chExt cx="1804334" cy="1411764"/>
          </a:xfrm>
        </p:grpSpPr>
        <p:sp>
          <p:nvSpPr>
            <p:cNvPr id="24" name="ZoneTexte 11">
              <a:extLst>
                <a:ext uri="{FF2B5EF4-FFF2-40B4-BE49-F238E27FC236}">
                  <a16:creationId xmlns:a16="http://schemas.microsoft.com/office/drawing/2014/main" id="{64A56B31-15A6-436A-A3D4-D852D1329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558" y="1029006"/>
              <a:ext cx="1361982" cy="52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83272"/>
                  </a:solidFill>
                  <a:effectLst/>
                  <a:uLnTx/>
                  <a:uFillTx/>
                  <a:cs typeface="Arial" panose="020B0604020202020204" pitchFamily="34" charset="0"/>
                </a:rPr>
                <a:t>Décembre 2015</a:t>
              </a:r>
            </a:p>
          </p:txBody>
        </p:sp>
        <p:sp>
          <p:nvSpPr>
            <p:cNvPr id="25" name="ZoneTexte 13">
              <a:extLst>
                <a:ext uri="{FF2B5EF4-FFF2-40B4-BE49-F238E27FC236}">
                  <a16:creationId xmlns:a16="http://schemas.microsoft.com/office/drawing/2014/main" id="{56E5DD7C-52B5-47F1-8ADB-F44292761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543" y="1457462"/>
              <a:ext cx="1776078" cy="30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Arial" panose="020B0604020202020204" pitchFamily="34" charset="0"/>
                </a:rPr>
                <a:t>Accord de Paris</a:t>
              </a:r>
            </a:p>
          </p:txBody>
        </p:sp>
        <p:sp>
          <p:nvSpPr>
            <p:cNvPr id="26" name="ZoneTexte 45">
              <a:extLst>
                <a:ext uri="{FF2B5EF4-FFF2-40B4-BE49-F238E27FC236}">
                  <a16:creationId xmlns:a16="http://schemas.microsoft.com/office/drawing/2014/main" id="{65467CFA-42E3-4DF4-B11A-793339385C2F}"/>
                </a:ext>
              </a:extLst>
            </p:cNvPr>
            <p:cNvSpPr txBox="1"/>
            <p:nvPr/>
          </p:nvSpPr>
          <p:spPr>
            <a:xfrm>
              <a:off x="488796" y="1721799"/>
              <a:ext cx="1707081" cy="718971"/>
            </a:xfrm>
            <a:prstGeom prst="rect">
              <a:avLst/>
            </a:prstGeom>
            <a:noFill/>
            <a:ln>
              <a:noFill/>
            </a:ln>
          </p:spPr>
          <p:txBody>
            <a:bodyPr lIns="36000" tIns="36000" rIns="36000" bIns="3600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8327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L’UE adopte l’agenda climatique 2030</a:t>
              </a:r>
              <a:endPara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4">
            <a:extLst>
              <a:ext uri="{FF2B5EF4-FFF2-40B4-BE49-F238E27FC236}">
                <a16:creationId xmlns:a16="http://schemas.microsoft.com/office/drawing/2014/main" id="{6A685192-B108-4243-90B4-048B882E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52" y="1798558"/>
            <a:ext cx="3518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Plan d’action de l’UE pour financer la croissance durable</a:t>
            </a:r>
          </a:p>
        </p:txBody>
      </p:sp>
      <p:sp>
        <p:nvSpPr>
          <p:cNvPr id="28" name="Ellipse 40">
            <a:extLst>
              <a:ext uri="{FF2B5EF4-FFF2-40B4-BE49-F238E27FC236}">
                <a16:creationId xmlns:a16="http://schemas.microsoft.com/office/drawing/2014/main" id="{773C121C-310F-4612-8F9F-6B7CF8CA1A7B}"/>
              </a:ext>
            </a:extLst>
          </p:cNvPr>
          <p:cNvSpPr/>
          <p:nvPr/>
        </p:nvSpPr>
        <p:spPr>
          <a:xfrm>
            <a:off x="4785116" y="4033198"/>
            <a:ext cx="179388" cy="179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42847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5">
            <a:extLst>
              <a:ext uri="{FF2B5EF4-FFF2-40B4-BE49-F238E27FC236}">
                <a16:creationId xmlns:a16="http://schemas.microsoft.com/office/drawing/2014/main" id="{A3B809F8-7657-4A69-9EB7-7291A3872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659" y="4189611"/>
            <a:ext cx="16867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Novembre 2019</a:t>
            </a:r>
          </a:p>
        </p:txBody>
      </p:sp>
      <p:sp>
        <p:nvSpPr>
          <p:cNvPr id="30" name="Ellipse 40">
            <a:extLst>
              <a:ext uri="{FF2B5EF4-FFF2-40B4-BE49-F238E27FC236}">
                <a16:creationId xmlns:a16="http://schemas.microsoft.com/office/drawing/2014/main" id="{0BF597C1-0FFC-4CB3-95C4-9091B18EDF0A}"/>
              </a:ext>
            </a:extLst>
          </p:cNvPr>
          <p:cNvSpPr/>
          <p:nvPr/>
        </p:nvSpPr>
        <p:spPr>
          <a:xfrm>
            <a:off x="7312075" y="4045898"/>
            <a:ext cx="179387" cy="179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42847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25">
            <a:extLst>
              <a:ext uri="{FF2B5EF4-FFF2-40B4-BE49-F238E27FC236}">
                <a16:creationId xmlns:a16="http://schemas.microsoft.com/office/drawing/2014/main" id="{269E56D6-756B-45DB-B4CE-BDFFC8B9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97" y="1429017"/>
            <a:ext cx="1362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Juin 2020</a:t>
            </a:r>
          </a:p>
        </p:txBody>
      </p:sp>
      <p:cxnSp>
        <p:nvCxnSpPr>
          <p:cNvPr id="32" name="Connecteur droit 24">
            <a:extLst>
              <a:ext uri="{FF2B5EF4-FFF2-40B4-BE49-F238E27FC236}">
                <a16:creationId xmlns:a16="http://schemas.microsoft.com/office/drawing/2014/main" id="{D56CAD20-CBE3-4D0F-9B08-595D9BF057F0}"/>
              </a:ext>
            </a:extLst>
          </p:cNvPr>
          <p:cNvCxnSpPr>
            <a:cxnSpLocks/>
          </p:cNvCxnSpPr>
          <p:nvPr/>
        </p:nvCxnSpPr>
        <p:spPr>
          <a:xfrm flipH="1" flipV="1">
            <a:off x="2598738" y="1695527"/>
            <a:ext cx="1" cy="243927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12">
            <a:extLst>
              <a:ext uri="{FF2B5EF4-FFF2-40B4-BE49-F238E27FC236}">
                <a16:creationId xmlns:a16="http://schemas.microsoft.com/office/drawing/2014/main" id="{6F4A886C-6E8B-4420-A2EA-0EA2189CBF7F}"/>
              </a:ext>
            </a:extLst>
          </p:cNvPr>
          <p:cNvCxnSpPr>
            <a:cxnSpLocks/>
          </p:cNvCxnSpPr>
          <p:nvPr/>
        </p:nvCxnSpPr>
        <p:spPr>
          <a:xfrm flipV="1">
            <a:off x="5237163" y="4079235"/>
            <a:ext cx="1587" cy="20145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40">
            <a:extLst>
              <a:ext uri="{FF2B5EF4-FFF2-40B4-BE49-F238E27FC236}">
                <a16:creationId xmlns:a16="http://schemas.microsoft.com/office/drawing/2014/main" id="{148D58E4-D028-44C1-BC02-8A11BD8BE703}"/>
              </a:ext>
            </a:extLst>
          </p:cNvPr>
          <p:cNvSpPr/>
          <p:nvPr/>
        </p:nvSpPr>
        <p:spPr>
          <a:xfrm>
            <a:off x="5148263" y="4033198"/>
            <a:ext cx="180975" cy="179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42847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118">
            <a:extLst>
              <a:ext uri="{FF2B5EF4-FFF2-40B4-BE49-F238E27FC236}">
                <a16:creationId xmlns:a16="http://schemas.microsoft.com/office/drawing/2014/main" id="{E2605B5A-AA75-4F11-888F-CCDB275A2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829" y="4621892"/>
            <a:ext cx="19145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Green Deal Européen</a:t>
            </a: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BF097331-A472-46D4-8A7E-47D9C8FC3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066" y="4939783"/>
            <a:ext cx="33353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alt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Définir concrètement la feuille de route européenne pour atteindre les objectifs 2030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alt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1,4 Tr€ à investir d’ici 2030</a:t>
            </a:r>
          </a:p>
        </p:txBody>
      </p:sp>
      <p:sp>
        <p:nvSpPr>
          <p:cNvPr id="37" name="ZoneTexte 25">
            <a:extLst>
              <a:ext uri="{FF2B5EF4-FFF2-40B4-BE49-F238E27FC236}">
                <a16:creationId xmlns:a16="http://schemas.microsoft.com/office/drawing/2014/main" id="{3272217B-76E2-422F-86DA-9EC134F1E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479" y="4353604"/>
            <a:ext cx="1882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83272"/>
                </a:solidFill>
                <a:effectLst/>
                <a:uLnTx/>
                <a:uFillTx/>
                <a:cs typeface="Arial" panose="020B0604020202020204" pitchFamily="34" charset="0"/>
              </a:rPr>
              <a:t>Décembre 2019</a:t>
            </a:r>
          </a:p>
        </p:txBody>
      </p:sp>
      <p:sp>
        <p:nvSpPr>
          <p:cNvPr id="38" name="ZoneTexte 118">
            <a:extLst>
              <a:ext uri="{FF2B5EF4-FFF2-40B4-BE49-F238E27FC236}">
                <a16:creationId xmlns:a16="http://schemas.microsoft.com/office/drawing/2014/main" id="{80EF3CA7-FADB-4B44-8898-DCA76F746A08}"/>
              </a:ext>
            </a:extLst>
          </p:cNvPr>
          <p:cNvSpPr txBox="1"/>
          <p:nvPr/>
        </p:nvSpPr>
        <p:spPr>
          <a:xfrm>
            <a:off x="6953252" y="5862246"/>
            <a:ext cx="34100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Lancement de la révision de la NFRD</a:t>
            </a:r>
          </a:p>
        </p:txBody>
      </p:sp>
      <p:cxnSp>
        <p:nvCxnSpPr>
          <p:cNvPr id="39" name="Connecteur droit 12">
            <a:extLst>
              <a:ext uri="{FF2B5EF4-FFF2-40B4-BE49-F238E27FC236}">
                <a16:creationId xmlns:a16="http://schemas.microsoft.com/office/drawing/2014/main" id="{9915D34E-8516-4870-918C-789B28C5B4A0}"/>
              </a:ext>
            </a:extLst>
          </p:cNvPr>
          <p:cNvCxnSpPr>
            <a:cxnSpLocks/>
          </p:cNvCxnSpPr>
          <p:nvPr/>
        </p:nvCxnSpPr>
        <p:spPr>
          <a:xfrm flipV="1">
            <a:off x="7394625" y="1754823"/>
            <a:ext cx="0" cy="23672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115">
            <a:extLst>
              <a:ext uri="{FF2B5EF4-FFF2-40B4-BE49-F238E27FC236}">
                <a16:creationId xmlns:a16="http://schemas.microsoft.com/office/drawing/2014/main" id="{2E38597A-4B58-4E6C-8182-6F26FFA43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64" y="6115837"/>
            <a:ext cx="2432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Mise en œuvre par étape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à partir de 10 mars 2021 jusqu’à décembre 2022</a:t>
            </a:r>
          </a:p>
        </p:txBody>
      </p:sp>
      <p:sp>
        <p:nvSpPr>
          <p:cNvPr id="41" name="ZoneTexte 115">
            <a:extLst>
              <a:ext uri="{FF2B5EF4-FFF2-40B4-BE49-F238E27FC236}">
                <a16:creationId xmlns:a16="http://schemas.microsoft.com/office/drawing/2014/main" id="{6F51F003-FEC1-4A5F-A194-03CF17DC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279" y="3243759"/>
            <a:ext cx="272630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Mise en œuvre : 2022 sur l’exercice 2021 pour les 2 premiers objectifs climatiques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5F286F0-07E1-4285-B73B-E02A66343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9" y="2786407"/>
            <a:ext cx="958577" cy="120349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A58DC28-6E28-4840-8760-AF529B0CB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547" y="4501243"/>
            <a:ext cx="1271838" cy="125930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0BABE614-4DE6-48AB-90AB-7BC9F76B32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34" b="15790"/>
          <a:stretch/>
        </p:blipFill>
        <p:spPr>
          <a:xfrm>
            <a:off x="2767824" y="2628956"/>
            <a:ext cx="1228728" cy="1213473"/>
          </a:xfrm>
          <a:prstGeom prst="rect">
            <a:avLst/>
          </a:prstGeom>
        </p:spPr>
      </p:pic>
      <p:pic>
        <p:nvPicPr>
          <p:cNvPr id="45" name="Picture 4" descr="CONTENTS eDITOrial flashNews">
            <a:hlinkClick r:id="rId5"/>
            <a:extLst>
              <a:ext uri="{FF2B5EF4-FFF2-40B4-BE49-F238E27FC236}">
                <a16:creationId xmlns:a16="http://schemas.microsoft.com/office/drawing/2014/main" id="{B0E6FE99-2F20-42BD-B3D0-8146C9A6D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1" b="13670"/>
          <a:stretch/>
        </p:blipFill>
        <p:spPr bwMode="auto">
          <a:xfrm>
            <a:off x="7595443" y="2635226"/>
            <a:ext cx="1201341" cy="123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Content Placeholder 9">
            <a:extLst>
              <a:ext uri="{FF2B5EF4-FFF2-40B4-BE49-F238E27FC236}">
                <a16:creationId xmlns:a16="http://schemas.microsoft.com/office/drawing/2014/main" id="{512DD524-9D42-4A38-B4F4-EC5095B6A912}"/>
              </a:ext>
            </a:extLst>
          </p:cNvPr>
          <p:cNvGraphicFramePr>
            <a:graphicFrameLocks/>
          </p:cNvGraphicFramePr>
          <p:nvPr/>
        </p:nvGraphicFramePr>
        <p:xfrm>
          <a:off x="294556" y="893931"/>
          <a:ext cx="11433111" cy="3587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433111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r>
                        <a:rPr lang="fr-FR" sz="16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De multiples initiatives en soutien des objectifs de développement durable de l’Union Européenne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pic>
        <p:nvPicPr>
          <p:cNvPr id="46" name="Image 45">
            <a:extLst>
              <a:ext uri="{FF2B5EF4-FFF2-40B4-BE49-F238E27FC236}">
                <a16:creationId xmlns:a16="http://schemas.microsoft.com/office/drawing/2014/main" id="{61907D26-B867-3668-8A7C-BA8F7A50A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7509" y="6445515"/>
            <a:ext cx="1832915" cy="3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4656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C46801-108F-5F42-AB6C-1D4366C3CB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8142E3-C1AF-7B4B-A0AC-666D1027A077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C39117BB-4CD4-419E-B783-AD0E8F542E6A}"/>
              </a:ext>
            </a:extLst>
          </p:cNvPr>
          <p:cNvSpPr txBox="1">
            <a:spLocks/>
          </p:cNvSpPr>
          <p:nvPr/>
        </p:nvSpPr>
        <p:spPr>
          <a:xfrm>
            <a:off x="187233" y="214479"/>
            <a:ext cx="115824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Perspectives : Le futur cadre de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extra-financier européen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F86556-A0CB-4EA9-B561-6C4A7E0AFD73}"/>
              </a:ext>
            </a:extLst>
          </p:cNvPr>
          <p:cNvSpPr txBox="1"/>
          <p:nvPr/>
        </p:nvSpPr>
        <p:spPr>
          <a:xfrm>
            <a:off x="1061804" y="1303498"/>
            <a:ext cx="497205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857625" algn="l"/>
                <a:tab pos="4572000" algn="l"/>
              </a:tabLst>
            </a:pP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 de répondre aux objectifs du Pacte Vert pour l’Europe (Green Deal Européen) qui vise à atteindre </a:t>
            </a: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neutralité climatique d’ici 2050</a:t>
            </a: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à créer une économie à la fois moderne, compétitive et efficace dans l’utilisation des ressources, la Commission Européenne a initié </a:t>
            </a: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restructuration des exigences en matière de reporting extra‑financier des entreprises. </a:t>
            </a:r>
          </a:p>
          <a:p>
            <a:pPr algn="just">
              <a:tabLst>
                <a:tab pos="3857625" algn="l"/>
                <a:tab pos="4572000" algn="l"/>
              </a:tabLst>
            </a:pPr>
            <a:endParaRPr lang="fr-FR" sz="1300" dirty="0">
              <a:solidFill>
                <a:srgbClr val="283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857625" algn="l"/>
                <a:tab pos="4572000" algn="l"/>
              </a:tabLst>
            </a:pP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Même si certaines exigences sont entrées en application en partie au cours de l’exercice 2021, ces dernières ne constituent que le début d’un </a:t>
            </a: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réel mouvement de fond pour l’ensemble des acteurs</a:t>
            </a: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notamment pour les entreprises financières.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AE843FD-5EEC-4DAF-A51A-E9B541680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8" y="2891033"/>
            <a:ext cx="594414" cy="5885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053658D-B742-4498-8D8E-0273A8121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20" y="1543825"/>
            <a:ext cx="579292" cy="1002734"/>
          </a:xfrm>
          <a:prstGeom prst="rect">
            <a:avLst/>
          </a:prstGeom>
        </p:spPr>
      </p:pic>
      <p:sp>
        <p:nvSpPr>
          <p:cNvPr id="14" name="TextBox 133">
            <a:extLst>
              <a:ext uri="{FF2B5EF4-FFF2-40B4-BE49-F238E27FC236}">
                <a16:creationId xmlns:a16="http://schemas.microsoft.com/office/drawing/2014/main" id="{264BFE28-BCDE-4F3C-AA65-BC18E09EF4CD}"/>
              </a:ext>
            </a:extLst>
          </p:cNvPr>
          <p:cNvSpPr txBox="1"/>
          <p:nvPr/>
        </p:nvSpPr>
        <p:spPr>
          <a:xfrm>
            <a:off x="596616" y="4780468"/>
            <a:ext cx="2054117" cy="6001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buClr>
                <a:schemeClr val="accent3"/>
              </a:buClr>
              <a:buSzPct val="120000"/>
              <a:defRPr/>
            </a:pP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Réorienter les </a:t>
            </a: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de capitaux </a:t>
            </a: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investissements durables</a:t>
            </a:r>
          </a:p>
        </p:txBody>
      </p:sp>
      <p:sp>
        <p:nvSpPr>
          <p:cNvPr id="15" name="TextBox 98">
            <a:extLst>
              <a:ext uri="{FF2B5EF4-FFF2-40B4-BE49-F238E27FC236}">
                <a16:creationId xmlns:a16="http://schemas.microsoft.com/office/drawing/2014/main" id="{9A49BF22-D1CE-4C6D-B532-C5CE75851B89}"/>
              </a:ext>
            </a:extLst>
          </p:cNvPr>
          <p:cNvSpPr txBox="1"/>
          <p:nvPr/>
        </p:nvSpPr>
        <p:spPr>
          <a:xfrm>
            <a:off x="1983111" y="5724849"/>
            <a:ext cx="2434575" cy="4001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Intégrer la </a:t>
            </a: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durabilité </a:t>
            </a: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</a:t>
            </a: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risques</a:t>
            </a:r>
            <a:endParaRPr lang="fr-FR" sz="1300" dirty="0">
              <a:solidFill>
                <a:srgbClr val="283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98">
            <a:extLst>
              <a:ext uri="{FF2B5EF4-FFF2-40B4-BE49-F238E27FC236}">
                <a16:creationId xmlns:a16="http://schemas.microsoft.com/office/drawing/2014/main" id="{A5FFA8D3-5B98-48E6-B0E0-4181BB35E989}"/>
              </a:ext>
            </a:extLst>
          </p:cNvPr>
          <p:cNvSpPr txBox="1"/>
          <p:nvPr/>
        </p:nvSpPr>
        <p:spPr>
          <a:xfrm>
            <a:off x="3525744" y="4775333"/>
            <a:ext cx="2434575" cy="6001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Favoriser la </a:t>
            </a: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transparence et le long terme </a:t>
            </a: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activités financières et économiques</a:t>
            </a:r>
          </a:p>
        </p:txBody>
      </p:sp>
      <p:sp>
        <p:nvSpPr>
          <p:cNvPr id="17" name="Rectangle à coins arrondis 3">
            <a:extLst>
              <a:ext uri="{FF2B5EF4-FFF2-40B4-BE49-F238E27FC236}">
                <a16:creationId xmlns:a16="http://schemas.microsoft.com/office/drawing/2014/main" id="{27E65B87-E8CC-4431-AF8C-02AD2852A570}"/>
              </a:ext>
            </a:extLst>
          </p:cNvPr>
          <p:cNvSpPr/>
          <p:nvPr/>
        </p:nvSpPr>
        <p:spPr>
          <a:xfrm>
            <a:off x="1897446" y="4059016"/>
            <a:ext cx="2346720" cy="4029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objectifs stratégiques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21F6900-E0E6-4ACD-8036-D39A59C62112}"/>
              </a:ext>
            </a:extLst>
          </p:cNvPr>
          <p:cNvSpPr>
            <a:spLocks/>
          </p:cNvSpPr>
          <p:nvPr/>
        </p:nvSpPr>
        <p:spPr bwMode="auto">
          <a:xfrm>
            <a:off x="7721092" y="1633848"/>
            <a:ext cx="1196847" cy="1419767"/>
          </a:xfrm>
          <a:custGeom>
            <a:avLst/>
            <a:gdLst/>
            <a:ahLst/>
            <a:cxnLst>
              <a:cxn ang="0">
                <a:pos x="431" y="0"/>
              </a:cxn>
              <a:cxn ang="0">
                <a:pos x="860" y="249"/>
              </a:cxn>
              <a:cxn ang="0">
                <a:pos x="860" y="744"/>
              </a:cxn>
              <a:cxn ang="0">
                <a:pos x="429" y="993"/>
              </a:cxn>
              <a:cxn ang="0">
                <a:pos x="0" y="744"/>
              </a:cxn>
              <a:cxn ang="0">
                <a:pos x="0" y="249"/>
              </a:cxn>
              <a:cxn ang="0">
                <a:pos x="431" y="0"/>
              </a:cxn>
            </a:cxnLst>
            <a:rect l="0" t="0" r="r" b="b"/>
            <a:pathLst>
              <a:path w="860" h="993">
                <a:moveTo>
                  <a:pt x="431" y="0"/>
                </a:moveTo>
                <a:lnTo>
                  <a:pt x="860" y="249"/>
                </a:lnTo>
                <a:lnTo>
                  <a:pt x="860" y="744"/>
                </a:lnTo>
                <a:lnTo>
                  <a:pt x="429" y="993"/>
                </a:lnTo>
                <a:lnTo>
                  <a:pt x="0" y="744"/>
                </a:lnTo>
                <a:lnTo>
                  <a:pt x="0" y="249"/>
                </a:lnTo>
                <a:lnTo>
                  <a:pt x="431" y="0"/>
                </a:lnTo>
                <a:close/>
              </a:path>
            </a:pathLst>
          </a:custGeom>
          <a:solidFill>
            <a:srgbClr val="28327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17537B0-8E3C-4FE2-B663-B24165353812}"/>
              </a:ext>
            </a:extLst>
          </p:cNvPr>
          <p:cNvSpPr>
            <a:spLocks/>
          </p:cNvSpPr>
          <p:nvPr/>
        </p:nvSpPr>
        <p:spPr bwMode="auto">
          <a:xfrm>
            <a:off x="8217040" y="2504582"/>
            <a:ext cx="754292" cy="549034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542" y="0"/>
              </a:cxn>
              <a:cxn ang="0">
                <a:pos x="542" y="135"/>
              </a:cxn>
              <a:cxn ang="0">
                <a:pos x="111" y="384"/>
              </a:cxn>
              <a:cxn ang="0">
                <a:pos x="0" y="320"/>
              </a:cxn>
            </a:cxnLst>
            <a:rect l="0" t="0" r="r" b="b"/>
            <a:pathLst>
              <a:path w="542" h="384">
                <a:moveTo>
                  <a:pt x="0" y="320"/>
                </a:moveTo>
                <a:lnTo>
                  <a:pt x="542" y="0"/>
                </a:lnTo>
                <a:lnTo>
                  <a:pt x="542" y="135"/>
                </a:lnTo>
                <a:lnTo>
                  <a:pt x="111" y="384"/>
                </a:lnTo>
                <a:lnTo>
                  <a:pt x="0" y="32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191AB51C-26C0-405E-B5FF-7179C32C9254}"/>
              </a:ext>
            </a:extLst>
          </p:cNvPr>
          <p:cNvSpPr>
            <a:spLocks/>
          </p:cNvSpPr>
          <p:nvPr/>
        </p:nvSpPr>
        <p:spPr bwMode="auto">
          <a:xfrm>
            <a:off x="9106686" y="1642726"/>
            <a:ext cx="1192672" cy="1419767"/>
          </a:xfrm>
          <a:custGeom>
            <a:avLst/>
            <a:gdLst/>
            <a:ahLst/>
            <a:cxnLst>
              <a:cxn ang="0">
                <a:pos x="428" y="0"/>
              </a:cxn>
              <a:cxn ang="0">
                <a:pos x="0" y="249"/>
              </a:cxn>
              <a:cxn ang="0">
                <a:pos x="0" y="744"/>
              </a:cxn>
              <a:cxn ang="0">
                <a:pos x="428" y="993"/>
              </a:cxn>
              <a:cxn ang="0">
                <a:pos x="857" y="744"/>
              </a:cxn>
              <a:cxn ang="0">
                <a:pos x="857" y="249"/>
              </a:cxn>
              <a:cxn ang="0">
                <a:pos x="428" y="0"/>
              </a:cxn>
            </a:cxnLst>
            <a:rect l="0" t="0" r="r" b="b"/>
            <a:pathLst>
              <a:path w="857" h="993">
                <a:moveTo>
                  <a:pt x="428" y="0"/>
                </a:moveTo>
                <a:lnTo>
                  <a:pt x="0" y="249"/>
                </a:lnTo>
                <a:lnTo>
                  <a:pt x="0" y="744"/>
                </a:lnTo>
                <a:lnTo>
                  <a:pt x="428" y="993"/>
                </a:lnTo>
                <a:lnTo>
                  <a:pt x="857" y="744"/>
                </a:lnTo>
                <a:lnTo>
                  <a:pt x="857" y="249"/>
                </a:lnTo>
                <a:lnTo>
                  <a:pt x="428" y="0"/>
                </a:lnTo>
                <a:close/>
              </a:path>
            </a:pathLst>
          </a:custGeom>
          <a:solidFill>
            <a:srgbClr val="28327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1F21BF72-5BC9-4A8D-A79F-11E9F4D2DF29}"/>
              </a:ext>
            </a:extLst>
          </p:cNvPr>
          <p:cNvSpPr>
            <a:spLocks/>
          </p:cNvSpPr>
          <p:nvPr/>
        </p:nvSpPr>
        <p:spPr bwMode="auto">
          <a:xfrm>
            <a:off x="9115564" y="2504582"/>
            <a:ext cx="750117" cy="549034"/>
          </a:xfrm>
          <a:custGeom>
            <a:avLst/>
            <a:gdLst/>
            <a:ahLst/>
            <a:cxnLst>
              <a:cxn ang="0">
                <a:pos x="539" y="320"/>
              </a:cxn>
              <a:cxn ang="0">
                <a:pos x="0" y="0"/>
              </a:cxn>
              <a:cxn ang="0">
                <a:pos x="0" y="135"/>
              </a:cxn>
              <a:cxn ang="0">
                <a:pos x="428" y="384"/>
              </a:cxn>
              <a:cxn ang="0">
                <a:pos x="539" y="320"/>
              </a:cxn>
            </a:cxnLst>
            <a:rect l="0" t="0" r="r" b="b"/>
            <a:pathLst>
              <a:path w="539" h="384">
                <a:moveTo>
                  <a:pt x="539" y="320"/>
                </a:moveTo>
                <a:lnTo>
                  <a:pt x="0" y="0"/>
                </a:lnTo>
                <a:lnTo>
                  <a:pt x="0" y="135"/>
                </a:lnTo>
                <a:lnTo>
                  <a:pt x="428" y="384"/>
                </a:lnTo>
                <a:lnTo>
                  <a:pt x="539" y="32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E82ED8DB-8AB8-4A11-9990-698D2497E3B6}"/>
              </a:ext>
            </a:extLst>
          </p:cNvPr>
          <p:cNvSpPr>
            <a:spLocks/>
          </p:cNvSpPr>
          <p:nvPr/>
        </p:nvSpPr>
        <p:spPr bwMode="auto">
          <a:xfrm>
            <a:off x="8213368" y="4048223"/>
            <a:ext cx="754292" cy="544745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542" y="381"/>
              </a:cxn>
              <a:cxn ang="0">
                <a:pos x="542" y="248"/>
              </a:cxn>
              <a:cxn ang="0">
                <a:pos x="111" y="0"/>
              </a:cxn>
              <a:cxn ang="0">
                <a:pos x="0" y="64"/>
              </a:cxn>
            </a:cxnLst>
            <a:rect l="0" t="0" r="r" b="b"/>
            <a:pathLst>
              <a:path w="542" h="381">
                <a:moveTo>
                  <a:pt x="0" y="64"/>
                </a:moveTo>
                <a:lnTo>
                  <a:pt x="542" y="381"/>
                </a:lnTo>
                <a:lnTo>
                  <a:pt x="542" y="248"/>
                </a:lnTo>
                <a:lnTo>
                  <a:pt x="111" y="0"/>
                </a:lnTo>
                <a:lnTo>
                  <a:pt x="0" y="6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48E5436F-A0D5-4E55-93FD-0968B384A888}"/>
              </a:ext>
            </a:extLst>
          </p:cNvPr>
          <p:cNvSpPr>
            <a:spLocks/>
          </p:cNvSpPr>
          <p:nvPr/>
        </p:nvSpPr>
        <p:spPr bwMode="auto">
          <a:xfrm>
            <a:off x="8409921" y="2845803"/>
            <a:ext cx="1192672" cy="1415477"/>
          </a:xfrm>
          <a:custGeom>
            <a:avLst/>
            <a:gdLst/>
            <a:ahLst/>
            <a:cxnLst>
              <a:cxn ang="0">
                <a:pos x="857" y="744"/>
              </a:cxn>
              <a:cxn ang="0">
                <a:pos x="857" y="246"/>
              </a:cxn>
              <a:cxn ang="0">
                <a:pos x="428" y="0"/>
              </a:cxn>
              <a:cxn ang="0">
                <a:pos x="0" y="248"/>
              </a:cxn>
              <a:cxn ang="0">
                <a:pos x="0" y="744"/>
              </a:cxn>
              <a:cxn ang="0">
                <a:pos x="428" y="990"/>
              </a:cxn>
              <a:cxn ang="0">
                <a:pos x="857" y="744"/>
              </a:cxn>
            </a:cxnLst>
            <a:rect l="0" t="0" r="r" b="b"/>
            <a:pathLst>
              <a:path w="857" h="990">
                <a:moveTo>
                  <a:pt x="857" y="744"/>
                </a:moveTo>
                <a:lnTo>
                  <a:pt x="857" y="246"/>
                </a:lnTo>
                <a:lnTo>
                  <a:pt x="428" y="0"/>
                </a:lnTo>
                <a:lnTo>
                  <a:pt x="0" y="248"/>
                </a:lnTo>
                <a:lnTo>
                  <a:pt x="0" y="744"/>
                </a:lnTo>
                <a:lnTo>
                  <a:pt x="428" y="990"/>
                </a:lnTo>
                <a:lnTo>
                  <a:pt x="857" y="744"/>
                </a:lnTo>
                <a:close/>
              </a:path>
            </a:pathLst>
          </a:custGeom>
          <a:solidFill>
            <a:srgbClr val="28327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5934C6B7-C49C-4092-A56B-30B35031CDFD}"/>
              </a:ext>
            </a:extLst>
          </p:cNvPr>
          <p:cNvSpPr>
            <a:spLocks/>
          </p:cNvSpPr>
          <p:nvPr/>
        </p:nvSpPr>
        <p:spPr bwMode="auto">
          <a:xfrm>
            <a:off x="8409921" y="2776381"/>
            <a:ext cx="750117" cy="544745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0" y="381"/>
              </a:cxn>
              <a:cxn ang="0">
                <a:pos x="539" y="64"/>
              </a:cxn>
              <a:cxn ang="0">
                <a:pos x="428" y="0"/>
              </a:cxn>
              <a:cxn ang="0">
                <a:pos x="0" y="248"/>
              </a:cxn>
            </a:cxnLst>
            <a:rect l="0" t="0" r="r" b="b"/>
            <a:pathLst>
              <a:path w="539" h="381">
                <a:moveTo>
                  <a:pt x="0" y="248"/>
                </a:moveTo>
                <a:lnTo>
                  <a:pt x="0" y="381"/>
                </a:lnTo>
                <a:lnTo>
                  <a:pt x="539" y="64"/>
                </a:lnTo>
                <a:lnTo>
                  <a:pt x="428" y="0"/>
                </a:lnTo>
                <a:lnTo>
                  <a:pt x="0" y="24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6A7E1DAD-6F13-4BBF-8072-33C97D0B74D9}"/>
              </a:ext>
            </a:extLst>
          </p:cNvPr>
          <p:cNvSpPr>
            <a:spLocks/>
          </p:cNvSpPr>
          <p:nvPr/>
        </p:nvSpPr>
        <p:spPr bwMode="auto">
          <a:xfrm>
            <a:off x="9797249" y="2843382"/>
            <a:ext cx="1192672" cy="1412618"/>
          </a:xfrm>
          <a:custGeom>
            <a:avLst/>
            <a:gdLst/>
            <a:ahLst/>
            <a:cxnLst>
              <a:cxn ang="0">
                <a:pos x="857" y="741"/>
              </a:cxn>
              <a:cxn ang="0">
                <a:pos x="429" y="988"/>
              </a:cxn>
              <a:cxn ang="0">
                <a:pos x="0" y="741"/>
              </a:cxn>
              <a:cxn ang="0">
                <a:pos x="0" y="246"/>
              </a:cxn>
              <a:cxn ang="0">
                <a:pos x="429" y="0"/>
              </a:cxn>
              <a:cxn ang="0">
                <a:pos x="857" y="246"/>
              </a:cxn>
              <a:cxn ang="0">
                <a:pos x="857" y="741"/>
              </a:cxn>
            </a:cxnLst>
            <a:rect l="0" t="0" r="r" b="b"/>
            <a:pathLst>
              <a:path w="857" h="988">
                <a:moveTo>
                  <a:pt x="857" y="741"/>
                </a:moveTo>
                <a:lnTo>
                  <a:pt x="429" y="988"/>
                </a:lnTo>
                <a:lnTo>
                  <a:pt x="0" y="741"/>
                </a:lnTo>
                <a:lnTo>
                  <a:pt x="0" y="246"/>
                </a:lnTo>
                <a:lnTo>
                  <a:pt x="429" y="0"/>
                </a:lnTo>
                <a:lnTo>
                  <a:pt x="857" y="246"/>
                </a:lnTo>
                <a:lnTo>
                  <a:pt x="857" y="741"/>
                </a:lnTo>
                <a:close/>
              </a:path>
            </a:pathLst>
          </a:custGeom>
          <a:solidFill>
            <a:srgbClr val="28327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F032581D-F372-44FA-9DA3-FB5575CE2ECF}"/>
              </a:ext>
            </a:extLst>
          </p:cNvPr>
          <p:cNvSpPr>
            <a:spLocks/>
          </p:cNvSpPr>
          <p:nvPr/>
        </p:nvSpPr>
        <p:spPr bwMode="auto">
          <a:xfrm>
            <a:off x="9806127" y="3080756"/>
            <a:ext cx="161435" cy="89361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116" y="0"/>
              </a:cxn>
              <a:cxn ang="0">
                <a:pos x="112" y="625"/>
              </a:cxn>
              <a:cxn ang="0">
                <a:pos x="0" y="561"/>
              </a:cxn>
              <a:cxn ang="0">
                <a:pos x="0" y="66"/>
              </a:cxn>
            </a:cxnLst>
            <a:rect l="0" t="0" r="r" b="b"/>
            <a:pathLst>
              <a:path w="116" h="625">
                <a:moveTo>
                  <a:pt x="0" y="66"/>
                </a:moveTo>
                <a:lnTo>
                  <a:pt x="116" y="0"/>
                </a:lnTo>
                <a:lnTo>
                  <a:pt x="112" y="625"/>
                </a:lnTo>
                <a:lnTo>
                  <a:pt x="0" y="561"/>
                </a:lnTo>
                <a:lnTo>
                  <a:pt x="0" y="6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36E6E1CD-777D-43FA-93EA-C3791ADA4D30}"/>
              </a:ext>
            </a:extLst>
          </p:cNvPr>
          <p:cNvSpPr>
            <a:spLocks/>
          </p:cNvSpPr>
          <p:nvPr/>
        </p:nvSpPr>
        <p:spPr bwMode="auto">
          <a:xfrm>
            <a:off x="7034646" y="2843699"/>
            <a:ext cx="1189889" cy="1415477"/>
          </a:xfrm>
          <a:custGeom>
            <a:avLst/>
            <a:gdLst/>
            <a:ahLst/>
            <a:cxnLst>
              <a:cxn ang="0">
                <a:pos x="429" y="0"/>
              </a:cxn>
              <a:cxn ang="0">
                <a:pos x="0" y="246"/>
              </a:cxn>
              <a:cxn ang="0">
                <a:pos x="0" y="741"/>
              </a:cxn>
              <a:cxn ang="0">
                <a:pos x="429" y="990"/>
              </a:cxn>
              <a:cxn ang="0">
                <a:pos x="855" y="741"/>
              </a:cxn>
              <a:cxn ang="0">
                <a:pos x="855" y="246"/>
              </a:cxn>
              <a:cxn ang="0">
                <a:pos x="429" y="0"/>
              </a:cxn>
            </a:cxnLst>
            <a:rect l="0" t="0" r="r" b="b"/>
            <a:pathLst>
              <a:path w="855" h="990">
                <a:moveTo>
                  <a:pt x="429" y="0"/>
                </a:moveTo>
                <a:lnTo>
                  <a:pt x="0" y="246"/>
                </a:lnTo>
                <a:lnTo>
                  <a:pt x="0" y="741"/>
                </a:lnTo>
                <a:lnTo>
                  <a:pt x="429" y="990"/>
                </a:lnTo>
                <a:lnTo>
                  <a:pt x="855" y="741"/>
                </a:lnTo>
                <a:lnTo>
                  <a:pt x="855" y="246"/>
                </a:lnTo>
                <a:lnTo>
                  <a:pt x="429" y="0"/>
                </a:lnTo>
                <a:close/>
              </a:path>
            </a:pathLst>
          </a:custGeom>
          <a:solidFill>
            <a:srgbClr val="28327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47F259E9-4F14-447F-8DD9-F7568CD12204}"/>
              </a:ext>
            </a:extLst>
          </p:cNvPr>
          <p:cNvSpPr>
            <a:spLocks/>
          </p:cNvSpPr>
          <p:nvPr/>
        </p:nvSpPr>
        <p:spPr bwMode="auto">
          <a:xfrm>
            <a:off x="8190053" y="3080757"/>
            <a:ext cx="161435" cy="8936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625"/>
              </a:cxn>
              <a:cxn ang="0">
                <a:pos x="116" y="561"/>
              </a:cxn>
              <a:cxn ang="0">
                <a:pos x="116" y="66"/>
              </a:cxn>
              <a:cxn ang="0">
                <a:pos x="0" y="0"/>
              </a:cxn>
            </a:cxnLst>
            <a:rect l="0" t="0" r="r" b="b"/>
            <a:pathLst>
              <a:path w="116" h="625">
                <a:moveTo>
                  <a:pt x="0" y="0"/>
                </a:moveTo>
                <a:lnTo>
                  <a:pt x="5" y="625"/>
                </a:lnTo>
                <a:lnTo>
                  <a:pt x="116" y="561"/>
                </a:lnTo>
                <a:lnTo>
                  <a:pt x="116" y="66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à coins arrondis 3">
            <a:extLst>
              <a:ext uri="{FF2B5EF4-FFF2-40B4-BE49-F238E27FC236}">
                <a16:creationId xmlns:a16="http://schemas.microsoft.com/office/drawing/2014/main" id="{8AD3630A-329C-40F0-9B22-18DFF406DB4C}"/>
              </a:ext>
            </a:extLst>
          </p:cNvPr>
          <p:cNvSpPr/>
          <p:nvPr/>
        </p:nvSpPr>
        <p:spPr>
          <a:xfrm>
            <a:off x="7744936" y="2061936"/>
            <a:ext cx="1139475" cy="457012"/>
          </a:xfrm>
          <a:prstGeom prst="roundRect">
            <a:avLst/>
          </a:prstGeom>
          <a:solidFill>
            <a:srgbClr val="2832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Règlement Taxonomie</a:t>
            </a:r>
          </a:p>
        </p:txBody>
      </p:sp>
      <p:sp>
        <p:nvSpPr>
          <p:cNvPr id="30" name="Rectangle à coins arrondis 3">
            <a:extLst>
              <a:ext uri="{FF2B5EF4-FFF2-40B4-BE49-F238E27FC236}">
                <a16:creationId xmlns:a16="http://schemas.microsoft.com/office/drawing/2014/main" id="{6548F746-5500-40DF-93A7-0C03FDDAD853}"/>
              </a:ext>
            </a:extLst>
          </p:cNvPr>
          <p:cNvSpPr/>
          <p:nvPr/>
        </p:nvSpPr>
        <p:spPr>
          <a:xfrm>
            <a:off x="9145905" y="2071793"/>
            <a:ext cx="1139475" cy="457012"/>
          </a:xfrm>
          <a:prstGeom prst="roundRect">
            <a:avLst/>
          </a:prstGeom>
          <a:solidFill>
            <a:srgbClr val="2832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Règlement SFDR</a:t>
            </a:r>
          </a:p>
        </p:txBody>
      </p:sp>
      <p:sp>
        <p:nvSpPr>
          <p:cNvPr id="31" name="Rectangle à coins arrondis 3">
            <a:extLst>
              <a:ext uri="{FF2B5EF4-FFF2-40B4-BE49-F238E27FC236}">
                <a16:creationId xmlns:a16="http://schemas.microsoft.com/office/drawing/2014/main" id="{2E94DFD1-D245-4AEE-BB45-1092124B997B}"/>
              </a:ext>
            </a:extLst>
          </p:cNvPr>
          <p:cNvSpPr/>
          <p:nvPr/>
        </p:nvSpPr>
        <p:spPr>
          <a:xfrm>
            <a:off x="7045643" y="3309446"/>
            <a:ext cx="1139475" cy="457012"/>
          </a:xfrm>
          <a:prstGeom prst="roundRect">
            <a:avLst/>
          </a:prstGeom>
          <a:solidFill>
            <a:srgbClr val="2832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 CSRD</a:t>
            </a:r>
          </a:p>
        </p:txBody>
      </p:sp>
      <p:sp>
        <p:nvSpPr>
          <p:cNvPr id="32" name="Rectangle à coins arrondis 3">
            <a:extLst>
              <a:ext uri="{FF2B5EF4-FFF2-40B4-BE49-F238E27FC236}">
                <a16:creationId xmlns:a16="http://schemas.microsoft.com/office/drawing/2014/main" id="{F02E52D9-9AF7-4999-B0E7-539F86FF2F1E}"/>
              </a:ext>
            </a:extLst>
          </p:cNvPr>
          <p:cNvSpPr/>
          <p:nvPr/>
        </p:nvSpPr>
        <p:spPr>
          <a:xfrm>
            <a:off x="9818712" y="3252719"/>
            <a:ext cx="1139475" cy="457012"/>
          </a:xfrm>
          <a:prstGeom prst="roundRect">
            <a:avLst/>
          </a:prstGeom>
          <a:solidFill>
            <a:srgbClr val="2832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TCFD</a:t>
            </a:r>
          </a:p>
        </p:txBody>
      </p:sp>
      <p:sp>
        <p:nvSpPr>
          <p:cNvPr id="33" name="Rectangle à coins arrondis 3">
            <a:extLst>
              <a:ext uri="{FF2B5EF4-FFF2-40B4-BE49-F238E27FC236}">
                <a16:creationId xmlns:a16="http://schemas.microsoft.com/office/drawing/2014/main" id="{0C2D7027-882B-42A7-832C-D4193E00A75A}"/>
              </a:ext>
            </a:extLst>
          </p:cNvPr>
          <p:cNvSpPr/>
          <p:nvPr/>
        </p:nvSpPr>
        <p:spPr>
          <a:xfrm>
            <a:off x="8449140" y="3281921"/>
            <a:ext cx="1139475" cy="457012"/>
          </a:xfrm>
          <a:prstGeom prst="roundRect">
            <a:avLst/>
          </a:prstGeom>
          <a:solidFill>
            <a:srgbClr val="2832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 Energie Climat 29</a:t>
            </a:r>
          </a:p>
        </p:txBody>
      </p:sp>
      <p:sp>
        <p:nvSpPr>
          <p:cNvPr id="34" name="Étoile : 5 branches 33">
            <a:extLst>
              <a:ext uri="{FF2B5EF4-FFF2-40B4-BE49-F238E27FC236}">
                <a16:creationId xmlns:a16="http://schemas.microsoft.com/office/drawing/2014/main" id="{8364F0E2-BBBF-4FAF-82D4-B9AE7A40EB70}"/>
              </a:ext>
            </a:extLst>
          </p:cNvPr>
          <p:cNvSpPr/>
          <p:nvPr/>
        </p:nvSpPr>
        <p:spPr>
          <a:xfrm>
            <a:off x="8139253" y="1744374"/>
            <a:ext cx="250503" cy="246862"/>
          </a:xfrm>
          <a:prstGeom prst="star5">
            <a:avLst/>
          </a:prstGeom>
          <a:solidFill>
            <a:srgbClr val="C5B497"/>
          </a:solidFill>
          <a:ln>
            <a:solidFill>
              <a:srgbClr val="447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ontent Placeholder 9">
            <a:extLst>
              <a:ext uri="{FF2B5EF4-FFF2-40B4-BE49-F238E27FC236}">
                <a16:creationId xmlns:a16="http://schemas.microsoft.com/office/drawing/2014/main" id="{1A48163D-8836-41A2-A1BF-CF5FABE5AA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212992"/>
              </p:ext>
            </p:extLst>
          </p:nvPr>
        </p:nvGraphicFramePr>
        <p:xfrm>
          <a:off x="294556" y="822013"/>
          <a:ext cx="5635981" cy="33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635981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26223">
                <a:tc>
                  <a:txBody>
                    <a:bodyPr/>
                    <a:lstStyle/>
                    <a:p>
                      <a:r>
                        <a:rPr lang="fr-FR" sz="16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Contexte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graphicFrame>
        <p:nvGraphicFramePr>
          <p:cNvPr id="38" name="Content Placeholder 9">
            <a:extLst>
              <a:ext uri="{FF2B5EF4-FFF2-40B4-BE49-F238E27FC236}">
                <a16:creationId xmlns:a16="http://schemas.microsoft.com/office/drawing/2014/main" id="{1BABB27A-EA24-4600-A4DC-DFB5BF541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614653"/>
              </p:ext>
            </p:extLst>
          </p:nvPr>
        </p:nvGraphicFramePr>
        <p:xfrm>
          <a:off x="6193388" y="891558"/>
          <a:ext cx="5947242" cy="33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947242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34563">
                <a:tc>
                  <a:txBody>
                    <a:bodyPr/>
                    <a:lstStyle/>
                    <a:p>
                      <a:r>
                        <a:rPr lang="fr-FR" sz="16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Un futur cadre de reporting extra-financier européen très ambitieux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sp>
        <p:nvSpPr>
          <p:cNvPr id="39" name="Étoile : 5 branches 38">
            <a:extLst>
              <a:ext uri="{FF2B5EF4-FFF2-40B4-BE49-F238E27FC236}">
                <a16:creationId xmlns:a16="http://schemas.microsoft.com/office/drawing/2014/main" id="{38EAF970-503A-400A-A8FB-F4E65FEEEBD5}"/>
              </a:ext>
            </a:extLst>
          </p:cNvPr>
          <p:cNvSpPr/>
          <p:nvPr/>
        </p:nvSpPr>
        <p:spPr>
          <a:xfrm>
            <a:off x="426901" y="4672876"/>
            <a:ext cx="285750" cy="274094"/>
          </a:xfrm>
          <a:prstGeom prst="star5">
            <a:avLst/>
          </a:prstGeom>
          <a:solidFill>
            <a:srgbClr val="C5B497"/>
          </a:solidFill>
          <a:ln>
            <a:solidFill>
              <a:srgbClr val="447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7C40CD45-50A6-FF49-881A-0E62110E3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384" y="6419580"/>
            <a:ext cx="1832915" cy="3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5314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space réservé du numéro de diapositive 2">
            <a:extLst>
              <a:ext uri="{FF2B5EF4-FFF2-40B4-BE49-F238E27FC236}">
                <a16:creationId xmlns:a16="http://schemas.microsoft.com/office/drawing/2014/main" id="{B7504023-76AC-45E7-B848-B66236C43D57}"/>
              </a:ext>
            </a:extLst>
          </p:cNvPr>
          <p:cNvSpPr txBox="1">
            <a:spLocks/>
          </p:cNvSpPr>
          <p:nvPr/>
        </p:nvSpPr>
        <p:spPr>
          <a:xfrm>
            <a:off x="11203612" y="6375878"/>
            <a:ext cx="665069" cy="48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A1681-B67C-634E-B9F8-D054051C208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622F19C-E508-4548-8959-C92FEA728D21}"/>
              </a:ext>
            </a:extLst>
          </p:cNvPr>
          <p:cNvSpPr/>
          <p:nvPr/>
        </p:nvSpPr>
        <p:spPr>
          <a:xfrm>
            <a:off x="5603400" y="2106230"/>
            <a:ext cx="1884876" cy="21668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Activités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3E7B543-E9B3-4C3E-9E3D-81DC7B52D941}"/>
              </a:ext>
            </a:extLst>
          </p:cNvPr>
          <p:cNvSpPr/>
          <p:nvPr/>
        </p:nvSpPr>
        <p:spPr>
          <a:xfrm>
            <a:off x="5950981" y="3439743"/>
            <a:ext cx="1517257" cy="1781805"/>
          </a:xfrm>
          <a:prstGeom prst="rect">
            <a:avLst/>
          </a:prstGeom>
          <a:solidFill>
            <a:srgbClr val="0070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Activités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éligibles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ABD08E4-3000-43E3-A0CE-8895B056F821}"/>
              </a:ext>
            </a:extLst>
          </p:cNvPr>
          <p:cNvSpPr/>
          <p:nvPr/>
        </p:nvSpPr>
        <p:spPr>
          <a:xfrm>
            <a:off x="6391263" y="4878182"/>
            <a:ext cx="1089552" cy="1298902"/>
          </a:xfrm>
          <a:prstGeom prst="rect">
            <a:avLst/>
          </a:prstGeom>
          <a:solidFill>
            <a:srgbClr val="428475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Activités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alignées</a:t>
            </a:r>
          </a:p>
        </p:txBody>
      </p:sp>
      <p:grpSp>
        <p:nvGrpSpPr>
          <p:cNvPr id="83" name="Group 7">
            <a:extLst>
              <a:ext uri="{FF2B5EF4-FFF2-40B4-BE49-F238E27FC236}">
                <a16:creationId xmlns:a16="http://schemas.microsoft.com/office/drawing/2014/main" id="{965285CB-2AED-4AC8-90A0-E6BC6FC0B2C4}"/>
              </a:ext>
            </a:extLst>
          </p:cNvPr>
          <p:cNvGrpSpPr/>
          <p:nvPr/>
        </p:nvGrpSpPr>
        <p:grpSpPr>
          <a:xfrm>
            <a:off x="8181517" y="4094866"/>
            <a:ext cx="4006582" cy="2123314"/>
            <a:chOff x="548959" y="4153873"/>
            <a:chExt cx="3770073" cy="1648823"/>
          </a:xfrm>
        </p:grpSpPr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18EB068B-48E3-412A-B697-3B5492D39B33}"/>
                </a:ext>
              </a:extLst>
            </p:cNvPr>
            <p:cNvSpPr/>
            <p:nvPr/>
          </p:nvSpPr>
          <p:spPr>
            <a:xfrm>
              <a:off x="858804" y="4153873"/>
              <a:ext cx="3439778" cy="458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284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 conforme aux critères d’examen technique (fixant des 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284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seuils de performance environnementale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284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). </a:t>
              </a: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5740946C-3C94-4716-89C5-D01E010AFC9F}"/>
                </a:ext>
              </a:extLst>
            </p:cNvPr>
            <p:cNvSpPr/>
            <p:nvPr/>
          </p:nvSpPr>
          <p:spPr>
            <a:xfrm>
              <a:off x="827876" y="5343983"/>
              <a:ext cx="3491156" cy="458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284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 cause de préjudice important à aucun des objectifs environnementaux (DNSH).</a:t>
              </a:r>
            </a:p>
          </p:txBody>
        </p: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09B97935-5CDD-4DC8-97FD-651416DC61AE}"/>
                </a:ext>
              </a:extLst>
            </p:cNvPr>
            <p:cNvGrpSpPr/>
            <p:nvPr/>
          </p:nvGrpSpPr>
          <p:grpSpPr>
            <a:xfrm>
              <a:off x="551869" y="5379458"/>
              <a:ext cx="432000" cy="411637"/>
              <a:chOff x="8267216" y="3383831"/>
              <a:chExt cx="432000" cy="411637"/>
            </a:xfrm>
          </p:grpSpPr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42E9EA4E-916E-426C-8E7A-DF1B3790450C}"/>
                  </a:ext>
                </a:extLst>
              </p:cNvPr>
              <p:cNvSpPr/>
              <p:nvPr/>
            </p:nvSpPr>
            <p:spPr>
              <a:xfrm>
                <a:off x="8267216" y="3383831"/>
                <a:ext cx="432000" cy="411637"/>
              </a:xfrm>
              <a:prstGeom prst="ellipse">
                <a:avLst/>
              </a:prstGeom>
              <a:solidFill>
                <a:srgbClr val="4284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97" name="Graphique 96" descr="Recherches">
                <a:extLst>
                  <a:ext uri="{FF2B5EF4-FFF2-40B4-BE49-F238E27FC236}">
                    <a16:creationId xmlns:a16="http://schemas.microsoft.com/office/drawing/2014/main" id="{8C463BB3-20B7-4249-8FCA-9F1025F5B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49417" y="3455785"/>
                <a:ext cx="275363" cy="275363"/>
              </a:xfrm>
              <a:prstGeom prst="rect">
                <a:avLst/>
              </a:prstGeom>
            </p:spPr>
          </p:pic>
        </p:grp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9DE7FE93-D8CB-47DE-BD53-A45A7A49B57F}"/>
                </a:ext>
              </a:extLst>
            </p:cNvPr>
            <p:cNvGrpSpPr/>
            <p:nvPr/>
          </p:nvGrpSpPr>
          <p:grpSpPr>
            <a:xfrm>
              <a:off x="548959" y="4184378"/>
              <a:ext cx="432000" cy="411637"/>
              <a:chOff x="8355629" y="1855176"/>
              <a:chExt cx="432000" cy="411637"/>
            </a:xfrm>
          </p:grpSpPr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F39AEC82-D8A9-4D4F-8B2D-5141A9EC8DF5}"/>
                  </a:ext>
                </a:extLst>
              </p:cNvPr>
              <p:cNvSpPr/>
              <p:nvPr/>
            </p:nvSpPr>
            <p:spPr>
              <a:xfrm>
                <a:off x="8355629" y="1855176"/>
                <a:ext cx="432000" cy="411637"/>
              </a:xfrm>
              <a:prstGeom prst="ellipse">
                <a:avLst/>
              </a:prstGeom>
              <a:solidFill>
                <a:srgbClr val="4284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95" name="Graphique 94" descr="Main ouverte avec plante">
                <a:extLst>
                  <a:ext uri="{FF2B5EF4-FFF2-40B4-BE49-F238E27FC236}">
                    <a16:creationId xmlns:a16="http://schemas.microsoft.com/office/drawing/2014/main" id="{BD7BEFD0-2775-40D4-8BE6-84D62D2B3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398304" y="1888525"/>
                <a:ext cx="327600" cy="351000"/>
              </a:xfrm>
              <a:prstGeom prst="rect">
                <a:avLst/>
              </a:prstGeom>
            </p:spPr>
          </p:pic>
        </p:grpSp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5FAE9A2D-0974-4662-8D22-49C4B977F68C}"/>
                </a:ext>
              </a:extLst>
            </p:cNvPr>
            <p:cNvSpPr/>
            <p:nvPr/>
          </p:nvSpPr>
          <p:spPr>
            <a:xfrm>
              <a:off x="846200" y="4726754"/>
              <a:ext cx="3439778" cy="6065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284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 exercée dans le respect des principes directeurs de l’OCDE, l’ONU et l’OIT relatifs aux droits de l’homme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284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7D9C50E2-199E-42A2-8235-CC2FE05D7C93}"/>
                </a:ext>
              </a:extLst>
            </p:cNvPr>
            <p:cNvGrpSpPr/>
            <p:nvPr/>
          </p:nvGrpSpPr>
          <p:grpSpPr>
            <a:xfrm>
              <a:off x="549028" y="4829550"/>
              <a:ext cx="432000" cy="411637"/>
              <a:chOff x="8351653" y="2448657"/>
              <a:chExt cx="432000" cy="411637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1834C0E4-5174-458C-B00F-B183F57981F1}"/>
                  </a:ext>
                </a:extLst>
              </p:cNvPr>
              <p:cNvSpPr/>
              <p:nvPr/>
            </p:nvSpPr>
            <p:spPr>
              <a:xfrm>
                <a:off x="8351653" y="2448657"/>
                <a:ext cx="432000" cy="411637"/>
              </a:xfrm>
              <a:prstGeom prst="ellipse">
                <a:avLst/>
              </a:prstGeom>
              <a:solidFill>
                <a:srgbClr val="4284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93" name="Graphique 92" descr="Couronne">
                <a:extLst>
                  <a:ext uri="{FF2B5EF4-FFF2-40B4-BE49-F238E27FC236}">
                    <a16:creationId xmlns:a16="http://schemas.microsoft.com/office/drawing/2014/main" id="{779F9E9E-1B1E-4754-9582-ADE0C208E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405781" y="2473442"/>
                <a:ext cx="340007" cy="340007"/>
              </a:xfrm>
              <a:prstGeom prst="rect">
                <a:avLst/>
              </a:prstGeom>
            </p:spPr>
          </p:pic>
        </p:grpSp>
      </p:grpSp>
      <p:sp>
        <p:nvSpPr>
          <p:cNvPr id="98" name="Rectangle : coins arrondis 97">
            <a:extLst>
              <a:ext uri="{FF2B5EF4-FFF2-40B4-BE49-F238E27FC236}">
                <a16:creationId xmlns:a16="http://schemas.microsoft.com/office/drawing/2014/main" id="{6A9E0379-D3E2-41DF-AAA9-27901FAB20E0}"/>
              </a:ext>
            </a:extLst>
          </p:cNvPr>
          <p:cNvSpPr/>
          <p:nvPr/>
        </p:nvSpPr>
        <p:spPr>
          <a:xfrm>
            <a:off x="8564873" y="2441237"/>
            <a:ext cx="3588099" cy="8618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i="0" u="none" strike="noStrike" kern="1200" cap="none" spc="0" normalizeH="0" baseline="0" noProof="0" dirty="0">
                <a:ln>
                  <a:noFill/>
                </a:ln>
                <a:solidFill>
                  <a:srgbClr val="0070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Contribue substantiellement à un ou plusieurs des objectifs environnementaux (seuls les 2 premiers sont couverts à ce stade).</a:t>
            </a:r>
          </a:p>
        </p:txBody>
      </p: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1B9F056B-0C51-4AB0-9898-52EE20A74027}"/>
              </a:ext>
            </a:extLst>
          </p:cNvPr>
          <p:cNvGrpSpPr/>
          <p:nvPr/>
        </p:nvGrpSpPr>
        <p:grpSpPr>
          <a:xfrm>
            <a:off x="8076752" y="2590656"/>
            <a:ext cx="408203" cy="414844"/>
            <a:chOff x="8385763" y="1228216"/>
            <a:chExt cx="432000" cy="414844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C551BAB3-B0F6-4985-8DF9-6B1DD84E4F8C}"/>
                </a:ext>
              </a:extLst>
            </p:cNvPr>
            <p:cNvSpPr/>
            <p:nvPr/>
          </p:nvSpPr>
          <p:spPr>
            <a:xfrm>
              <a:off x="8385763" y="1231423"/>
              <a:ext cx="432000" cy="411637"/>
            </a:xfrm>
            <a:prstGeom prst="ellipse">
              <a:avLst/>
            </a:prstGeom>
            <a:solidFill>
              <a:srgbClr val="0070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01" name="Graphique 100" descr="Cible">
              <a:extLst>
                <a:ext uri="{FF2B5EF4-FFF2-40B4-BE49-F238E27FC236}">
                  <a16:creationId xmlns:a16="http://schemas.microsoft.com/office/drawing/2014/main" id="{7E27B51A-6CDB-4EEA-8573-4701F2CE5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93871" y="1228216"/>
              <a:ext cx="413147" cy="413148"/>
            </a:xfrm>
            <a:prstGeom prst="rect">
              <a:avLst/>
            </a:prstGeom>
          </p:spPr>
        </p:pic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73343CE-CD64-4640-A506-C7E20AE903A8}"/>
              </a:ext>
            </a:extLst>
          </p:cNvPr>
          <p:cNvSpPr/>
          <p:nvPr/>
        </p:nvSpPr>
        <p:spPr>
          <a:xfrm>
            <a:off x="7813356" y="2077211"/>
            <a:ext cx="42587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activités éligibles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sont définies par l’acte délégué « Climat »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F033316-E42F-4463-B415-72A89A2175D5}"/>
              </a:ext>
            </a:extLst>
          </p:cNvPr>
          <p:cNvSpPr/>
          <p:nvPr/>
        </p:nvSpPr>
        <p:spPr>
          <a:xfrm>
            <a:off x="8121595" y="3326846"/>
            <a:ext cx="37969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activités éligibles deviennent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activités alignées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(et donc durables) si elles répondent aux critères suivants :</a:t>
            </a:r>
          </a:p>
        </p:txBody>
      </p:sp>
      <p:sp>
        <p:nvSpPr>
          <p:cNvPr id="104" name="Flèche : courbe vers la gauche 103">
            <a:extLst>
              <a:ext uri="{FF2B5EF4-FFF2-40B4-BE49-F238E27FC236}">
                <a16:creationId xmlns:a16="http://schemas.microsoft.com/office/drawing/2014/main" id="{11E36BEE-F481-42A5-BC7C-01C320562ACD}"/>
              </a:ext>
            </a:extLst>
          </p:cNvPr>
          <p:cNvSpPr/>
          <p:nvPr/>
        </p:nvSpPr>
        <p:spPr>
          <a:xfrm>
            <a:off x="7515237" y="2643877"/>
            <a:ext cx="435759" cy="1150086"/>
          </a:xfrm>
          <a:prstGeom prst="curvedLeftArrow">
            <a:avLst/>
          </a:prstGeom>
          <a:solidFill>
            <a:srgbClr val="0070CD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Flèche : courbe vers la gauche 104">
            <a:extLst>
              <a:ext uri="{FF2B5EF4-FFF2-40B4-BE49-F238E27FC236}">
                <a16:creationId xmlns:a16="http://schemas.microsoft.com/office/drawing/2014/main" id="{725935B6-6A67-44FE-B1A3-9FB5C756E430}"/>
              </a:ext>
            </a:extLst>
          </p:cNvPr>
          <p:cNvSpPr/>
          <p:nvPr/>
        </p:nvSpPr>
        <p:spPr>
          <a:xfrm>
            <a:off x="7521157" y="4079008"/>
            <a:ext cx="435759" cy="1150086"/>
          </a:xfrm>
          <a:prstGeom prst="curvedLeftArrow">
            <a:avLst/>
          </a:prstGeom>
          <a:solidFill>
            <a:srgbClr val="428475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BA5B9-5280-4E9E-9875-08496028F0D2}"/>
              </a:ext>
            </a:extLst>
          </p:cNvPr>
          <p:cNvSpPr/>
          <p:nvPr/>
        </p:nvSpPr>
        <p:spPr>
          <a:xfrm>
            <a:off x="0" y="7090"/>
            <a:ext cx="12192000" cy="558175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00" dirty="0"/>
          </a:p>
        </p:txBody>
      </p:sp>
      <p:sp>
        <p:nvSpPr>
          <p:cNvPr id="44" name="Titre 2">
            <a:extLst>
              <a:ext uri="{FF2B5EF4-FFF2-40B4-BE49-F238E27FC236}">
                <a16:creationId xmlns:a16="http://schemas.microsoft.com/office/drawing/2014/main" id="{7453CAFC-E0C4-4911-80D3-0D67BFF086EA}"/>
              </a:ext>
            </a:extLst>
          </p:cNvPr>
          <p:cNvSpPr txBox="1">
            <a:spLocks/>
          </p:cNvSpPr>
          <p:nvPr/>
        </p:nvSpPr>
        <p:spPr>
          <a:xfrm>
            <a:off x="187233" y="122013"/>
            <a:ext cx="115824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  <a:t>Démarche globale de la Taxonomie Verte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C0333CDD-4F38-4CB7-8BE4-98D8F8EE7A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4020" y="2046389"/>
            <a:ext cx="2325983" cy="4148928"/>
          </a:xfrm>
          <a:prstGeom prst="rect">
            <a:avLst/>
          </a:prstGeom>
          <a:ln w="28575">
            <a:noFill/>
          </a:ln>
        </p:spPr>
      </p:pic>
      <p:graphicFrame>
        <p:nvGraphicFramePr>
          <p:cNvPr id="47" name="Content Placeholder 9">
            <a:extLst>
              <a:ext uri="{FF2B5EF4-FFF2-40B4-BE49-F238E27FC236}">
                <a16:creationId xmlns:a16="http://schemas.microsoft.com/office/drawing/2014/main" id="{E5A60369-1E5F-404E-8266-882555C3B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793828"/>
              </p:ext>
            </p:extLst>
          </p:nvPr>
        </p:nvGraphicFramePr>
        <p:xfrm>
          <a:off x="2662052" y="1198407"/>
          <a:ext cx="2685047" cy="33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85047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26223">
                <a:tc>
                  <a:txBody>
                    <a:bodyPr/>
                    <a:lstStyle/>
                    <a:p>
                      <a:r>
                        <a:rPr lang="fr-FR" sz="15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6 </a:t>
                      </a:r>
                      <a:r>
                        <a:rPr lang="fr-FR" sz="16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objectifs</a:t>
                      </a:r>
                      <a:r>
                        <a:rPr lang="fr-FR" sz="15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 environnementaux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graphicFrame>
        <p:nvGraphicFramePr>
          <p:cNvPr id="48" name="Content Placeholder 9">
            <a:extLst>
              <a:ext uri="{FF2B5EF4-FFF2-40B4-BE49-F238E27FC236}">
                <a16:creationId xmlns:a16="http://schemas.microsoft.com/office/drawing/2014/main" id="{DFD586DB-AA12-40FA-947F-9F682F221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403791"/>
              </p:ext>
            </p:extLst>
          </p:nvPr>
        </p:nvGraphicFramePr>
        <p:xfrm>
          <a:off x="5387121" y="1198407"/>
          <a:ext cx="6774558" cy="33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774558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26223">
                <a:tc>
                  <a:txBody>
                    <a:bodyPr/>
                    <a:lstStyle/>
                    <a:p>
                      <a:r>
                        <a:rPr lang="fr-FR" sz="16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Analyse de positionnement : d’activité éligible à activité alignée (dite durable)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sp>
        <p:nvSpPr>
          <p:cNvPr id="49" name="ZoneTexte 48">
            <a:extLst>
              <a:ext uri="{FF2B5EF4-FFF2-40B4-BE49-F238E27FC236}">
                <a16:creationId xmlns:a16="http://schemas.microsoft.com/office/drawing/2014/main" id="{261578B9-5496-404E-8392-9B965A556212}"/>
              </a:ext>
            </a:extLst>
          </p:cNvPr>
          <p:cNvSpPr txBox="1"/>
          <p:nvPr/>
        </p:nvSpPr>
        <p:spPr>
          <a:xfrm>
            <a:off x="3901" y="2005776"/>
            <a:ext cx="2639665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dirty="0">
                <a:solidFill>
                  <a:srgbClr val="777877"/>
                </a:solidFill>
                <a:latin typeface="Arial" panose="020B0604020202020204"/>
              </a:rPr>
              <a:t>Permettre d’orienter les flux d’investissement vers les activités les plus contributives aux objectifs de développement durable de l’UE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300" dirty="0">
              <a:solidFill>
                <a:srgbClr val="777877"/>
              </a:solidFill>
              <a:latin typeface="Arial" panose="020B060402020202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300" dirty="0">
              <a:solidFill>
                <a:srgbClr val="777877"/>
              </a:solidFill>
              <a:latin typeface="Arial" panose="020B0604020202020204"/>
            </a:endParaRPr>
          </a:p>
          <a:p>
            <a:pPr marL="290512" marR="0" lvl="1" indent="-28575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300" dirty="0">
                <a:solidFill>
                  <a:srgbClr val="777877"/>
                </a:solidFill>
                <a:latin typeface="Arial" panose="020B0604020202020204"/>
              </a:rPr>
              <a:t>En imposant aux acteurs économiques un exercice </a:t>
            </a:r>
            <a:r>
              <a:rPr lang="fr-FR" sz="1300" b="1" dirty="0">
                <a:solidFill>
                  <a:srgbClr val="0A1E8E"/>
                </a:solidFill>
                <a:latin typeface="Arial" panose="020B0604020202020204"/>
              </a:rPr>
              <a:t>d’analyse de positionnement </a:t>
            </a:r>
            <a:r>
              <a:rPr lang="fr-FR" sz="1300" dirty="0">
                <a:solidFill>
                  <a:srgbClr val="777877"/>
                </a:solidFill>
                <a:latin typeface="Arial" panose="020B0604020202020204"/>
              </a:rPr>
              <a:t>par rapport à une trajectoire de transition européenne</a:t>
            </a:r>
          </a:p>
          <a:p>
            <a:pPr marL="4762" marR="0" lvl="1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300" dirty="0">
              <a:solidFill>
                <a:srgbClr val="777877"/>
              </a:solidFill>
              <a:latin typeface="Arial" panose="020B0604020202020204"/>
            </a:endParaRPr>
          </a:p>
          <a:p>
            <a:pPr marL="290512" marR="0" lvl="1" indent="-28575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300" dirty="0">
                <a:solidFill>
                  <a:srgbClr val="777877"/>
                </a:solidFill>
                <a:latin typeface="Arial" panose="020B0604020202020204"/>
              </a:rPr>
              <a:t>En fournissant aux investisseurs une grille </a:t>
            </a:r>
            <a:r>
              <a:rPr lang="fr-FR" sz="1300" b="1" dirty="0">
                <a:solidFill>
                  <a:srgbClr val="0A1E8E"/>
                </a:solidFill>
                <a:latin typeface="Arial" panose="020B0604020202020204"/>
              </a:rPr>
              <a:t>d’identification des activités les plus contributrices </a:t>
            </a:r>
            <a:r>
              <a:rPr lang="fr-FR" sz="1300" dirty="0">
                <a:solidFill>
                  <a:srgbClr val="777877"/>
                </a:solidFill>
                <a:latin typeface="Arial" panose="020B0604020202020204"/>
              </a:rPr>
              <a:t>à cette transition.</a:t>
            </a:r>
          </a:p>
        </p:txBody>
      </p:sp>
      <p:graphicFrame>
        <p:nvGraphicFramePr>
          <p:cNvPr id="50" name="Content Placeholder 9">
            <a:extLst>
              <a:ext uri="{FF2B5EF4-FFF2-40B4-BE49-F238E27FC236}">
                <a16:creationId xmlns:a16="http://schemas.microsoft.com/office/drawing/2014/main" id="{B2746896-3DA6-4C21-93B8-AC4FF5510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567049"/>
              </p:ext>
            </p:extLst>
          </p:nvPr>
        </p:nvGraphicFramePr>
        <p:xfrm>
          <a:off x="7263" y="1198407"/>
          <a:ext cx="2584446" cy="33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84446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26223"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Objectifs de la Taxonomie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pic>
        <p:nvPicPr>
          <p:cNvPr id="35" name="Image 34">
            <a:extLst>
              <a:ext uri="{FF2B5EF4-FFF2-40B4-BE49-F238E27FC236}">
                <a16:creationId xmlns:a16="http://schemas.microsoft.com/office/drawing/2014/main" id="{B332EF11-4204-E7EB-8AAE-57C7DC22F7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0384" y="6419580"/>
            <a:ext cx="1832915" cy="3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296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BA1BA5B9-5280-4E9E-9875-08496028F0D2}"/>
              </a:ext>
            </a:extLst>
          </p:cNvPr>
          <p:cNvSpPr/>
          <p:nvPr/>
        </p:nvSpPr>
        <p:spPr>
          <a:xfrm>
            <a:off x="0" y="7090"/>
            <a:ext cx="12192000" cy="558175"/>
          </a:xfrm>
          <a:prstGeom prst="rect">
            <a:avLst/>
          </a:prstGeom>
          <a:solidFill>
            <a:srgbClr val="28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itre 2">
            <a:extLst>
              <a:ext uri="{FF2B5EF4-FFF2-40B4-BE49-F238E27FC236}">
                <a16:creationId xmlns:a16="http://schemas.microsoft.com/office/drawing/2014/main" id="{7453CAFC-E0C4-4911-80D3-0D67BFF086EA}"/>
              </a:ext>
            </a:extLst>
          </p:cNvPr>
          <p:cNvSpPr txBox="1">
            <a:spLocks/>
          </p:cNvSpPr>
          <p:nvPr/>
        </p:nvSpPr>
        <p:spPr>
          <a:xfrm>
            <a:off x="187233" y="152835"/>
            <a:ext cx="115824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Focus sur les sociétés d’assurance et de réassurance</a:t>
            </a:r>
          </a:p>
        </p:txBody>
      </p:sp>
      <p:graphicFrame>
        <p:nvGraphicFramePr>
          <p:cNvPr id="48" name="Content Placeholder 9">
            <a:extLst>
              <a:ext uri="{FF2B5EF4-FFF2-40B4-BE49-F238E27FC236}">
                <a16:creationId xmlns:a16="http://schemas.microsoft.com/office/drawing/2014/main" id="{DFD586DB-AA12-40FA-947F-9F682F221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869046"/>
              </p:ext>
            </p:extLst>
          </p:nvPr>
        </p:nvGraphicFramePr>
        <p:xfrm>
          <a:off x="79181" y="4150783"/>
          <a:ext cx="6448368" cy="33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8368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26223">
                <a:tc>
                  <a:txBody>
                    <a:bodyPr/>
                    <a:lstStyle/>
                    <a:p>
                      <a:r>
                        <a:rPr lang="fr-FR" sz="16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Calendrier de mise en application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graphicFrame>
        <p:nvGraphicFramePr>
          <p:cNvPr id="50" name="Content Placeholder 9">
            <a:extLst>
              <a:ext uri="{FF2B5EF4-FFF2-40B4-BE49-F238E27FC236}">
                <a16:creationId xmlns:a16="http://schemas.microsoft.com/office/drawing/2014/main" id="{B2746896-3DA6-4C21-93B8-AC4FF5510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956522"/>
              </p:ext>
            </p:extLst>
          </p:nvPr>
        </p:nvGraphicFramePr>
        <p:xfrm>
          <a:off x="79181" y="845190"/>
          <a:ext cx="6448368" cy="33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8368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26223">
                <a:tc>
                  <a:txBody>
                    <a:bodyPr/>
                    <a:lstStyle/>
                    <a:p>
                      <a:r>
                        <a:rPr lang="fr-FR" sz="16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Indicateurs de performance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sp>
        <p:nvSpPr>
          <p:cNvPr id="63" name="Freeform 8">
            <a:extLst>
              <a:ext uri="{FF2B5EF4-FFF2-40B4-BE49-F238E27FC236}">
                <a16:creationId xmlns:a16="http://schemas.microsoft.com/office/drawing/2014/main" id="{26CB5B89-C19E-47A2-BB0F-4CE79F24AFAB}"/>
              </a:ext>
            </a:extLst>
          </p:cNvPr>
          <p:cNvSpPr>
            <a:spLocks/>
          </p:cNvSpPr>
          <p:nvPr/>
        </p:nvSpPr>
        <p:spPr bwMode="auto">
          <a:xfrm>
            <a:off x="1117505" y="1632041"/>
            <a:ext cx="1291037" cy="1147510"/>
          </a:xfrm>
          <a:custGeom>
            <a:avLst/>
            <a:gdLst/>
            <a:ahLst/>
            <a:cxnLst>
              <a:cxn ang="0">
                <a:pos x="428" y="0"/>
              </a:cxn>
              <a:cxn ang="0">
                <a:pos x="0" y="249"/>
              </a:cxn>
              <a:cxn ang="0">
                <a:pos x="0" y="744"/>
              </a:cxn>
              <a:cxn ang="0">
                <a:pos x="428" y="993"/>
              </a:cxn>
              <a:cxn ang="0">
                <a:pos x="857" y="744"/>
              </a:cxn>
              <a:cxn ang="0">
                <a:pos x="857" y="249"/>
              </a:cxn>
              <a:cxn ang="0">
                <a:pos x="428" y="0"/>
              </a:cxn>
            </a:cxnLst>
            <a:rect l="0" t="0" r="r" b="b"/>
            <a:pathLst>
              <a:path w="857" h="993">
                <a:moveTo>
                  <a:pt x="428" y="0"/>
                </a:moveTo>
                <a:lnTo>
                  <a:pt x="0" y="249"/>
                </a:lnTo>
                <a:lnTo>
                  <a:pt x="0" y="744"/>
                </a:lnTo>
                <a:lnTo>
                  <a:pt x="428" y="993"/>
                </a:lnTo>
                <a:lnTo>
                  <a:pt x="857" y="744"/>
                </a:lnTo>
                <a:lnTo>
                  <a:pt x="857" y="249"/>
                </a:lnTo>
                <a:lnTo>
                  <a:pt x="428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Google Shape;1101;p172">
            <a:extLst>
              <a:ext uri="{FF2B5EF4-FFF2-40B4-BE49-F238E27FC236}">
                <a16:creationId xmlns:a16="http://schemas.microsoft.com/office/drawing/2014/main" id="{1B2A5E11-20E1-459D-B430-E80057E69FCC}"/>
              </a:ext>
            </a:extLst>
          </p:cNvPr>
          <p:cNvSpPr/>
          <p:nvPr/>
        </p:nvSpPr>
        <p:spPr>
          <a:xfrm>
            <a:off x="144456" y="1492434"/>
            <a:ext cx="911046" cy="2404621"/>
          </a:xfrm>
          <a:prstGeom prst="rect">
            <a:avLst/>
          </a:prstGeom>
          <a:solidFill>
            <a:srgbClr val="0A1E8E"/>
          </a:solidFill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Part des activités éligibles ou durables</a:t>
            </a:r>
          </a:p>
        </p:txBody>
      </p:sp>
      <p:sp>
        <p:nvSpPr>
          <p:cNvPr id="65" name="Rectangle à coins arrondis 3">
            <a:extLst>
              <a:ext uri="{FF2B5EF4-FFF2-40B4-BE49-F238E27FC236}">
                <a16:creationId xmlns:a16="http://schemas.microsoft.com/office/drawing/2014/main" id="{EA1E5AAB-5BD5-478D-82B9-5F52EA142ACE}"/>
              </a:ext>
            </a:extLst>
          </p:cNvPr>
          <p:cNvSpPr/>
          <p:nvPr/>
        </p:nvSpPr>
        <p:spPr>
          <a:xfrm>
            <a:off x="1174513" y="2005251"/>
            <a:ext cx="1201532" cy="52942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% des primes d’assurance non-vie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uppieren 11402">
            <a:extLst>
              <a:ext uri="{FF2B5EF4-FFF2-40B4-BE49-F238E27FC236}">
                <a16:creationId xmlns:a16="http://schemas.microsoft.com/office/drawing/2014/main" id="{94E5BB25-8299-46C1-99D6-5965996ACE25}"/>
              </a:ext>
            </a:extLst>
          </p:cNvPr>
          <p:cNvGrpSpPr>
            <a:grpSpLocks noChangeAspect="1"/>
          </p:cNvGrpSpPr>
          <p:nvPr/>
        </p:nvGrpSpPr>
        <p:grpSpPr>
          <a:xfrm>
            <a:off x="5837977" y="1999794"/>
            <a:ext cx="593959" cy="548169"/>
            <a:chOff x="-1133475" y="2246313"/>
            <a:chExt cx="801687" cy="1071562"/>
          </a:xfrm>
          <a:solidFill>
            <a:schemeClr val="tx2"/>
          </a:solidFill>
        </p:grpSpPr>
        <p:sp>
          <p:nvSpPr>
            <p:cNvPr id="67" name="Freeform 156">
              <a:extLst>
                <a:ext uri="{FF2B5EF4-FFF2-40B4-BE49-F238E27FC236}">
                  <a16:creationId xmlns:a16="http://schemas.microsoft.com/office/drawing/2014/main" id="{726BD1E6-35B1-4B39-A322-DBC3D9D36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3475" y="2317750"/>
              <a:ext cx="731837" cy="1000125"/>
            </a:xfrm>
            <a:custGeom>
              <a:avLst/>
              <a:gdLst>
                <a:gd name="T0" fmla="*/ 946 w 964"/>
                <a:gd name="T1" fmla="*/ 1317 h 1317"/>
                <a:gd name="T2" fmla="*/ 19 w 964"/>
                <a:gd name="T3" fmla="*/ 1317 h 1317"/>
                <a:gd name="T4" fmla="*/ 0 w 964"/>
                <a:gd name="T5" fmla="*/ 1299 h 1317"/>
                <a:gd name="T6" fmla="*/ 0 w 964"/>
                <a:gd name="T7" fmla="*/ 18 h 1317"/>
                <a:gd name="T8" fmla="*/ 19 w 964"/>
                <a:gd name="T9" fmla="*/ 0 h 1317"/>
                <a:gd name="T10" fmla="*/ 37 w 964"/>
                <a:gd name="T11" fmla="*/ 18 h 1317"/>
                <a:gd name="T12" fmla="*/ 37 w 964"/>
                <a:gd name="T13" fmla="*/ 1281 h 1317"/>
                <a:gd name="T14" fmla="*/ 946 w 964"/>
                <a:gd name="T15" fmla="*/ 1281 h 1317"/>
                <a:gd name="T16" fmla="*/ 964 w 964"/>
                <a:gd name="T17" fmla="*/ 1299 h 1317"/>
                <a:gd name="T18" fmla="*/ 946 w 964"/>
                <a:gd name="T19" fmla="*/ 1317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4" h="1317">
                  <a:moveTo>
                    <a:pt x="946" y="1317"/>
                  </a:moveTo>
                  <a:cubicBezTo>
                    <a:pt x="19" y="1317"/>
                    <a:pt x="19" y="1317"/>
                    <a:pt x="19" y="1317"/>
                  </a:cubicBezTo>
                  <a:cubicBezTo>
                    <a:pt x="9" y="1317"/>
                    <a:pt x="0" y="1309"/>
                    <a:pt x="0" y="129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1281"/>
                    <a:pt x="37" y="1281"/>
                    <a:pt x="37" y="1281"/>
                  </a:cubicBezTo>
                  <a:cubicBezTo>
                    <a:pt x="946" y="1281"/>
                    <a:pt x="946" y="1281"/>
                    <a:pt x="946" y="1281"/>
                  </a:cubicBezTo>
                  <a:cubicBezTo>
                    <a:pt x="956" y="1281"/>
                    <a:pt x="964" y="1289"/>
                    <a:pt x="964" y="1299"/>
                  </a:cubicBezTo>
                  <a:cubicBezTo>
                    <a:pt x="964" y="1309"/>
                    <a:pt x="956" y="1317"/>
                    <a:pt x="946" y="13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157">
              <a:extLst>
                <a:ext uri="{FF2B5EF4-FFF2-40B4-BE49-F238E27FC236}">
                  <a16:creationId xmlns:a16="http://schemas.microsoft.com/office/drawing/2014/main" id="{F9265DEC-B067-49C6-A078-1298A3543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63625" y="2246313"/>
              <a:ext cx="731837" cy="1000125"/>
            </a:xfrm>
            <a:custGeom>
              <a:avLst/>
              <a:gdLst>
                <a:gd name="T0" fmla="*/ 959 w 964"/>
                <a:gd name="T1" fmla="*/ 211 h 1317"/>
                <a:gd name="T2" fmla="*/ 755 w 964"/>
                <a:gd name="T3" fmla="*/ 5 h 1317"/>
                <a:gd name="T4" fmla="*/ 742 w 964"/>
                <a:gd name="T5" fmla="*/ 0 h 1317"/>
                <a:gd name="T6" fmla="*/ 18 w 964"/>
                <a:gd name="T7" fmla="*/ 0 h 1317"/>
                <a:gd name="T8" fmla="*/ 0 w 964"/>
                <a:gd name="T9" fmla="*/ 18 h 1317"/>
                <a:gd name="T10" fmla="*/ 0 w 964"/>
                <a:gd name="T11" fmla="*/ 1299 h 1317"/>
                <a:gd name="T12" fmla="*/ 18 w 964"/>
                <a:gd name="T13" fmla="*/ 1317 h 1317"/>
                <a:gd name="T14" fmla="*/ 946 w 964"/>
                <a:gd name="T15" fmla="*/ 1317 h 1317"/>
                <a:gd name="T16" fmla="*/ 964 w 964"/>
                <a:gd name="T17" fmla="*/ 1299 h 1317"/>
                <a:gd name="T18" fmla="*/ 964 w 964"/>
                <a:gd name="T19" fmla="*/ 224 h 1317"/>
                <a:gd name="T20" fmla="*/ 959 w 964"/>
                <a:gd name="T21" fmla="*/ 211 h 1317"/>
                <a:gd name="T22" fmla="*/ 902 w 964"/>
                <a:gd name="T23" fmla="*/ 205 h 1317"/>
                <a:gd name="T24" fmla="*/ 747 w 964"/>
                <a:gd name="T25" fmla="*/ 205 h 1317"/>
                <a:gd name="T26" fmla="*/ 747 w 964"/>
                <a:gd name="T27" fmla="*/ 49 h 1317"/>
                <a:gd name="T28" fmla="*/ 902 w 964"/>
                <a:gd name="T29" fmla="*/ 205 h 1317"/>
                <a:gd name="T30" fmla="*/ 37 w 964"/>
                <a:gd name="T31" fmla="*/ 1281 h 1317"/>
                <a:gd name="T32" fmla="*/ 37 w 964"/>
                <a:gd name="T33" fmla="*/ 36 h 1317"/>
                <a:gd name="T34" fmla="*/ 710 w 964"/>
                <a:gd name="T35" fmla="*/ 36 h 1317"/>
                <a:gd name="T36" fmla="*/ 710 w 964"/>
                <a:gd name="T37" fmla="*/ 224 h 1317"/>
                <a:gd name="T38" fmla="*/ 728 w 964"/>
                <a:gd name="T39" fmla="*/ 242 h 1317"/>
                <a:gd name="T40" fmla="*/ 928 w 964"/>
                <a:gd name="T41" fmla="*/ 242 h 1317"/>
                <a:gd name="T42" fmla="*/ 928 w 964"/>
                <a:gd name="T43" fmla="*/ 1281 h 1317"/>
                <a:gd name="T44" fmla="*/ 37 w 964"/>
                <a:gd name="T45" fmla="*/ 1281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4" h="1317">
                  <a:moveTo>
                    <a:pt x="959" y="211"/>
                  </a:moveTo>
                  <a:cubicBezTo>
                    <a:pt x="755" y="5"/>
                    <a:pt x="755" y="5"/>
                    <a:pt x="755" y="5"/>
                  </a:cubicBezTo>
                  <a:cubicBezTo>
                    <a:pt x="752" y="2"/>
                    <a:pt x="747" y="0"/>
                    <a:pt x="74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299"/>
                    <a:pt x="0" y="1299"/>
                    <a:pt x="0" y="1299"/>
                  </a:cubicBezTo>
                  <a:cubicBezTo>
                    <a:pt x="0" y="1309"/>
                    <a:pt x="8" y="1317"/>
                    <a:pt x="18" y="1317"/>
                  </a:cubicBezTo>
                  <a:cubicBezTo>
                    <a:pt x="946" y="1317"/>
                    <a:pt x="946" y="1317"/>
                    <a:pt x="946" y="1317"/>
                  </a:cubicBezTo>
                  <a:cubicBezTo>
                    <a:pt x="956" y="1317"/>
                    <a:pt x="964" y="1309"/>
                    <a:pt x="964" y="1299"/>
                  </a:cubicBezTo>
                  <a:cubicBezTo>
                    <a:pt x="964" y="224"/>
                    <a:pt x="964" y="224"/>
                    <a:pt x="964" y="224"/>
                  </a:cubicBezTo>
                  <a:cubicBezTo>
                    <a:pt x="964" y="219"/>
                    <a:pt x="962" y="214"/>
                    <a:pt x="959" y="211"/>
                  </a:cubicBezTo>
                  <a:close/>
                  <a:moveTo>
                    <a:pt x="902" y="205"/>
                  </a:moveTo>
                  <a:cubicBezTo>
                    <a:pt x="747" y="205"/>
                    <a:pt x="747" y="205"/>
                    <a:pt x="747" y="205"/>
                  </a:cubicBezTo>
                  <a:cubicBezTo>
                    <a:pt x="747" y="49"/>
                    <a:pt x="747" y="49"/>
                    <a:pt x="747" y="49"/>
                  </a:cubicBezTo>
                  <a:lnTo>
                    <a:pt x="902" y="205"/>
                  </a:lnTo>
                  <a:close/>
                  <a:moveTo>
                    <a:pt x="37" y="1281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710" y="36"/>
                    <a:pt x="710" y="36"/>
                    <a:pt x="710" y="36"/>
                  </a:cubicBezTo>
                  <a:cubicBezTo>
                    <a:pt x="710" y="224"/>
                    <a:pt x="710" y="224"/>
                    <a:pt x="710" y="224"/>
                  </a:cubicBezTo>
                  <a:cubicBezTo>
                    <a:pt x="710" y="234"/>
                    <a:pt x="718" y="242"/>
                    <a:pt x="728" y="242"/>
                  </a:cubicBezTo>
                  <a:cubicBezTo>
                    <a:pt x="928" y="242"/>
                    <a:pt x="928" y="242"/>
                    <a:pt x="928" y="242"/>
                  </a:cubicBezTo>
                  <a:cubicBezTo>
                    <a:pt x="928" y="1281"/>
                    <a:pt x="928" y="1281"/>
                    <a:pt x="928" y="1281"/>
                  </a:cubicBezTo>
                  <a:lnTo>
                    <a:pt x="37" y="1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158">
              <a:extLst>
                <a:ext uri="{FF2B5EF4-FFF2-40B4-BE49-F238E27FC236}">
                  <a16:creationId xmlns:a16="http://schemas.microsoft.com/office/drawing/2014/main" id="{D4EEA6BA-1275-4550-9653-9842D4D4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6925" y="2825750"/>
              <a:ext cx="98425" cy="250825"/>
            </a:xfrm>
            <a:custGeom>
              <a:avLst/>
              <a:gdLst>
                <a:gd name="T0" fmla="*/ 130 w 130"/>
                <a:gd name="T1" fmla="*/ 329 h 329"/>
                <a:gd name="T2" fmla="*/ 94 w 130"/>
                <a:gd name="T3" fmla="*/ 329 h 329"/>
                <a:gd name="T4" fmla="*/ 94 w 130"/>
                <a:gd name="T5" fmla="*/ 37 h 329"/>
                <a:gd name="T6" fmla="*/ 36 w 130"/>
                <a:gd name="T7" fmla="*/ 37 h 329"/>
                <a:gd name="T8" fmla="*/ 36 w 130"/>
                <a:gd name="T9" fmla="*/ 329 h 329"/>
                <a:gd name="T10" fmla="*/ 0 w 130"/>
                <a:gd name="T11" fmla="*/ 329 h 329"/>
                <a:gd name="T12" fmla="*/ 0 w 130"/>
                <a:gd name="T13" fmla="*/ 18 h 329"/>
                <a:gd name="T14" fmla="*/ 18 w 130"/>
                <a:gd name="T15" fmla="*/ 0 h 329"/>
                <a:gd name="T16" fmla="*/ 112 w 130"/>
                <a:gd name="T17" fmla="*/ 0 h 329"/>
                <a:gd name="T18" fmla="*/ 130 w 130"/>
                <a:gd name="T19" fmla="*/ 18 h 329"/>
                <a:gd name="T20" fmla="*/ 130 w 130"/>
                <a:gd name="T2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329">
                  <a:moveTo>
                    <a:pt x="130" y="329"/>
                  </a:moveTo>
                  <a:cubicBezTo>
                    <a:pt x="94" y="329"/>
                    <a:pt x="94" y="329"/>
                    <a:pt x="94" y="329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29"/>
                    <a:pt x="36" y="329"/>
                    <a:pt x="36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lnTo>
                    <a:pt x="130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159">
              <a:extLst>
                <a:ext uri="{FF2B5EF4-FFF2-40B4-BE49-F238E27FC236}">
                  <a16:creationId xmlns:a16="http://schemas.microsoft.com/office/drawing/2014/main" id="{51F4DAAC-5091-4EA4-A4E0-E5826856F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3100" y="2955925"/>
              <a:ext cx="98425" cy="120650"/>
            </a:xfrm>
            <a:custGeom>
              <a:avLst/>
              <a:gdLst>
                <a:gd name="T0" fmla="*/ 131 w 131"/>
                <a:gd name="T1" fmla="*/ 158 h 158"/>
                <a:gd name="T2" fmla="*/ 94 w 131"/>
                <a:gd name="T3" fmla="*/ 158 h 158"/>
                <a:gd name="T4" fmla="*/ 94 w 131"/>
                <a:gd name="T5" fmla="*/ 37 h 158"/>
                <a:gd name="T6" fmla="*/ 37 w 131"/>
                <a:gd name="T7" fmla="*/ 37 h 158"/>
                <a:gd name="T8" fmla="*/ 37 w 131"/>
                <a:gd name="T9" fmla="*/ 158 h 158"/>
                <a:gd name="T10" fmla="*/ 0 w 131"/>
                <a:gd name="T11" fmla="*/ 158 h 158"/>
                <a:gd name="T12" fmla="*/ 0 w 131"/>
                <a:gd name="T13" fmla="*/ 19 h 158"/>
                <a:gd name="T14" fmla="*/ 19 w 131"/>
                <a:gd name="T15" fmla="*/ 0 h 158"/>
                <a:gd name="T16" fmla="*/ 112 w 131"/>
                <a:gd name="T17" fmla="*/ 0 h 158"/>
                <a:gd name="T18" fmla="*/ 131 w 131"/>
                <a:gd name="T19" fmla="*/ 19 h 158"/>
                <a:gd name="T20" fmla="*/ 131 w 131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58">
                  <a:moveTo>
                    <a:pt x="131" y="158"/>
                  </a:moveTo>
                  <a:cubicBezTo>
                    <a:pt x="94" y="158"/>
                    <a:pt x="94" y="158"/>
                    <a:pt x="94" y="158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1" y="8"/>
                    <a:pt x="131" y="19"/>
                  </a:cubicBezTo>
                  <a:lnTo>
                    <a:pt x="13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160">
              <a:extLst>
                <a:ext uri="{FF2B5EF4-FFF2-40B4-BE49-F238E27FC236}">
                  <a16:creationId xmlns:a16="http://schemas.microsoft.com/office/drawing/2014/main" id="{1CD60308-C3E3-45B5-A91B-6A38EB7D7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9275" y="2889250"/>
              <a:ext cx="98425" cy="187325"/>
            </a:xfrm>
            <a:custGeom>
              <a:avLst/>
              <a:gdLst>
                <a:gd name="T0" fmla="*/ 130 w 130"/>
                <a:gd name="T1" fmla="*/ 246 h 246"/>
                <a:gd name="T2" fmla="*/ 94 w 130"/>
                <a:gd name="T3" fmla="*/ 246 h 246"/>
                <a:gd name="T4" fmla="*/ 94 w 130"/>
                <a:gd name="T5" fmla="*/ 37 h 246"/>
                <a:gd name="T6" fmla="*/ 36 w 130"/>
                <a:gd name="T7" fmla="*/ 37 h 246"/>
                <a:gd name="T8" fmla="*/ 36 w 130"/>
                <a:gd name="T9" fmla="*/ 246 h 246"/>
                <a:gd name="T10" fmla="*/ 0 w 130"/>
                <a:gd name="T11" fmla="*/ 246 h 246"/>
                <a:gd name="T12" fmla="*/ 0 w 130"/>
                <a:gd name="T13" fmla="*/ 19 h 246"/>
                <a:gd name="T14" fmla="*/ 18 w 130"/>
                <a:gd name="T15" fmla="*/ 0 h 246"/>
                <a:gd name="T16" fmla="*/ 112 w 130"/>
                <a:gd name="T17" fmla="*/ 0 h 246"/>
                <a:gd name="T18" fmla="*/ 130 w 130"/>
                <a:gd name="T19" fmla="*/ 19 h 246"/>
                <a:gd name="T20" fmla="*/ 130 w 130"/>
                <a:gd name="T2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46">
                  <a:moveTo>
                    <a:pt x="130" y="246"/>
                  </a:moveTo>
                  <a:cubicBezTo>
                    <a:pt x="94" y="246"/>
                    <a:pt x="94" y="246"/>
                    <a:pt x="94" y="246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9"/>
                    <a:pt x="130" y="19"/>
                  </a:cubicBezTo>
                  <a:lnTo>
                    <a:pt x="130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161">
              <a:extLst>
                <a:ext uri="{FF2B5EF4-FFF2-40B4-BE49-F238E27FC236}">
                  <a16:creationId xmlns:a16="http://schemas.microsoft.com/office/drawing/2014/main" id="{5A6B1CDA-D41D-410C-B446-F8D176B82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2338" y="3008313"/>
              <a:ext cx="100012" cy="68262"/>
            </a:xfrm>
            <a:custGeom>
              <a:avLst/>
              <a:gdLst>
                <a:gd name="T0" fmla="*/ 130 w 130"/>
                <a:gd name="T1" fmla="*/ 89 h 89"/>
                <a:gd name="T2" fmla="*/ 94 w 130"/>
                <a:gd name="T3" fmla="*/ 89 h 89"/>
                <a:gd name="T4" fmla="*/ 94 w 130"/>
                <a:gd name="T5" fmla="*/ 37 h 89"/>
                <a:gd name="T6" fmla="*/ 37 w 130"/>
                <a:gd name="T7" fmla="*/ 37 h 89"/>
                <a:gd name="T8" fmla="*/ 37 w 130"/>
                <a:gd name="T9" fmla="*/ 89 h 89"/>
                <a:gd name="T10" fmla="*/ 0 w 130"/>
                <a:gd name="T11" fmla="*/ 89 h 89"/>
                <a:gd name="T12" fmla="*/ 0 w 130"/>
                <a:gd name="T13" fmla="*/ 18 h 89"/>
                <a:gd name="T14" fmla="*/ 19 w 130"/>
                <a:gd name="T15" fmla="*/ 0 h 89"/>
                <a:gd name="T16" fmla="*/ 112 w 130"/>
                <a:gd name="T17" fmla="*/ 0 h 89"/>
                <a:gd name="T18" fmla="*/ 130 w 130"/>
                <a:gd name="T19" fmla="*/ 18 h 89"/>
                <a:gd name="T20" fmla="*/ 130 w 130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89">
                  <a:moveTo>
                    <a:pt x="130" y="89"/>
                  </a:moveTo>
                  <a:cubicBezTo>
                    <a:pt x="94" y="89"/>
                    <a:pt x="94" y="89"/>
                    <a:pt x="94" y="89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lnTo>
                    <a:pt x="13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162">
              <a:extLst>
                <a:ext uri="{FF2B5EF4-FFF2-40B4-BE49-F238E27FC236}">
                  <a16:creationId xmlns:a16="http://schemas.microsoft.com/office/drawing/2014/main" id="{1A7BC362-0E4D-4111-8935-32384D92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563" y="2438400"/>
              <a:ext cx="252412" cy="26987"/>
            </a:xfrm>
            <a:custGeom>
              <a:avLst/>
              <a:gdLst>
                <a:gd name="T0" fmla="*/ 315 w 333"/>
                <a:gd name="T1" fmla="*/ 36 h 36"/>
                <a:gd name="T2" fmla="*/ 19 w 333"/>
                <a:gd name="T3" fmla="*/ 36 h 36"/>
                <a:gd name="T4" fmla="*/ 0 w 333"/>
                <a:gd name="T5" fmla="*/ 18 h 36"/>
                <a:gd name="T6" fmla="*/ 19 w 333"/>
                <a:gd name="T7" fmla="*/ 0 h 36"/>
                <a:gd name="T8" fmla="*/ 315 w 333"/>
                <a:gd name="T9" fmla="*/ 0 h 36"/>
                <a:gd name="T10" fmla="*/ 333 w 333"/>
                <a:gd name="T11" fmla="*/ 18 h 36"/>
                <a:gd name="T12" fmla="*/ 315 w 33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6">
                  <a:moveTo>
                    <a:pt x="315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9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5" y="0"/>
                    <a:pt x="333" y="8"/>
                    <a:pt x="333" y="18"/>
                  </a:cubicBezTo>
                  <a:cubicBezTo>
                    <a:pt x="333" y="28"/>
                    <a:pt x="325" y="36"/>
                    <a:pt x="31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163">
              <a:extLst>
                <a:ext uri="{FF2B5EF4-FFF2-40B4-BE49-F238E27FC236}">
                  <a16:creationId xmlns:a16="http://schemas.microsoft.com/office/drawing/2014/main" id="{EA0F4911-0770-433C-83F9-00DE2C7C2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563" y="2524125"/>
              <a:ext cx="517525" cy="28575"/>
            </a:xfrm>
            <a:custGeom>
              <a:avLst/>
              <a:gdLst>
                <a:gd name="T0" fmla="*/ 665 w 683"/>
                <a:gd name="T1" fmla="*/ 36 h 36"/>
                <a:gd name="T2" fmla="*/ 19 w 683"/>
                <a:gd name="T3" fmla="*/ 36 h 36"/>
                <a:gd name="T4" fmla="*/ 0 w 683"/>
                <a:gd name="T5" fmla="*/ 18 h 36"/>
                <a:gd name="T6" fmla="*/ 19 w 683"/>
                <a:gd name="T7" fmla="*/ 0 h 36"/>
                <a:gd name="T8" fmla="*/ 665 w 683"/>
                <a:gd name="T9" fmla="*/ 0 h 36"/>
                <a:gd name="T10" fmla="*/ 683 w 683"/>
                <a:gd name="T11" fmla="*/ 18 h 36"/>
                <a:gd name="T12" fmla="*/ 665 w 68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36">
                  <a:moveTo>
                    <a:pt x="665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9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665" y="0"/>
                    <a:pt x="665" y="0"/>
                    <a:pt x="665" y="0"/>
                  </a:cubicBezTo>
                  <a:cubicBezTo>
                    <a:pt x="675" y="0"/>
                    <a:pt x="683" y="8"/>
                    <a:pt x="683" y="18"/>
                  </a:cubicBezTo>
                  <a:cubicBezTo>
                    <a:pt x="683" y="28"/>
                    <a:pt x="675" y="36"/>
                    <a:pt x="66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164">
              <a:extLst>
                <a:ext uri="{FF2B5EF4-FFF2-40B4-BE49-F238E27FC236}">
                  <a16:creationId xmlns:a16="http://schemas.microsoft.com/office/drawing/2014/main" id="{9229DDAE-64B8-41EA-93AC-E15E1A6E4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563" y="2611438"/>
              <a:ext cx="517525" cy="26987"/>
            </a:xfrm>
            <a:custGeom>
              <a:avLst/>
              <a:gdLst>
                <a:gd name="T0" fmla="*/ 665 w 683"/>
                <a:gd name="T1" fmla="*/ 36 h 36"/>
                <a:gd name="T2" fmla="*/ 19 w 683"/>
                <a:gd name="T3" fmla="*/ 36 h 36"/>
                <a:gd name="T4" fmla="*/ 0 w 683"/>
                <a:gd name="T5" fmla="*/ 18 h 36"/>
                <a:gd name="T6" fmla="*/ 19 w 683"/>
                <a:gd name="T7" fmla="*/ 0 h 36"/>
                <a:gd name="T8" fmla="*/ 665 w 683"/>
                <a:gd name="T9" fmla="*/ 0 h 36"/>
                <a:gd name="T10" fmla="*/ 683 w 683"/>
                <a:gd name="T11" fmla="*/ 18 h 36"/>
                <a:gd name="T12" fmla="*/ 665 w 68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36">
                  <a:moveTo>
                    <a:pt x="665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9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665" y="0"/>
                    <a:pt x="665" y="0"/>
                    <a:pt x="665" y="0"/>
                  </a:cubicBezTo>
                  <a:cubicBezTo>
                    <a:pt x="675" y="0"/>
                    <a:pt x="683" y="8"/>
                    <a:pt x="683" y="18"/>
                  </a:cubicBezTo>
                  <a:cubicBezTo>
                    <a:pt x="683" y="28"/>
                    <a:pt x="675" y="36"/>
                    <a:pt x="66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165">
              <a:extLst>
                <a:ext uri="{FF2B5EF4-FFF2-40B4-BE49-F238E27FC236}">
                  <a16:creationId xmlns:a16="http://schemas.microsoft.com/office/drawing/2014/main" id="{A2305A99-DAE2-4D60-8B1B-2563AB461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563" y="2697163"/>
              <a:ext cx="517525" cy="28575"/>
            </a:xfrm>
            <a:custGeom>
              <a:avLst/>
              <a:gdLst>
                <a:gd name="T0" fmla="*/ 665 w 683"/>
                <a:gd name="T1" fmla="*/ 36 h 36"/>
                <a:gd name="T2" fmla="*/ 19 w 683"/>
                <a:gd name="T3" fmla="*/ 36 h 36"/>
                <a:gd name="T4" fmla="*/ 0 w 683"/>
                <a:gd name="T5" fmla="*/ 18 h 36"/>
                <a:gd name="T6" fmla="*/ 19 w 683"/>
                <a:gd name="T7" fmla="*/ 0 h 36"/>
                <a:gd name="T8" fmla="*/ 665 w 683"/>
                <a:gd name="T9" fmla="*/ 0 h 36"/>
                <a:gd name="T10" fmla="*/ 683 w 683"/>
                <a:gd name="T11" fmla="*/ 18 h 36"/>
                <a:gd name="T12" fmla="*/ 665 w 68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36">
                  <a:moveTo>
                    <a:pt x="665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9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665" y="0"/>
                    <a:pt x="665" y="0"/>
                    <a:pt x="665" y="0"/>
                  </a:cubicBezTo>
                  <a:cubicBezTo>
                    <a:pt x="675" y="0"/>
                    <a:pt x="683" y="8"/>
                    <a:pt x="683" y="18"/>
                  </a:cubicBezTo>
                  <a:cubicBezTo>
                    <a:pt x="683" y="28"/>
                    <a:pt x="675" y="36"/>
                    <a:pt x="66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166">
              <a:extLst>
                <a:ext uri="{FF2B5EF4-FFF2-40B4-BE49-F238E27FC236}">
                  <a16:creationId xmlns:a16="http://schemas.microsoft.com/office/drawing/2014/main" id="{C30A6E39-5D1E-4E83-8D60-F88A9B68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563" y="3098800"/>
              <a:ext cx="517525" cy="26987"/>
            </a:xfrm>
            <a:custGeom>
              <a:avLst/>
              <a:gdLst>
                <a:gd name="T0" fmla="*/ 665 w 683"/>
                <a:gd name="T1" fmla="*/ 36 h 36"/>
                <a:gd name="T2" fmla="*/ 19 w 683"/>
                <a:gd name="T3" fmla="*/ 36 h 36"/>
                <a:gd name="T4" fmla="*/ 0 w 683"/>
                <a:gd name="T5" fmla="*/ 18 h 36"/>
                <a:gd name="T6" fmla="*/ 19 w 683"/>
                <a:gd name="T7" fmla="*/ 0 h 36"/>
                <a:gd name="T8" fmla="*/ 665 w 683"/>
                <a:gd name="T9" fmla="*/ 0 h 36"/>
                <a:gd name="T10" fmla="*/ 683 w 683"/>
                <a:gd name="T11" fmla="*/ 18 h 36"/>
                <a:gd name="T12" fmla="*/ 665 w 68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36">
                  <a:moveTo>
                    <a:pt x="665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9" y="36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665" y="0"/>
                    <a:pt x="665" y="0"/>
                    <a:pt x="665" y="0"/>
                  </a:cubicBezTo>
                  <a:cubicBezTo>
                    <a:pt x="675" y="0"/>
                    <a:pt x="683" y="8"/>
                    <a:pt x="683" y="18"/>
                  </a:cubicBezTo>
                  <a:cubicBezTo>
                    <a:pt x="683" y="28"/>
                    <a:pt x="675" y="36"/>
                    <a:pt x="66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i="0" u="none" strike="noStrike" kern="1200" cap="none" spc="0" normalizeH="0" baseline="0" noProof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2190A09B-91FE-451A-98A3-5355B5E087CF}"/>
              </a:ext>
            </a:extLst>
          </p:cNvPr>
          <p:cNvSpPr txBox="1"/>
          <p:nvPr/>
        </p:nvSpPr>
        <p:spPr>
          <a:xfrm>
            <a:off x="5645547" y="2696618"/>
            <a:ext cx="102688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40" normalizeH="0" baseline="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40" normalizeH="0" baseline="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périodiques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40" normalizeH="0" baseline="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(DPEF)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40" normalizeH="0" baseline="0" noProof="0" dirty="0">
              <a:ln>
                <a:noFill/>
              </a:ln>
              <a:solidFill>
                <a:srgbClr val="0A1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Freeform 8">
            <a:extLst>
              <a:ext uri="{FF2B5EF4-FFF2-40B4-BE49-F238E27FC236}">
                <a16:creationId xmlns:a16="http://schemas.microsoft.com/office/drawing/2014/main" id="{17A0727C-1EF3-4D2F-9847-9BA6441CB039}"/>
              </a:ext>
            </a:extLst>
          </p:cNvPr>
          <p:cNvSpPr>
            <a:spLocks/>
          </p:cNvSpPr>
          <p:nvPr/>
        </p:nvSpPr>
        <p:spPr bwMode="auto">
          <a:xfrm>
            <a:off x="1196063" y="2826623"/>
            <a:ext cx="1190256" cy="1147510"/>
          </a:xfrm>
          <a:custGeom>
            <a:avLst/>
            <a:gdLst/>
            <a:ahLst/>
            <a:cxnLst>
              <a:cxn ang="0">
                <a:pos x="428" y="0"/>
              </a:cxn>
              <a:cxn ang="0">
                <a:pos x="0" y="249"/>
              </a:cxn>
              <a:cxn ang="0">
                <a:pos x="0" y="744"/>
              </a:cxn>
              <a:cxn ang="0">
                <a:pos x="428" y="993"/>
              </a:cxn>
              <a:cxn ang="0">
                <a:pos x="857" y="744"/>
              </a:cxn>
              <a:cxn ang="0">
                <a:pos x="857" y="249"/>
              </a:cxn>
              <a:cxn ang="0">
                <a:pos x="428" y="0"/>
              </a:cxn>
            </a:cxnLst>
            <a:rect l="0" t="0" r="r" b="b"/>
            <a:pathLst>
              <a:path w="857" h="993">
                <a:moveTo>
                  <a:pt x="428" y="0"/>
                </a:moveTo>
                <a:lnTo>
                  <a:pt x="0" y="249"/>
                </a:lnTo>
                <a:lnTo>
                  <a:pt x="0" y="744"/>
                </a:lnTo>
                <a:lnTo>
                  <a:pt x="428" y="993"/>
                </a:lnTo>
                <a:lnTo>
                  <a:pt x="857" y="744"/>
                </a:lnTo>
                <a:lnTo>
                  <a:pt x="857" y="249"/>
                </a:lnTo>
                <a:lnTo>
                  <a:pt x="428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à coins arrondis 3">
            <a:extLst>
              <a:ext uri="{FF2B5EF4-FFF2-40B4-BE49-F238E27FC236}">
                <a16:creationId xmlns:a16="http://schemas.microsoft.com/office/drawing/2014/main" id="{421136EC-6750-4047-96EE-149F48ED96E3}"/>
              </a:ext>
            </a:extLst>
          </p:cNvPr>
          <p:cNvSpPr/>
          <p:nvPr/>
        </p:nvSpPr>
        <p:spPr>
          <a:xfrm>
            <a:off x="1312999" y="3119682"/>
            <a:ext cx="934456" cy="56139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% des investissements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A157F0FF-1D47-4FD9-81A1-DB0A23F0858A}"/>
              </a:ext>
            </a:extLst>
          </p:cNvPr>
          <p:cNvSpPr txBox="1"/>
          <p:nvPr/>
        </p:nvSpPr>
        <p:spPr>
          <a:xfrm>
            <a:off x="240924" y="4671366"/>
            <a:ext cx="5990982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fr-FR" sz="1300" b="1" i="0" u="none" strike="noStrike" kern="1200" cap="none" spc="0" normalizeH="0" baseline="3000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ier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janvier 2022 (Exercices 2021 &amp; Exercice 2022)</a:t>
            </a: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Publication de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l’éligibilité des activités </a:t>
            </a:r>
            <a:r>
              <a:rPr lang="fr-FR" sz="1300" dirty="0">
                <a:solidFill>
                  <a:srgbClr val="777877"/>
                </a:solidFill>
                <a:latin typeface="Arial" panose="020B0604020202020204"/>
              </a:rPr>
              <a:t>pour les deux premiers objectifs environnementaux:</a:t>
            </a: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0A1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0A1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fr-FR" sz="1300" b="1" i="0" u="none" strike="noStrike" kern="1200" cap="none" spc="0" normalizeH="0" baseline="3000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0A1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janvier 2024 </a:t>
            </a: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dirty="0">
                <a:solidFill>
                  <a:srgbClr val="777877"/>
                </a:solidFill>
                <a:latin typeface="Arial" panose="020B0604020202020204"/>
              </a:rPr>
              <a:t>Première publication de </a:t>
            </a:r>
            <a:r>
              <a:rPr lang="fr-FR" sz="1300" b="1" dirty="0">
                <a:solidFill>
                  <a:srgbClr val="0A1E8E"/>
                </a:solidFill>
                <a:latin typeface="Arial" panose="020B0604020202020204"/>
              </a:rPr>
              <a:t>l’alignement des activités </a:t>
            </a:r>
            <a:r>
              <a:rPr lang="fr-FR" sz="1300" dirty="0">
                <a:solidFill>
                  <a:srgbClr val="777877"/>
                </a:solidFill>
                <a:latin typeface="Arial" panose="020B0604020202020204"/>
              </a:rPr>
              <a:t>pour les deux premiers objectifs environnementaux et potentiellement sur l’ensemble des objectifs (</a:t>
            </a:r>
            <a:r>
              <a:rPr lang="fr-FR" sz="1300" i="1" dirty="0">
                <a:solidFill>
                  <a:srgbClr val="777877"/>
                </a:solidFill>
                <a:latin typeface="Arial" panose="020B0604020202020204"/>
              </a:rPr>
              <a:t>à confirmer</a:t>
            </a:r>
            <a:r>
              <a:rPr lang="fr-FR" sz="1300" dirty="0">
                <a:solidFill>
                  <a:srgbClr val="777877"/>
                </a:solidFill>
                <a:latin typeface="Arial" panose="020B0604020202020204"/>
              </a:rPr>
              <a:t>)</a:t>
            </a:r>
          </a:p>
        </p:txBody>
      </p:sp>
      <p:graphicFrame>
        <p:nvGraphicFramePr>
          <p:cNvPr id="113" name="Content Placeholder 9">
            <a:extLst>
              <a:ext uri="{FF2B5EF4-FFF2-40B4-BE49-F238E27FC236}">
                <a16:creationId xmlns:a16="http://schemas.microsoft.com/office/drawing/2014/main" id="{FA3D6CB7-F47A-4255-99B0-DF1E82732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665660"/>
              </p:ext>
            </p:extLst>
          </p:nvPr>
        </p:nvGraphicFramePr>
        <p:xfrm>
          <a:off x="6772415" y="865738"/>
          <a:ext cx="5263235" cy="33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63235">
                  <a:extLst>
                    <a:ext uri="{9D8B030D-6E8A-4147-A177-3AD203B41FA5}">
                      <a16:colId xmlns:a16="http://schemas.microsoft.com/office/drawing/2014/main" val="2025691209"/>
                    </a:ext>
                  </a:extLst>
                </a:gridCol>
              </a:tblGrid>
              <a:tr h="326223">
                <a:tc>
                  <a:txBody>
                    <a:bodyPr/>
                    <a:lstStyle/>
                    <a:p>
                      <a:r>
                        <a:rPr lang="fr-FR" sz="1600" b="1" i="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Quelles diligences ?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29726"/>
                  </a:ext>
                </a:extLst>
              </a:tr>
            </a:tbl>
          </a:graphicData>
        </a:graphic>
      </p:graphicFrame>
      <p:sp>
        <p:nvSpPr>
          <p:cNvPr id="114" name="Espace réservé du texte 2">
            <a:extLst>
              <a:ext uri="{FF2B5EF4-FFF2-40B4-BE49-F238E27FC236}">
                <a16:creationId xmlns:a16="http://schemas.microsoft.com/office/drawing/2014/main" id="{66CA7912-85C5-4C89-98E3-797972488006}"/>
              </a:ext>
            </a:extLst>
          </p:cNvPr>
          <p:cNvSpPr txBox="1">
            <a:spLocks/>
          </p:cNvSpPr>
          <p:nvPr/>
        </p:nvSpPr>
        <p:spPr>
          <a:xfrm>
            <a:off x="6636814" y="1527039"/>
            <a:ext cx="5555186" cy="4848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dans le champ des travaux de l’Organisme Tiers Indépendant</a:t>
            </a: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fontAlgn="ctr">
              <a:buNone/>
            </a:pPr>
            <a:endParaRPr lang="fr-FR" sz="1200" dirty="0">
              <a:solidFill>
                <a:srgbClr val="283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buFont typeface="Wingdings" panose="05000000000000000000" pitchFamily="2" charset="2"/>
              <a:buChar char="§"/>
            </a:pP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rappel, l’OTI est en charge de la vérification des données de la Déclaration de Performance Extra-Financière - DPEF</a:t>
            </a:r>
          </a:p>
          <a:p>
            <a:pPr algn="just" fontAlgn="ctr"/>
            <a:endParaRPr lang="fr-FR" sz="1300" dirty="0">
              <a:solidFill>
                <a:srgbClr val="283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Diligences du Commissaire aux Comptes </a:t>
            </a: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 fontAlgn="ctr">
              <a:buNone/>
            </a:pPr>
            <a:endParaRPr lang="fr-FR" sz="1200" dirty="0">
              <a:solidFill>
                <a:srgbClr val="283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ctr">
              <a:buFontTx/>
              <a:buChar char="-"/>
            </a:pPr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Lecture d'ensemble des informations présentées dans la DPEF dont les KPIs qui sont considérés comme « d'autres informations » incluses dans le rapport de gestion.</a:t>
            </a:r>
          </a:p>
          <a:p>
            <a:pPr marL="457200" lvl="1" indent="0" algn="just" fontAlgn="ctr">
              <a:buNone/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Arial" panose="020B0604020202020204"/>
            </a:endParaRPr>
          </a:p>
          <a:p>
            <a:pPr lvl="1" algn="just" fontAlgn="ctr">
              <a:buFontTx/>
              <a:buChar char="-"/>
            </a:pPr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Signalement des irrégularités (en cas d’absence d’informations requises) et / ou observations (en cas d’inexactitudes relevées susceptibles d'influencer le jugement des utilisateurs des comptes sur l'entité ou leur prise de décision)</a:t>
            </a:r>
          </a:p>
          <a:p>
            <a:pPr algn="just" fontAlgn="ctr"/>
            <a:endParaRPr lang="fr-FR" sz="1300" dirty="0">
              <a:solidFill>
                <a:srgbClr val="283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buFont typeface="Wingdings" panose="05000000000000000000" pitchFamily="2" charset="2"/>
              <a:buChar char="§"/>
            </a:pPr>
            <a:r>
              <a:rPr lang="fr-FR" sz="1300" dirty="0">
                <a:solidFill>
                  <a:srgbClr val="283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 de solliciter une revue externe volontaire (champ d’application des Services Autres que la Certification des comptes – SACC)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5592A7F-4BF9-4CD8-BBC6-A1E7394E899E}"/>
              </a:ext>
            </a:extLst>
          </p:cNvPr>
          <p:cNvSpPr/>
          <p:nvPr/>
        </p:nvSpPr>
        <p:spPr>
          <a:xfrm>
            <a:off x="2466264" y="2944379"/>
            <a:ext cx="3173804" cy="978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r>
              <a:rPr lang="fr-FR" sz="1200" b="1" dirty="0">
                <a:latin typeface="Arial" panose="020B0604020202020204"/>
              </a:rPr>
              <a:t>% des investissements dédiés au financement d’activités économiques en accord avec la taxonomie ou associés à ce genre d’activités, par rapport au total des investissements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2676E42-873E-4251-9A50-5F1A367B81DB}"/>
              </a:ext>
            </a:extLst>
          </p:cNvPr>
          <p:cNvSpPr/>
          <p:nvPr/>
        </p:nvSpPr>
        <p:spPr>
          <a:xfrm>
            <a:off x="2507360" y="1642315"/>
            <a:ext cx="3040844" cy="1147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% des primes brutes perçues en assurance non-vie ou, si cela s’applique, en réassurance, pour des activités d’assurance ou de réassurance en accord avec la taxonomie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59C62B7-2121-5763-8016-D864D699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384" y="6417812"/>
            <a:ext cx="1832915" cy="371109"/>
          </a:xfrm>
          <a:prstGeom prst="rect">
            <a:avLst/>
          </a:prstGeom>
        </p:spPr>
      </p:pic>
      <p:sp>
        <p:nvSpPr>
          <p:cNvPr id="31" name="Espace réservé du numéro de diapositive 4">
            <a:extLst>
              <a:ext uri="{FF2B5EF4-FFF2-40B4-BE49-F238E27FC236}">
                <a16:creationId xmlns:a16="http://schemas.microsoft.com/office/drawing/2014/main" id="{05277CC8-ADAA-E06A-1DC0-73141C59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6103" y="6318607"/>
            <a:ext cx="345896" cy="517413"/>
          </a:xfrm>
        </p:spPr>
        <p:txBody>
          <a:bodyPr/>
          <a:lstStyle/>
          <a:p>
            <a:fld id="{7E8142E3-C1AF-7B4B-A0AC-666D1027A077}" type="slidenum">
              <a:rPr lang="fr-FR" sz="1800" smtClean="0">
                <a:solidFill>
                  <a:schemeClr val="tx1"/>
                </a:solidFill>
              </a:rPr>
              <a:pPr/>
              <a:t>9</a:t>
            </a:fld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5528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1055</Words>
  <Application>Microsoft Office PowerPoint</Application>
  <PresentationFormat>Grand écran</PresentationFormat>
  <Paragraphs>174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Thème Office</vt:lpstr>
      <vt:lpstr>Apref – Matinale Règlement Taxonomie – 22 Juin 2022 </vt:lpstr>
      <vt:lpstr>Matinale APREF - Règlement taxonomie</vt:lpstr>
      <vt:lpstr>Règlement taxonomie : Quels impacts pour la (ré)assurance ? 22 juin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11</vt:lpstr>
      <vt:lpstr>Règlement taxonomie : Quels impacts pour la (ré)assurance ? 22 juin 2022</vt:lpstr>
      <vt:lpstr>Points clés à retenir sur le règlement taxonomie</vt:lpstr>
      <vt:lpstr>Règlement taxonomie : Quels impacts pour la (ré)assurance ? 22 juin 2022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Dupas</dc:creator>
  <cp:lastModifiedBy>Nicolas Boudias</cp:lastModifiedBy>
  <cp:revision>178</cp:revision>
  <dcterms:created xsi:type="dcterms:W3CDTF">2019-12-11T12:03:49Z</dcterms:created>
  <dcterms:modified xsi:type="dcterms:W3CDTF">2022-06-21T13:37:59Z</dcterms:modified>
</cp:coreProperties>
</file>