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4"/>
  </p:notesMasterIdLst>
  <p:sldIdLst>
    <p:sldId id="264" r:id="rId2"/>
    <p:sldId id="323" r:id="rId3"/>
    <p:sldId id="267" r:id="rId4"/>
    <p:sldId id="268" r:id="rId5"/>
    <p:sldId id="273" r:id="rId6"/>
    <p:sldId id="278" r:id="rId7"/>
    <p:sldId id="279" r:id="rId8"/>
    <p:sldId id="293" r:id="rId9"/>
    <p:sldId id="281" r:id="rId10"/>
    <p:sldId id="294" r:id="rId11"/>
    <p:sldId id="295" r:id="rId12"/>
    <p:sldId id="269" r:id="rId13"/>
    <p:sldId id="301" r:id="rId14"/>
    <p:sldId id="296" r:id="rId15"/>
    <p:sldId id="304" r:id="rId16"/>
    <p:sldId id="275" r:id="rId17"/>
    <p:sldId id="284" r:id="rId18"/>
    <p:sldId id="310" r:id="rId19"/>
    <p:sldId id="312" r:id="rId20"/>
    <p:sldId id="313" r:id="rId21"/>
    <p:sldId id="314" r:id="rId22"/>
    <p:sldId id="315" r:id="rId23"/>
    <p:sldId id="316" r:id="rId24"/>
    <p:sldId id="317" r:id="rId25"/>
    <p:sldId id="318" r:id="rId26"/>
    <p:sldId id="319" r:id="rId27"/>
    <p:sldId id="320" r:id="rId28"/>
    <p:sldId id="321" r:id="rId29"/>
    <p:sldId id="322" r:id="rId30"/>
    <p:sldId id="324" r:id="rId31"/>
    <p:sldId id="703" r:id="rId32"/>
    <p:sldId id="326" r:id="rId33"/>
    <p:sldId id="353" r:id="rId34"/>
    <p:sldId id="352" r:id="rId35"/>
    <p:sldId id="354" r:id="rId36"/>
    <p:sldId id="355" r:id="rId37"/>
    <p:sldId id="704" r:id="rId38"/>
    <p:sldId id="356" r:id="rId39"/>
    <p:sldId id="357" r:id="rId40"/>
    <p:sldId id="358" r:id="rId41"/>
    <p:sldId id="359" r:id="rId42"/>
    <p:sldId id="360" r:id="rId43"/>
    <p:sldId id="361" r:id="rId44"/>
    <p:sldId id="705" r:id="rId45"/>
    <p:sldId id="362" r:id="rId46"/>
    <p:sldId id="706" r:id="rId47"/>
    <p:sldId id="325" r:id="rId48"/>
    <p:sldId id="257" r:id="rId49"/>
    <p:sldId id="327" r:id="rId50"/>
    <p:sldId id="351" r:id="rId51"/>
    <p:sldId id="328" r:id="rId52"/>
    <p:sldId id="330" r:id="rId53"/>
    <p:sldId id="331" r:id="rId54"/>
    <p:sldId id="333" r:id="rId55"/>
    <p:sldId id="334" r:id="rId56"/>
    <p:sldId id="335" r:id="rId57"/>
    <p:sldId id="350" r:id="rId58"/>
    <p:sldId id="271" r:id="rId59"/>
    <p:sldId id="337" r:id="rId60"/>
    <p:sldId id="299" r:id="rId61"/>
    <p:sldId id="338" r:id="rId62"/>
    <p:sldId id="298" r:id="rId63"/>
    <p:sldId id="306" r:id="rId64"/>
    <p:sldId id="339" r:id="rId65"/>
    <p:sldId id="340" r:id="rId66"/>
    <p:sldId id="286" r:id="rId67"/>
    <p:sldId id="283" r:id="rId68"/>
    <p:sldId id="341" r:id="rId69"/>
    <p:sldId id="342" r:id="rId70"/>
    <p:sldId id="270" r:id="rId71"/>
    <p:sldId id="276" r:id="rId72"/>
    <p:sldId id="274" r:id="rId73"/>
    <p:sldId id="343" r:id="rId74"/>
    <p:sldId id="258" r:id="rId75"/>
    <p:sldId id="311" r:id="rId76"/>
    <p:sldId id="309" r:id="rId77"/>
    <p:sldId id="344" r:id="rId78"/>
    <p:sldId id="308" r:id="rId79"/>
    <p:sldId id="345" r:id="rId80"/>
    <p:sldId id="346" r:id="rId81"/>
    <p:sldId id="305" r:id="rId82"/>
    <p:sldId id="303" r:id="rId83"/>
    <p:sldId id="307" r:id="rId84"/>
    <p:sldId id="347" r:id="rId85"/>
    <p:sldId id="348" r:id="rId86"/>
    <p:sldId id="280" r:id="rId87"/>
    <p:sldId id="282" r:id="rId88"/>
    <p:sldId id="300" r:id="rId89"/>
    <p:sldId id="272" r:id="rId90"/>
    <p:sldId id="265" r:id="rId91"/>
    <p:sldId id="707" r:id="rId92"/>
    <p:sldId id="349" r:id="rId9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4976"/>
    <a:srgbClr val="008291"/>
    <a:srgbClr val="283272"/>
    <a:srgbClr val="61A9DD"/>
    <a:srgbClr val="C62C3F"/>
    <a:srgbClr val="43BDD8"/>
    <a:srgbClr val="EF3140"/>
    <a:srgbClr val="094F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88"/>
    <p:restoredTop sz="94690"/>
  </p:normalViewPr>
  <p:slideViewPr>
    <p:cSldViewPr snapToGrid="0" snapToObjects="1">
      <p:cViewPr varScale="1">
        <p:scale>
          <a:sx n="62" d="100"/>
          <a:sy n="62" d="100"/>
        </p:scale>
        <p:origin x="8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71275783807524E-2"/>
          <c:y val="7.2932753633525291E-2"/>
          <c:w val="0.93751106373843263"/>
          <c:h val="0.82865360663697196"/>
        </c:manualLayout>
      </c:layout>
      <c:barChart>
        <c:barDir val="col"/>
        <c:grouping val="stacked"/>
        <c:varyColors val="0"/>
        <c:ser>
          <c:idx val="0"/>
          <c:order val="0"/>
          <c:tx>
            <c:strRef>
              <c:f>Feuil1!$B$1</c:f>
              <c:strCache>
                <c:ptCount val="1"/>
                <c:pt idx="0">
                  <c:v>Hydrologique</c:v>
                </c:pt>
              </c:strCache>
            </c:strRef>
          </c:tx>
          <c:spPr>
            <a:solidFill>
              <a:srgbClr val="081746"/>
            </a:solidFill>
            <a:ln>
              <a:noFill/>
            </a:ln>
            <a:effectLst/>
          </c:spPr>
          <c:invertIfNegative val="0"/>
          <c:dLbls>
            <c:dLbl>
              <c:idx val="0"/>
              <c:tx>
                <c:rich>
                  <a:bodyPr/>
                  <a:lstStyle/>
                  <a:p>
                    <a:fld id="{631EF8CC-C729-4F74-831D-2E96D50B54E3}"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6B2E-4DCF-BF33-A96CEDAAB50B}"/>
                </c:ext>
              </c:extLst>
            </c:dLbl>
            <c:dLbl>
              <c:idx val="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1-6B2E-4DCF-BF33-A96CEDAAB50B}"/>
                </c:ext>
              </c:extLst>
            </c:dLbl>
            <c:dLbl>
              <c:idx val="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2-6B2E-4DCF-BF33-A96CEDAAB50B}"/>
                </c:ext>
              </c:extLst>
            </c:dLbl>
            <c:dLbl>
              <c:idx val="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3-6B2E-4DCF-BF33-A96CEDAAB50B}"/>
                </c:ext>
              </c:extLst>
            </c:dLbl>
            <c:dLbl>
              <c:idx val="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6B2E-4DCF-BF33-A96CEDAAB50B}"/>
                </c:ext>
              </c:extLst>
            </c:dLbl>
            <c:dLbl>
              <c:idx val="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6B2E-4DCF-BF33-A96CEDAAB50B}"/>
                </c:ext>
              </c:extLst>
            </c:dLbl>
            <c:dLbl>
              <c:idx val="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6-6B2E-4DCF-BF33-A96CEDAAB50B}"/>
                </c:ext>
              </c:extLst>
            </c:dLbl>
            <c:dLbl>
              <c:idx val="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7-6B2E-4DCF-BF33-A96CEDAAB50B}"/>
                </c:ext>
              </c:extLst>
            </c:dLbl>
            <c:dLbl>
              <c:idx val="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8-6B2E-4DCF-BF33-A96CEDAAB50B}"/>
                </c:ext>
              </c:extLst>
            </c:dLbl>
            <c:dLbl>
              <c:idx val="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6B2E-4DCF-BF33-A96CEDAAB50B}"/>
                </c:ext>
              </c:extLst>
            </c:dLbl>
            <c:dLbl>
              <c:idx val="10"/>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6B2E-4DCF-BF33-A96CEDAAB50B}"/>
                </c:ext>
              </c:extLst>
            </c:dLbl>
            <c:dLbl>
              <c:idx val="1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6B2E-4DCF-BF33-A96CEDAAB50B}"/>
                </c:ext>
              </c:extLst>
            </c:dLbl>
            <c:dLbl>
              <c:idx val="1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C-6B2E-4DCF-BF33-A96CEDAAB50B}"/>
                </c:ext>
              </c:extLst>
            </c:dLbl>
            <c:dLbl>
              <c:idx val="1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6B2E-4DCF-BF33-A96CEDAAB50B}"/>
                </c:ext>
              </c:extLst>
            </c:dLbl>
            <c:dLbl>
              <c:idx val="1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E-6B2E-4DCF-BF33-A96CEDAAB50B}"/>
                </c:ext>
              </c:extLst>
            </c:dLbl>
            <c:dLbl>
              <c:idx val="1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6B2E-4DCF-BF33-A96CEDAAB50B}"/>
                </c:ext>
              </c:extLst>
            </c:dLbl>
            <c:dLbl>
              <c:idx val="1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6B2E-4DCF-BF33-A96CEDAAB50B}"/>
                </c:ext>
              </c:extLst>
            </c:dLbl>
            <c:dLbl>
              <c:idx val="1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6B2E-4DCF-BF33-A96CEDAAB50B}"/>
                </c:ext>
              </c:extLst>
            </c:dLbl>
            <c:dLbl>
              <c:idx val="1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6B2E-4DCF-BF33-A96CEDAAB50B}"/>
                </c:ext>
              </c:extLst>
            </c:dLbl>
            <c:dLbl>
              <c:idx val="1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6B2E-4DCF-BF33-A96CEDAAB50B}"/>
                </c:ext>
              </c:extLst>
            </c:dLbl>
            <c:dLbl>
              <c:idx val="20"/>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6B2E-4DCF-BF33-A96CEDAAB50B}"/>
                </c:ext>
              </c:extLst>
            </c:dLbl>
            <c:dLbl>
              <c:idx val="2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6B2E-4DCF-BF33-A96CEDAAB50B}"/>
                </c:ext>
              </c:extLst>
            </c:dLbl>
            <c:dLbl>
              <c:idx val="2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6-6B2E-4DCF-BF33-A96CEDAAB50B}"/>
                </c:ext>
              </c:extLst>
            </c:dLbl>
            <c:dLbl>
              <c:idx val="2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6B2E-4DCF-BF33-A96CEDAAB50B}"/>
                </c:ext>
              </c:extLst>
            </c:dLbl>
            <c:dLbl>
              <c:idx val="2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8-6B2E-4DCF-BF33-A96CEDAAB50B}"/>
                </c:ext>
              </c:extLst>
            </c:dLbl>
            <c:dLbl>
              <c:idx val="2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6B2E-4DCF-BF33-A96CEDAAB50B}"/>
                </c:ext>
              </c:extLst>
            </c:dLbl>
            <c:dLbl>
              <c:idx val="2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A-6B2E-4DCF-BF33-A96CEDAAB50B}"/>
                </c:ext>
              </c:extLst>
            </c:dLbl>
            <c:dLbl>
              <c:idx val="2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6B2E-4DCF-BF33-A96CEDAAB50B}"/>
                </c:ext>
              </c:extLst>
            </c:dLbl>
            <c:dLbl>
              <c:idx val="2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C-6B2E-4DCF-BF33-A96CEDAAB50B}"/>
                </c:ext>
              </c:extLst>
            </c:dLbl>
            <c:dLbl>
              <c:idx val="2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6B2E-4DCF-BF33-A96CEDAAB50B}"/>
                </c:ext>
              </c:extLst>
            </c:dLbl>
            <c:dLbl>
              <c:idx val="30"/>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E-6B2E-4DCF-BF33-A96CEDAAB50B}"/>
                </c:ext>
              </c:extLst>
            </c:dLbl>
            <c:dLbl>
              <c:idx val="3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6B2E-4DCF-BF33-A96CEDAAB50B}"/>
                </c:ext>
              </c:extLst>
            </c:dLbl>
            <c:dLbl>
              <c:idx val="3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0-6B2E-4DCF-BF33-A96CEDAAB50B}"/>
                </c:ext>
              </c:extLst>
            </c:dLbl>
            <c:dLbl>
              <c:idx val="3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1-6B2E-4DCF-BF33-A96CEDAAB50B}"/>
                </c:ext>
              </c:extLst>
            </c:dLbl>
            <c:dLbl>
              <c:idx val="3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2-6B2E-4DCF-BF33-A96CEDAAB50B}"/>
                </c:ext>
              </c:extLst>
            </c:dLbl>
            <c:dLbl>
              <c:idx val="3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3-6B2E-4DCF-BF33-A96CEDAAB50B}"/>
                </c:ext>
              </c:extLst>
            </c:dLbl>
            <c:dLbl>
              <c:idx val="3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4-6B2E-4DCF-BF33-A96CEDAAB50B}"/>
                </c:ext>
              </c:extLst>
            </c:dLbl>
            <c:dLbl>
              <c:idx val="3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5-6B2E-4DCF-BF33-A96CEDAAB50B}"/>
                </c:ext>
              </c:extLst>
            </c:dLbl>
            <c:dLbl>
              <c:idx val="3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6-6B2E-4DCF-BF33-A96CEDAAB50B}"/>
                </c:ext>
              </c:extLst>
            </c:dLbl>
            <c:dLbl>
              <c:idx val="3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7-6B2E-4DCF-BF33-A96CEDAAB50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Feuil1!$A$2:$A$41</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Feuil1!$B$2:$B$41</c:f>
              <c:numCache>
                <c:formatCode>#,##0</c:formatCode>
                <c:ptCount val="40"/>
                <c:pt idx="0">
                  <c:v>59</c:v>
                </c:pt>
                <c:pt idx="1">
                  <c:v>90</c:v>
                </c:pt>
                <c:pt idx="2">
                  <c:v>91</c:v>
                </c:pt>
                <c:pt idx="3">
                  <c:v>92</c:v>
                </c:pt>
                <c:pt idx="4">
                  <c:v>72</c:v>
                </c:pt>
                <c:pt idx="5">
                  <c:v>97</c:v>
                </c:pt>
                <c:pt idx="6">
                  <c:v>95</c:v>
                </c:pt>
                <c:pt idx="7">
                  <c:v>144</c:v>
                </c:pt>
                <c:pt idx="8">
                  <c:v>128</c:v>
                </c:pt>
                <c:pt idx="9">
                  <c:v>105</c:v>
                </c:pt>
                <c:pt idx="10">
                  <c:v>119</c:v>
                </c:pt>
                <c:pt idx="11">
                  <c:v>116</c:v>
                </c:pt>
                <c:pt idx="12">
                  <c:v>135</c:v>
                </c:pt>
                <c:pt idx="13">
                  <c:v>210</c:v>
                </c:pt>
                <c:pt idx="14">
                  <c:v>177</c:v>
                </c:pt>
                <c:pt idx="15">
                  <c:v>204</c:v>
                </c:pt>
                <c:pt idx="16">
                  <c:v>176</c:v>
                </c:pt>
                <c:pt idx="17">
                  <c:v>151</c:v>
                </c:pt>
                <c:pt idx="18">
                  <c:v>173</c:v>
                </c:pt>
                <c:pt idx="19">
                  <c:v>187</c:v>
                </c:pt>
                <c:pt idx="20">
                  <c:v>212</c:v>
                </c:pt>
                <c:pt idx="21">
                  <c:v>181</c:v>
                </c:pt>
                <c:pt idx="22">
                  <c:v>176</c:v>
                </c:pt>
                <c:pt idx="23">
                  <c:v>172</c:v>
                </c:pt>
                <c:pt idx="24">
                  <c:v>131</c:v>
                </c:pt>
                <c:pt idx="25">
                  <c:v>179</c:v>
                </c:pt>
                <c:pt idx="26">
                  <c:v>245</c:v>
                </c:pt>
                <c:pt idx="27">
                  <c:v>242</c:v>
                </c:pt>
                <c:pt idx="28">
                  <c:v>229</c:v>
                </c:pt>
                <c:pt idx="29">
                  <c:v>230</c:v>
                </c:pt>
                <c:pt idx="30">
                  <c:v>281</c:v>
                </c:pt>
                <c:pt idx="31">
                  <c:v>243</c:v>
                </c:pt>
                <c:pt idx="32">
                  <c:v>265</c:v>
                </c:pt>
                <c:pt idx="33">
                  <c:v>234</c:v>
                </c:pt>
                <c:pt idx="34">
                  <c:v>284</c:v>
                </c:pt>
                <c:pt idx="35">
                  <c:v>313</c:v>
                </c:pt>
                <c:pt idx="36">
                  <c:v>390</c:v>
                </c:pt>
                <c:pt idx="37">
                  <c:v>340</c:v>
                </c:pt>
                <c:pt idx="38">
                  <c:v>382</c:v>
                </c:pt>
                <c:pt idx="39">
                  <c:v>360</c:v>
                </c:pt>
              </c:numCache>
            </c:numRef>
          </c:val>
          <c:extLst>
            <c:ext xmlns:c15="http://schemas.microsoft.com/office/drawing/2012/chart" uri="{02D57815-91ED-43cb-92C2-25804820EDAC}">
              <c15:datalabelsRange>
                <c15:f>Feuil1!#REF!</c15:f>
              </c15:datalabelsRange>
            </c:ext>
            <c:ext xmlns:c16="http://schemas.microsoft.com/office/drawing/2014/chart" uri="{C3380CC4-5D6E-409C-BE32-E72D297353CC}">
              <c16:uniqueId val="{00000028-6B2E-4DCF-BF33-A96CEDAAB50B}"/>
            </c:ext>
          </c:extLst>
        </c:ser>
        <c:ser>
          <c:idx val="1"/>
          <c:order val="1"/>
          <c:tx>
            <c:strRef>
              <c:f>Feuil1!$C$1</c:f>
              <c:strCache>
                <c:ptCount val="1"/>
                <c:pt idx="0">
                  <c:v>Météorologique</c:v>
                </c:pt>
              </c:strCache>
            </c:strRef>
          </c:tx>
          <c:spPr>
            <a:solidFill>
              <a:srgbClr val="C7D3F9"/>
            </a:solidFill>
            <a:ln>
              <a:noFill/>
            </a:ln>
            <a:effectLst/>
          </c:spPr>
          <c:invertIfNegative val="0"/>
          <c:dLbls>
            <c:dLbl>
              <c:idx val="0"/>
              <c:tx>
                <c:rich>
                  <a:bodyPr/>
                  <a:lstStyle/>
                  <a:p>
                    <a:fld id="{4C754AE1-6386-4CA6-8B3F-72BCC655F0A6}"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9-6B2E-4DCF-BF33-A96CEDAAB50B}"/>
                </c:ext>
              </c:extLst>
            </c:dLbl>
            <c:dLbl>
              <c:idx val="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A-6B2E-4DCF-BF33-A96CEDAAB50B}"/>
                </c:ext>
              </c:extLst>
            </c:dLbl>
            <c:dLbl>
              <c:idx val="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B-6B2E-4DCF-BF33-A96CEDAAB50B}"/>
                </c:ext>
              </c:extLst>
            </c:dLbl>
            <c:dLbl>
              <c:idx val="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C-6B2E-4DCF-BF33-A96CEDAAB50B}"/>
                </c:ext>
              </c:extLst>
            </c:dLbl>
            <c:dLbl>
              <c:idx val="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D-6B2E-4DCF-BF33-A96CEDAAB50B}"/>
                </c:ext>
              </c:extLst>
            </c:dLbl>
            <c:dLbl>
              <c:idx val="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E-6B2E-4DCF-BF33-A96CEDAAB50B}"/>
                </c:ext>
              </c:extLst>
            </c:dLbl>
            <c:dLbl>
              <c:idx val="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F-6B2E-4DCF-BF33-A96CEDAAB50B}"/>
                </c:ext>
              </c:extLst>
            </c:dLbl>
            <c:dLbl>
              <c:idx val="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0-6B2E-4DCF-BF33-A96CEDAAB50B}"/>
                </c:ext>
              </c:extLst>
            </c:dLbl>
            <c:dLbl>
              <c:idx val="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1-6B2E-4DCF-BF33-A96CEDAAB50B}"/>
                </c:ext>
              </c:extLst>
            </c:dLbl>
            <c:dLbl>
              <c:idx val="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2-6B2E-4DCF-BF33-A96CEDAAB50B}"/>
                </c:ext>
              </c:extLst>
            </c:dLbl>
            <c:dLbl>
              <c:idx val="10"/>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3-6B2E-4DCF-BF33-A96CEDAAB50B}"/>
                </c:ext>
              </c:extLst>
            </c:dLbl>
            <c:dLbl>
              <c:idx val="1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4-6B2E-4DCF-BF33-A96CEDAAB50B}"/>
                </c:ext>
              </c:extLst>
            </c:dLbl>
            <c:dLbl>
              <c:idx val="1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5-6B2E-4DCF-BF33-A96CEDAAB50B}"/>
                </c:ext>
              </c:extLst>
            </c:dLbl>
            <c:dLbl>
              <c:idx val="1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6-6B2E-4DCF-BF33-A96CEDAAB50B}"/>
                </c:ext>
              </c:extLst>
            </c:dLbl>
            <c:dLbl>
              <c:idx val="1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7-6B2E-4DCF-BF33-A96CEDAAB50B}"/>
                </c:ext>
              </c:extLst>
            </c:dLbl>
            <c:dLbl>
              <c:idx val="1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8-6B2E-4DCF-BF33-A96CEDAAB50B}"/>
                </c:ext>
              </c:extLst>
            </c:dLbl>
            <c:dLbl>
              <c:idx val="1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9-6B2E-4DCF-BF33-A96CEDAAB50B}"/>
                </c:ext>
              </c:extLst>
            </c:dLbl>
            <c:dLbl>
              <c:idx val="1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A-6B2E-4DCF-BF33-A96CEDAAB50B}"/>
                </c:ext>
              </c:extLst>
            </c:dLbl>
            <c:dLbl>
              <c:idx val="1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B-6B2E-4DCF-BF33-A96CEDAAB50B}"/>
                </c:ext>
              </c:extLst>
            </c:dLbl>
            <c:dLbl>
              <c:idx val="1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C-6B2E-4DCF-BF33-A96CEDAAB50B}"/>
                </c:ext>
              </c:extLst>
            </c:dLbl>
            <c:dLbl>
              <c:idx val="20"/>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D-6B2E-4DCF-BF33-A96CEDAAB50B}"/>
                </c:ext>
              </c:extLst>
            </c:dLbl>
            <c:dLbl>
              <c:idx val="2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E-6B2E-4DCF-BF33-A96CEDAAB50B}"/>
                </c:ext>
              </c:extLst>
            </c:dLbl>
            <c:dLbl>
              <c:idx val="2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F-6B2E-4DCF-BF33-A96CEDAAB50B}"/>
                </c:ext>
              </c:extLst>
            </c:dLbl>
            <c:dLbl>
              <c:idx val="2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0-6B2E-4DCF-BF33-A96CEDAAB50B}"/>
                </c:ext>
              </c:extLst>
            </c:dLbl>
            <c:dLbl>
              <c:idx val="2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1-6B2E-4DCF-BF33-A96CEDAAB50B}"/>
                </c:ext>
              </c:extLst>
            </c:dLbl>
            <c:dLbl>
              <c:idx val="2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2-6B2E-4DCF-BF33-A96CEDAAB50B}"/>
                </c:ext>
              </c:extLst>
            </c:dLbl>
            <c:dLbl>
              <c:idx val="2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3-6B2E-4DCF-BF33-A96CEDAAB50B}"/>
                </c:ext>
              </c:extLst>
            </c:dLbl>
            <c:dLbl>
              <c:idx val="2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4-6B2E-4DCF-BF33-A96CEDAAB50B}"/>
                </c:ext>
              </c:extLst>
            </c:dLbl>
            <c:dLbl>
              <c:idx val="2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5-6B2E-4DCF-BF33-A96CEDAAB50B}"/>
                </c:ext>
              </c:extLst>
            </c:dLbl>
            <c:dLbl>
              <c:idx val="2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6-6B2E-4DCF-BF33-A96CEDAAB50B}"/>
                </c:ext>
              </c:extLst>
            </c:dLbl>
            <c:dLbl>
              <c:idx val="30"/>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7-6B2E-4DCF-BF33-A96CEDAAB50B}"/>
                </c:ext>
              </c:extLst>
            </c:dLbl>
            <c:dLbl>
              <c:idx val="3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8-6B2E-4DCF-BF33-A96CEDAAB50B}"/>
                </c:ext>
              </c:extLst>
            </c:dLbl>
            <c:dLbl>
              <c:idx val="3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9-6B2E-4DCF-BF33-A96CEDAAB50B}"/>
                </c:ext>
              </c:extLst>
            </c:dLbl>
            <c:dLbl>
              <c:idx val="3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A-6B2E-4DCF-BF33-A96CEDAAB50B}"/>
                </c:ext>
              </c:extLst>
            </c:dLbl>
            <c:dLbl>
              <c:idx val="3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B-6B2E-4DCF-BF33-A96CEDAAB50B}"/>
                </c:ext>
              </c:extLst>
            </c:dLbl>
            <c:dLbl>
              <c:idx val="3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C-6B2E-4DCF-BF33-A96CEDAAB50B}"/>
                </c:ext>
              </c:extLst>
            </c:dLbl>
            <c:dLbl>
              <c:idx val="3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D-6B2E-4DCF-BF33-A96CEDAAB50B}"/>
                </c:ext>
              </c:extLst>
            </c:dLbl>
            <c:dLbl>
              <c:idx val="3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E-6B2E-4DCF-BF33-A96CEDAAB50B}"/>
                </c:ext>
              </c:extLst>
            </c:dLbl>
            <c:dLbl>
              <c:idx val="3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F-6B2E-4DCF-BF33-A96CEDAAB50B}"/>
                </c:ext>
              </c:extLst>
            </c:dLbl>
            <c:dLbl>
              <c:idx val="3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0-6B2E-4DCF-BF33-A96CEDAAB50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081746"/>
                    </a:solidFill>
                    <a:latin typeface="+mn-lt"/>
                    <a:ea typeface="+mn-ea"/>
                    <a:cs typeface="+mn-cs"/>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Feuil1!$A$2:$A$41</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Feuil1!$C$2:$C$41</c:f>
              <c:numCache>
                <c:formatCode>#,##0</c:formatCode>
                <c:ptCount val="40"/>
                <c:pt idx="0">
                  <c:v>135</c:v>
                </c:pt>
                <c:pt idx="1">
                  <c:v>119</c:v>
                </c:pt>
                <c:pt idx="2">
                  <c:v>126</c:v>
                </c:pt>
                <c:pt idx="3">
                  <c:v>120</c:v>
                </c:pt>
                <c:pt idx="4">
                  <c:v>103</c:v>
                </c:pt>
                <c:pt idx="5">
                  <c:v>128</c:v>
                </c:pt>
                <c:pt idx="6">
                  <c:v>114</c:v>
                </c:pt>
                <c:pt idx="7">
                  <c:v>152</c:v>
                </c:pt>
                <c:pt idx="8">
                  <c:v>142</c:v>
                </c:pt>
                <c:pt idx="9">
                  <c:v>149</c:v>
                </c:pt>
                <c:pt idx="10">
                  <c:v>151</c:v>
                </c:pt>
                <c:pt idx="11">
                  <c:v>151</c:v>
                </c:pt>
                <c:pt idx="12">
                  <c:v>166</c:v>
                </c:pt>
                <c:pt idx="13">
                  <c:v>195</c:v>
                </c:pt>
                <c:pt idx="14">
                  <c:v>172</c:v>
                </c:pt>
                <c:pt idx="15">
                  <c:v>165</c:v>
                </c:pt>
                <c:pt idx="16">
                  <c:v>190</c:v>
                </c:pt>
                <c:pt idx="17">
                  <c:v>150</c:v>
                </c:pt>
                <c:pt idx="18">
                  <c:v>183</c:v>
                </c:pt>
                <c:pt idx="19">
                  <c:v>157</c:v>
                </c:pt>
                <c:pt idx="20">
                  <c:v>191</c:v>
                </c:pt>
                <c:pt idx="21">
                  <c:v>170</c:v>
                </c:pt>
                <c:pt idx="22">
                  <c:v>168</c:v>
                </c:pt>
                <c:pt idx="23">
                  <c:v>182</c:v>
                </c:pt>
                <c:pt idx="24">
                  <c:v>179</c:v>
                </c:pt>
                <c:pt idx="25">
                  <c:v>187</c:v>
                </c:pt>
                <c:pt idx="26">
                  <c:v>197</c:v>
                </c:pt>
                <c:pt idx="27">
                  <c:v>256</c:v>
                </c:pt>
                <c:pt idx="28">
                  <c:v>166</c:v>
                </c:pt>
                <c:pt idx="29">
                  <c:v>200</c:v>
                </c:pt>
                <c:pt idx="30">
                  <c:v>192</c:v>
                </c:pt>
                <c:pt idx="31">
                  <c:v>182</c:v>
                </c:pt>
                <c:pt idx="32">
                  <c:v>258</c:v>
                </c:pt>
                <c:pt idx="33">
                  <c:v>227</c:v>
                </c:pt>
                <c:pt idx="34">
                  <c:v>263</c:v>
                </c:pt>
                <c:pt idx="35">
                  <c:v>281</c:v>
                </c:pt>
                <c:pt idx="36">
                  <c:v>249</c:v>
                </c:pt>
                <c:pt idx="37">
                  <c:v>251</c:v>
                </c:pt>
                <c:pt idx="38">
                  <c:v>359</c:v>
                </c:pt>
                <c:pt idx="39">
                  <c:v>320</c:v>
                </c:pt>
              </c:numCache>
            </c:numRef>
          </c:val>
          <c:extLst>
            <c:ext xmlns:c15="http://schemas.microsoft.com/office/drawing/2012/chart" uri="{02D57815-91ED-43cb-92C2-25804820EDAC}">
              <c15:datalabelsRange>
                <c15:f>Feuil1!#REF!</c15:f>
              </c15:datalabelsRange>
            </c:ext>
            <c:ext xmlns:c16="http://schemas.microsoft.com/office/drawing/2014/chart" uri="{C3380CC4-5D6E-409C-BE32-E72D297353CC}">
              <c16:uniqueId val="{00000051-6B2E-4DCF-BF33-A96CEDAAB50B}"/>
            </c:ext>
          </c:extLst>
        </c:ser>
        <c:ser>
          <c:idx val="2"/>
          <c:order val="2"/>
          <c:tx>
            <c:strRef>
              <c:f>Feuil1!$D$1</c:f>
              <c:strCache>
                <c:ptCount val="1"/>
                <c:pt idx="0">
                  <c:v>Climatologique</c:v>
                </c:pt>
              </c:strCache>
            </c:strRef>
          </c:tx>
          <c:spPr>
            <a:solidFill>
              <a:srgbClr val="FEE3AC"/>
            </a:solidFill>
            <a:ln>
              <a:noFill/>
            </a:ln>
            <a:effectLst/>
          </c:spPr>
          <c:invertIfNegative val="0"/>
          <c:dLbls>
            <c:dLbl>
              <c:idx val="0"/>
              <c:tx>
                <c:rich>
                  <a:bodyPr/>
                  <a:lstStyle/>
                  <a:p>
                    <a:fld id="{7DF52748-4DDC-4F70-829F-364F82CAE089}"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2-6B2E-4DCF-BF33-A96CEDAAB50B}"/>
                </c:ext>
              </c:extLst>
            </c:dLbl>
            <c:dLbl>
              <c:idx val="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3-6B2E-4DCF-BF33-A96CEDAAB50B}"/>
                </c:ext>
              </c:extLst>
            </c:dLbl>
            <c:dLbl>
              <c:idx val="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4-6B2E-4DCF-BF33-A96CEDAAB50B}"/>
                </c:ext>
              </c:extLst>
            </c:dLbl>
            <c:dLbl>
              <c:idx val="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5-6B2E-4DCF-BF33-A96CEDAAB50B}"/>
                </c:ext>
              </c:extLst>
            </c:dLbl>
            <c:dLbl>
              <c:idx val="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6-6B2E-4DCF-BF33-A96CEDAAB50B}"/>
                </c:ext>
              </c:extLst>
            </c:dLbl>
            <c:dLbl>
              <c:idx val="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7-6B2E-4DCF-BF33-A96CEDAAB50B}"/>
                </c:ext>
              </c:extLst>
            </c:dLbl>
            <c:dLbl>
              <c:idx val="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8-6B2E-4DCF-BF33-A96CEDAAB50B}"/>
                </c:ext>
              </c:extLst>
            </c:dLbl>
            <c:dLbl>
              <c:idx val="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9-6B2E-4DCF-BF33-A96CEDAAB50B}"/>
                </c:ext>
              </c:extLst>
            </c:dLbl>
            <c:dLbl>
              <c:idx val="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A-6B2E-4DCF-BF33-A96CEDAAB50B}"/>
                </c:ext>
              </c:extLst>
            </c:dLbl>
            <c:dLbl>
              <c:idx val="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B-6B2E-4DCF-BF33-A96CEDAAB50B}"/>
                </c:ext>
              </c:extLst>
            </c:dLbl>
            <c:dLbl>
              <c:idx val="10"/>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C-6B2E-4DCF-BF33-A96CEDAAB50B}"/>
                </c:ext>
              </c:extLst>
            </c:dLbl>
            <c:dLbl>
              <c:idx val="1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D-6B2E-4DCF-BF33-A96CEDAAB50B}"/>
                </c:ext>
              </c:extLst>
            </c:dLbl>
            <c:dLbl>
              <c:idx val="1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E-6B2E-4DCF-BF33-A96CEDAAB50B}"/>
                </c:ext>
              </c:extLst>
            </c:dLbl>
            <c:dLbl>
              <c:idx val="1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F-6B2E-4DCF-BF33-A96CEDAAB50B}"/>
                </c:ext>
              </c:extLst>
            </c:dLbl>
            <c:dLbl>
              <c:idx val="1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0-6B2E-4DCF-BF33-A96CEDAAB50B}"/>
                </c:ext>
              </c:extLst>
            </c:dLbl>
            <c:dLbl>
              <c:idx val="1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1-6B2E-4DCF-BF33-A96CEDAAB50B}"/>
                </c:ext>
              </c:extLst>
            </c:dLbl>
            <c:dLbl>
              <c:idx val="1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2-6B2E-4DCF-BF33-A96CEDAAB50B}"/>
                </c:ext>
              </c:extLst>
            </c:dLbl>
            <c:dLbl>
              <c:idx val="1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3-6B2E-4DCF-BF33-A96CEDAAB50B}"/>
                </c:ext>
              </c:extLst>
            </c:dLbl>
            <c:dLbl>
              <c:idx val="1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4-6B2E-4DCF-BF33-A96CEDAAB50B}"/>
                </c:ext>
              </c:extLst>
            </c:dLbl>
            <c:dLbl>
              <c:idx val="1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5-6B2E-4DCF-BF33-A96CEDAAB50B}"/>
                </c:ext>
              </c:extLst>
            </c:dLbl>
            <c:dLbl>
              <c:idx val="20"/>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6-6B2E-4DCF-BF33-A96CEDAAB50B}"/>
                </c:ext>
              </c:extLst>
            </c:dLbl>
            <c:dLbl>
              <c:idx val="2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7-6B2E-4DCF-BF33-A96CEDAAB50B}"/>
                </c:ext>
              </c:extLst>
            </c:dLbl>
            <c:dLbl>
              <c:idx val="2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8-6B2E-4DCF-BF33-A96CEDAAB50B}"/>
                </c:ext>
              </c:extLst>
            </c:dLbl>
            <c:dLbl>
              <c:idx val="2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9-6B2E-4DCF-BF33-A96CEDAAB50B}"/>
                </c:ext>
              </c:extLst>
            </c:dLbl>
            <c:dLbl>
              <c:idx val="2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A-6B2E-4DCF-BF33-A96CEDAAB50B}"/>
                </c:ext>
              </c:extLst>
            </c:dLbl>
            <c:dLbl>
              <c:idx val="2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B-6B2E-4DCF-BF33-A96CEDAAB50B}"/>
                </c:ext>
              </c:extLst>
            </c:dLbl>
            <c:dLbl>
              <c:idx val="2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C-6B2E-4DCF-BF33-A96CEDAAB50B}"/>
                </c:ext>
              </c:extLst>
            </c:dLbl>
            <c:dLbl>
              <c:idx val="2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D-6B2E-4DCF-BF33-A96CEDAAB50B}"/>
                </c:ext>
              </c:extLst>
            </c:dLbl>
            <c:dLbl>
              <c:idx val="2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E-6B2E-4DCF-BF33-A96CEDAAB50B}"/>
                </c:ext>
              </c:extLst>
            </c:dLbl>
            <c:dLbl>
              <c:idx val="2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F-6B2E-4DCF-BF33-A96CEDAAB50B}"/>
                </c:ext>
              </c:extLst>
            </c:dLbl>
            <c:dLbl>
              <c:idx val="30"/>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0-6B2E-4DCF-BF33-A96CEDAAB50B}"/>
                </c:ext>
              </c:extLst>
            </c:dLbl>
            <c:dLbl>
              <c:idx val="3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1-6B2E-4DCF-BF33-A96CEDAAB50B}"/>
                </c:ext>
              </c:extLst>
            </c:dLbl>
            <c:dLbl>
              <c:idx val="3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2-6B2E-4DCF-BF33-A96CEDAAB50B}"/>
                </c:ext>
              </c:extLst>
            </c:dLbl>
            <c:dLbl>
              <c:idx val="3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3-6B2E-4DCF-BF33-A96CEDAAB50B}"/>
                </c:ext>
              </c:extLst>
            </c:dLbl>
            <c:dLbl>
              <c:idx val="3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4-6B2E-4DCF-BF33-A96CEDAAB50B}"/>
                </c:ext>
              </c:extLst>
            </c:dLbl>
            <c:dLbl>
              <c:idx val="3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5-6B2E-4DCF-BF33-A96CEDAAB50B}"/>
                </c:ext>
              </c:extLst>
            </c:dLbl>
            <c:dLbl>
              <c:idx val="3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6-6B2E-4DCF-BF33-A96CEDAAB50B}"/>
                </c:ext>
              </c:extLst>
            </c:dLbl>
            <c:dLbl>
              <c:idx val="3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7-6B2E-4DCF-BF33-A96CEDAAB50B}"/>
                </c:ext>
              </c:extLst>
            </c:dLbl>
            <c:dLbl>
              <c:idx val="3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8-6B2E-4DCF-BF33-A96CEDAAB50B}"/>
                </c:ext>
              </c:extLst>
            </c:dLbl>
            <c:dLbl>
              <c:idx val="3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9-6B2E-4DCF-BF33-A96CEDAAB50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081746"/>
                    </a:solidFill>
                    <a:latin typeface="+mn-lt"/>
                    <a:ea typeface="+mn-ea"/>
                    <a:cs typeface="+mn-cs"/>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Feuil1!$A$2:$A$41</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Feuil1!$D$2:$D$41</c:f>
              <c:numCache>
                <c:formatCode>#,##0</c:formatCode>
                <c:ptCount val="40"/>
                <c:pt idx="0">
                  <c:v>28</c:v>
                </c:pt>
                <c:pt idx="1">
                  <c:v>22</c:v>
                </c:pt>
                <c:pt idx="2">
                  <c:v>21</c:v>
                </c:pt>
                <c:pt idx="3">
                  <c:v>38</c:v>
                </c:pt>
                <c:pt idx="4">
                  <c:v>16</c:v>
                </c:pt>
                <c:pt idx="5">
                  <c:v>26</c:v>
                </c:pt>
                <c:pt idx="6">
                  <c:v>26</c:v>
                </c:pt>
                <c:pt idx="7">
                  <c:v>50</c:v>
                </c:pt>
                <c:pt idx="8">
                  <c:v>49</c:v>
                </c:pt>
                <c:pt idx="9">
                  <c:v>50</c:v>
                </c:pt>
                <c:pt idx="10">
                  <c:v>68</c:v>
                </c:pt>
                <c:pt idx="11">
                  <c:v>46</c:v>
                </c:pt>
                <c:pt idx="12">
                  <c:v>70</c:v>
                </c:pt>
                <c:pt idx="13">
                  <c:v>47</c:v>
                </c:pt>
                <c:pt idx="14">
                  <c:v>69</c:v>
                </c:pt>
                <c:pt idx="15">
                  <c:v>62</c:v>
                </c:pt>
                <c:pt idx="16">
                  <c:v>52</c:v>
                </c:pt>
                <c:pt idx="17">
                  <c:v>66</c:v>
                </c:pt>
                <c:pt idx="18">
                  <c:v>74</c:v>
                </c:pt>
                <c:pt idx="19">
                  <c:v>58</c:v>
                </c:pt>
                <c:pt idx="20">
                  <c:v>71</c:v>
                </c:pt>
                <c:pt idx="21">
                  <c:v>61</c:v>
                </c:pt>
                <c:pt idx="22">
                  <c:v>44</c:v>
                </c:pt>
                <c:pt idx="23">
                  <c:v>35</c:v>
                </c:pt>
                <c:pt idx="24">
                  <c:v>34</c:v>
                </c:pt>
                <c:pt idx="25">
                  <c:v>46</c:v>
                </c:pt>
                <c:pt idx="26">
                  <c:v>67</c:v>
                </c:pt>
                <c:pt idx="27">
                  <c:v>65</c:v>
                </c:pt>
                <c:pt idx="28">
                  <c:v>51</c:v>
                </c:pt>
                <c:pt idx="29">
                  <c:v>59</c:v>
                </c:pt>
                <c:pt idx="30">
                  <c:v>46</c:v>
                </c:pt>
                <c:pt idx="31">
                  <c:v>62</c:v>
                </c:pt>
                <c:pt idx="32">
                  <c:v>83</c:v>
                </c:pt>
                <c:pt idx="33">
                  <c:v>68</c:v>
                </c:pt>
                <c:pt idx="34">
                  <c:v>73</c:v>
                </c:pt>
                <c:pt idx="35">
                  <c:v>90</c:v>
                </c:pt>
                <c:pt idx="36">
                  <c:v>81</c:v>
                </c:pt>
                <c:pt idx="37">
                  <c:v>78</c:v>
                </c:pt>
                <c:pt idx="38">
                  <c:v>57</c:v>
                </c:pt>
                <c:pt idx="39">
                  <c:v>80</c:v>
                </c:pt>
              </c:numCache>
            </c:numRef>
          </c:val>
          <c:extLst>
            <c:ext xmlns:c15="http://schemas.microsoft.com/office/drawing/2012/chart" uri="{02D57815-91ED-43cb-92C2-25804820EDAC}">
              <c15:datalabelsRange>
                <c15:f>Feuil1!#REF!</c15:f>
              </c15:datalabelsRange>
            </c:ext>
            <c:ext xmlns:c16="http://schemas.microsoft.com/office/drawing/2014/chart" uri="{C3380CC4-5D6E-409C-BE32-E72D297353CC}">
              <c16:uniqueId val="{0000007A-6B2E-4DCF-BF33-A96CEDAAB50B}"/>
            </c:ext>
          </c:extLst>
        </c:ser>
        <c:ser>
          <c:idx val="3"/>
          <c:order val="3"/>
          <c:tx>
            <c:strRef>
              <c:f>Feuil1!$E$1</c:f>
              <c:strCache>
                <c:ptCount val="1"/>
                <c:pt idx="0">
                  <c:v>Géophysique</c:v>
                </c:pt>
              </c:strCache>
            </c:strRef>
          </c:tx>
          <c:spPr>
            <a:solidFill>
              <a:srgbClr val="FBAA0B"/>
            </a:solidFill>
            <a:ln>
              <a:noFill/>
            </a:ln>
            <a:effectLst/>
          </c:spPr>
          <c:invertIfNegative val="0"/>
          <c:dLbls>
            <c:dLbl>
              <c:idx val="0"/>
              <c:layout>
                <c:manualLayout>
                  <c:x val="0"/>
                  <c:y val="0"/>
                </c:manualLayout>
              </c:layout>
              <c:tx>
                <c:rich>
                  <a:bodyPr/>
                  <a:lstStyle/>
                  <a:p>
                    <a:fld id="{18B20BBF-B496-4B35-83E9-7AA319CA09ED}"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B-6B2E-4DCF-BF33-A96CEDAAB50B}"/>
                </c:ext>
              </c:extLst>
            </c:dLbl>
            <c:dLbl>
              <c:idx val="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C-6B2E-4DCF-BF33-A96CEDAAB50B}"/>
                </c:ext>
              </c:extLst>
            </c:dLbl>
            <c:dLbl>
              <c:idx val="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D-6B2E-4DCF-BF33-A96CEDAAB50B}"/>
                </c:ext>
              </c:extLst>
            </c:dLbl>
            <c:dLbl>
              <c:idx val="3"/>
              <c:layout>
                <c:manualLayout>
                  <c:x val="0"/>
                  <c:y val="0"/>
                </c:manualLayout>
              </c:layout>
              <c:tx>
                <c:rich>
                  <a:bodyPr/>
                  <a:lstStyle/>
                  <a:p>
                    <a:fld id="{8D6FEFAA-024E-4335-9F81-CC7353EC7F39}"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E-6B2E-4DCF-BF33-A96CEDAAB50B}"/>
                </c:ext>
              </c:extLst>
            </c:dLbl>
            <c:dLbl>
              <c:idx val="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F-6B2E-4DCF-BF33-A96CEDAAB50B}"/>
                </c:ext>
              </c:extLst>
            </c:dLbl>
            <c:dLbl>
              <c:idx val="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0-6B2E-4DCF-BF33-A96CEDAAB50B}"/>
                </c:ext>
              </c:extLst>
            </c:dLbl>
            <c:dLbl>
              <c:idx val="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1-6B2E-4DCF-BF33-A96CEDAAB50B}"/>
                </c:ext>
              </c:extLst>
            </c:dLbl>
            <c:dLbl>
              <c:idx val="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2-6B2E-4DCF-BF33-A96CEDAAB50B}"/>
                </c:ext>
              </c:extLst>
            </c:dLbl>
            <c:dLbl>
              <c:idx val="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3-6B2E-4DCF-BF33-A96CEDAAB50B}"/>
                </c:ext>
              </c:extLst>
            </c:dLbl>
            <c:dLbl>
              <c:idx val="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4-6B2E-4DCF-BF33-A96CEDAAB50B}"/>
                </c:ext>
              </c:extLst>
            </c:dLbl>
            <c:dLbl>
              <c:idx val="10"/>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5-6B2E-4DCF-BF33-A96CEDAAB50B}"/>
                </c:ext>
              </c:extLst>
            </c:dLbl>
            <c:dLbl>
              <c:idx val="1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6-6B2E-4DCF-BF33-A96CEDAAB50B}"/>
                </c:ext>
              </c:extLst>
            </c:dLbl>
            <c:dLbl>
              <c:idx val="1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7-6B2E-4DCF-BF33-A96CEDAAB50B}"/>
                </c:ext>
              </c:extLst>
            </c:dLbl>
            <c:dLbl>
              <c:idx val="1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8-6B2E-4DCF-BF33-A96CEDAAB50B}"/>
                </c:ext>
              </c:extLst>
            </c:dLbl>
            <c:dLbl>
              <c:idx val="1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9-6B2E-4DCF-BF33-A96CEDAAB50B}"/>
                </c:ext>
              </c:extLst>
            </c:dLbl>
            <c:dLbl>
              <c:idx val="1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A-6B2E-4DCF-BF33-A96CEDAAB50B}"/>
                </c:ext>
              </c:extLst>
            </c:dLbl>
            <c:dLbl>
              <c:idx val="1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B-6B2E-4DCF-BF33-A96CEDAAB50B}"/>
                </c:ext>
              </c:extLst>
            </c:dLbl>
            <c:dLbl>
              <c:idx val="1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C-6B2E-4DCF-BF33-A96CEDAAB50B}"/>
                </c:ext>
              </c:extLst>
            </c:dLbl>
            <c:dLbl>
              <c:idx val="1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D-6B2E-4DCF-BF33-A96CEDAAB50B}"/>
                </c:ext>
              </c:extLst>
            </c:dLbl>
            <c:dLbl>
              <c:idx val="1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E-6B2E-4DCF-BF33-A96CEDAAB50B}"/>
                </c:ext>
              </c:extLst>
            </c:dLbl>
            <c:dLbl>
              <c:idx val="20"/>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F-6B2E-4DCF-BF33-A96CEDAAB50B}"/>
                </c:ext>
              </c:extLst>
            </c:dLbl>
            <c:dLbl>
              <c:idx val="2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0-6B2E-4DCF-BF33-A96CEDAAB50B}"/>
                </c:ext>
              </c:extLst>
            </c:dLbl>
            <c:dLbl>
              <c:idx val="2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1-6B2E-4DCF-BF33-A96CEDAAB50B}"/>
                </c:ext>
              </c:extLst>
            </c:dLbl>
            <c:dLbl>
              <c:idx val="2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2-6B2E-4DCF-BF33-A96CEDAAB50B}"/>
                </c:ext>
              </c:extLst>
            </c:dLbl>
            <c:dLbl>
              <c:idx val="2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3-6B2E-4DCF-BF33-A96CEDAAB50B}"/>
                </c:ext>
              </c:extLst>
            </c:dLbl>
            <c:dLbl>
              <c:idx val="2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4-6B2E-4DCF-BF33-A96CEDAAB50B}"/>
                </c:ext>
              </c:extLst>
            </c:dLbl>
            <c:dLbl>
              <c:idx val="2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5-6B2E-4DCF-BF33-A96CEDAAB50B}"/>
                </c:ext>
              </c:extLst>
            </c:dLbl>
            <c:dLbl>
              <c:idx val="2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6-6B2E-4DCF-BF33-A96CEDAAB50B}"/>
                </c:ext>
              </c:extLst>
            </c:dLbl>
            <c:dLbl>
              <c:idx val="2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7-6B2E-4DCF-BF33-A96CEDAAB50B}"/>
                </c:ext>
              </c:extLst>
            </c:dLbl>
            <c:dLbl>
              <c:idx val="2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8-6B2E-4DCF-BF33-A96CEDAAB50B}"/>
                </c:ext>
              </c:extLst>
            </c:dLbl>
            <c:dLbl>
              <c:idx val="30"/>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9-6B2E-4DCF-BF33-A96CEDAAB50B}"/>
                </c:ext>
              </c:extLst>
            </c:dLbl>
            <c:dLbl>
              <c:idx val="31"/>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A-6B2E-4DCF-BF33-A96CEDAAB50B}"/>
                </c:ext>
              </c:extLst>
            </c:dLbl>
            <c:dLbl>
              <c:idx val="32"/>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B-6B2E-4DCF-BF33-A96CEDAAB50B}"/>
                </c:ext>
              </c:extLst>
            </c:dLbl>
            <c:dLbl>
              <c:idx val="33"/>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C-6B2E-4DCF-BF33-A96CEDAAB50B}"/>
                </c:ext>
              </c:extLst>
            </c:dLbl>
            <c:dLbl>
              <c:idx val="34"/>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D-6B2E-4DCF-BF33-A96CEDAAB50B}"/>
                </c:ext>
              </c:extLst>
            </c:dLbl>
            <c:dLbl>
              <c:idx val="35"/>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E-6B2E-4DCF-BF33-A96CEDAAB50B}"/>
                </c:ext>
              </c:extLst>
            </c:dLbl>
            <c:dLbl>
              <c:idx val="36"/>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F-6B2E-4DCF-BF33-A96CEDAAB50B}"/>
                </c:ext>
              </c:extLst>
            </c:dLbl>
            <c:dLbl>
              <c:idx val="37"/>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0-6B2E-4DCF-BF33-A96CEDAAB50B}"/>
                </c:ext>
              </c:extLst>
            </c:dLbl>
            <c:dLbl>
              <c:idx val="38"/>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1-6B2E-4DCF-BF33-A96CEDAAB50B}"/>
                </c:ext>
              </c:extLst>
            </c:dLbl>
            <c:dLbl>
              <c:idx val="39"/>
              <c:tx>
                <c:rich>
                  <a:bodyPr/>
                  <a:lstStyle/>
                  <a:p>
                    <a:endParaRPr lang="fr-FR"/>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2-6B2E-4DCF-BF33-A96CEDAAB50B}"/>
                </c:ext>
              </c:extLst>
            </c:dLbl>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rgbClr val="081746"/>
                    </a:solidFill>
                    <a:latin typeface="+mn-lt"/>
                    <a:ea typeface="+mn-ea"/>
                    <a:cs typeface="+mn-cs"/>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Feuil1!$A$2:$A$41</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Feuil1!$E$2:$E$41</c:f>
              <c:numCache>
                <c:formatCode>#,##0</c:formatCode>
                <c:ptCount val="40"/>
                <c:pt idx="0">
                  <c:v>27</c:v>
                </c:pt>
                <c:pt idx="1">
                  <c:v>26</c:v>
                </c:pt>
                <c:pt idx="2">
                  <c:v>32</c:v>
                </c:pt>
                <c:pt idx="3">
                  <c:v>44</c:v>
                </c:pt>
                <c:pt idx="4">
                  <c:v>29</c:v>
                </c:pt>
                <c:pt idx="5">
                  <c:v>32</c:v>
                </c:pt>
                <c:pt idx="6">
                  <c:v>37</c:v>
                </c:pt>
                <c:pt idx="7">
                  <c:v>40</c:v>
                </c:pt>
                <c:pt idx="8">
                  <c:v>31</c:v>
                </c:pt>
                <c:pt idx="9">
                  <c:v>39</c:v>
                </c:pt>
                <c:pt idx="10">
                  <c:v>49</c:v>
                </c:pt>
                <c:pt idx="11">
                  <c:v>42</c:v>
                </c:pt>
                <c:pt idx="12">
                  <c:v>40</c:v>
                </c:pt>
                <c:pt idx="13">
                  <c:v>40</c:v>
                </c:pt>
                <c:pt idx="14">
                  <c:v>39</c:v>
                </c:pt>
                <c:pt idx="15">
                  <c:v>50</c:v>
                </c:pt>
                <c:pt idx="16">
                  <c:v>29</c:v>
                </c:pt>
                <c:pt idx="17">
                  <c:v>47</c:v>
                </c:pt>
                <c:pt idx="18">
                  <c:v>37</c:v>
                </c:pt>
                <c:pt idx="19">
                  <c:v>44</c:v>
                </c:pt>
                <c:pt idx="20">
                  <c:v>41</c:v>
                </c:pt>
                <c:pt idx="21">
                  <c:v>31</c:v>
                </c:pt>
                <c:pt idx="22">
                  <c:v>43</c:v>
                </c:pt>
                <c:pt idx="23">
                  <c:v>43</c:v>
                </c:pt>
                <c:pt idx="24">
                  <c:v>42</c:v>
                </c:pt>
                <c:pt idx="25">
                  <c:v>36</c:v>
                </c:pt>
                <c:pt idx="26">
                  <c:v>40</c:v>
                </c:pt>
                <c:pt idx="27">
                  <c:v>40</c:v>
                </c:pt>
                <c:pt idx="28">
                  <c:v>46</c:v>
                </c:pt>
                <c:pt idx="29">
                  <c:v>33</c:v>
                </c:pt>
                <c:pt idx="30">
                  <c:v>44</c:v>
                </c:pt>
                <c:pt idx="31">
                  <c:v>42</c:v>
                </c:pt>
                <c:pt idx="32">
                  <c:v>41</c:v>
                </c:pt>
                <c:pt idx="33">
                  <c:v>54</c:v>
                </c:pt>
                <c:pt idx="34">
                  <c:v>56</c:v>
                </c:pt>
                <c:pt idx="35">
                  <c:v>43</c:v>
                </c:pt>
                <c:pt idx="36">
                  <c:v>51</c:v>
                </c:pt>
                <c:pt idx="37">
                  <c:v>54</c:v>
                </c:pt>
                <c:pt idx="38">
                  <c:v>50</c:v>
                </c:pt>
                <c:pt idx="39">
                  <c:v>60</c:v>
                </c:pt>
              </c:numCache>
            </c:numRef>
          </c:val>
          <c:extLst>
            <c:ext xmlns:c15="http://schemas.microsoft.com/office/drawing/2012/chart" uri="{02D57815-91ED-43cb-92C2-25804820EDAC}">
              <c15:datalabelsRange>
                <c15:f>Feuil1!#REF!</c15:f>
              </c15:datalabelsRange>
            </c:ext>
            <c:ext xmlns:c16="http://schemas.microsoft.com/office/drawing/2014/chart" uri="{C3380CC4-5D6E-409C-BE32-E72D297353CC}">
              <c16:uniqueId val="{000000A3-6B2E-4DCF-BF33-A96CEDAAB50B}"/>
            </c:ext>
          </c:extLst>
        </c:ser>
        <c:dLbls>
          <c:showLegendKey val="0"/>
          <c:showVal val="1"/>
          <c:showCatName val="0"/>
          <c:showSerName val="0"/>
          <c:showPercent val="0"/>
          <c:showBubbleSize val="0"/>
        </c:dLbls>
        <c:gapWidth val="30"/>
        <c:overlap val="100"/>
        <c:axId val="2050206175"/>
        <c:axId val="2050207823"/>
      </c:barChart>
      <c:catAx>
        <c:axId val="2050206175"/>
        <c:scaling>
          <c:orientation val="minMax"/>
        </c:scaling>
        <c:delete val="0"/>
        <c:axPos val="b"/>
        <c:numFmt formatCode="General" sourceLinked="1"/>
        <c:majorTickMark val="none"/>
        <c:minorTickMark val="none"/>
        <c:tickLblPos val="nextTo"/>
        <c:spPr>
          <a:noFill/>
          <a:ln w="3175" cap="flat" cmpd="sng" algn="ctr">
            <a:noFill/>
            <a:round/>
          </a:ln>
          <a:effectLst/>
        </c:spPr>
        <c:txPr>
          <a:bodyPr rot="-60000000" spcFirstLastPara="1" vertOverflow="ellipsis" vert="horz" wrap="square" anchor="ctr" anchorCtr="1"/>
          <a:lstStyle/>
          <a:p>
            <a:pPr>
              <a:defRPr sz="1100" b="0" i="0" u="none" strike="noStrike" kern="1200" baseline="0">
                <a:solidFill>
                  <a:srgbClr val="081746"/>
                </a:solidFill>
                <a:latin typeface="+mn-lt"/>
                <a:ea typeface="+mn-ea"/>
                <a:cs typeface="+mn-cs"/>
              </a:defRPr>
            </a:pPr>
            <a:endParaRPr lang="fr-FR"/>
          </a:p>
        </c:txPr>
        <c:crossAx val="2050207823"/>
        <c:crosses val="autoZero"/>
        <c:auto val="1"/>
        <c:lblAlgn val="ctr"/>
        <c:lblOffset val="100"/>
        <c:tickLblSkip val="3"/>
        <c:noMultiLvlLbl val="0"/>
      </c:catAx>
      <c:valAx>
        <c:axId val="2050207823"/>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2050206175"/>
        <c:crosses val="autoZero"/>
        <c:crossBetween val="between"/>
      </c:valAx>
      <c:spPr>
        <a:noFill/>
        <a:ln>
          <a:noFill/>
        </a:ln>
        <a:effectLst/>
      </c:spPr>
    </c:plotArea>
    <c:legend>
      <c:legendPos val="b"/>
      <c:layout>
        <c:manualLayout>
          <c:xMode val="edge"/>
          <c:yMode val="edge"/>
          <c:x val="6.4973225372349772E-2"/>
          <c:y val="4.8762834227814265E-2"/>
          <c:w val="0.26138839825419774"/>
          <c:h val="0.21210705529243545"/>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B4F23-0E8D-C94A-9340-2569CE3BD3AA}" type="datetimeFigureOut">
              <a:rPr lang="fr-FR" smtClean="0"/>
              <a:t>08/06/2022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7D866-0521-0049-B1C9-B32A61DA4A72}" type="slidenum">
              <a:rPr lang="fr-FR" smtClean="0"/>
              <a:t>‹N°›</a:t>
            </a:fld>
            <a:endParaRPr lang="fr-FR"/>
          </a:p>
        </p:txBody>
      </p:sp>
    </p:spTree>
    <p:extLst>
      <p:ext uri="{BB962C8B-B14F-4D97-AF65-F5344CB8AC3E}">
        <p14:creationId xmlns:p14="http://schemas.microsoft.com/office/powerpoint/2010/main" val="103189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1</a:t>
            </a:fld>
            <a:endParaRPr lang="fr-FR"/>
          </a:p>
        </p:txBody>
      </p:sp>
    </p:spTree>
    <p:extLst>
      <p:ext uri="{BB962C8B-B14F-4D97-AF65-F5344CB8AC3E}">
        <p14:creationId xmlns:p14="http://schemas.microsoft.com/office/powerpoint/2010/main" val="3049269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Parler de biotechnologie // usage de données liées à l’activité</a:t>
            </a:r>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11</a:t>
            </a:fld>
            <a:endParaRPr lang="fr-FR"/>
          </a:p>
        </p:txBody>
      </p:sp>
    </p:spTree>
    <p:extLst>
      <p:ext uri="{BB962C8B-B14F-4D97-AF65-F5344CB8AC3E}">
        <p14:creationId xmlns:p14="http://schemas.microsoft.com/office/powerpoint/2010/main" val="2364058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12</a:t>
            </a:fld>
            <a:endParaRPr lang="fr-FR"/>
          </a:p>
        </p:txBody>
      </p:sp>
    </p:spTree>
    <p:extLst>
      <p:ext uri="{BB962C8B-B14F-4D97-AF65-F5344CB8AC3E}">
        <p14:creationId xmlns:p14="http://schemas.microsoft.com/office/powerpoint/2010/main" val="3032179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13</a:t>
            </a:fld>
            <a:endParaRPr lang="fr-FR"/>
          </a:p>
        </p:txBody>
      </p:sp>
    </p:spTree>
    <p:extLst>
      <p:ext uri="{BB962C8B-B14F-4D97-AF65-F5344CB8AC3E}">
        <p14:creationId xmlns:p14="http://schemas.microsoft.com/office/powerpoint/2010/main" val="1553563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14</a:t>
            </a:fld>
            <a:endParaRPr lang="fr-FR"/>
          </a:p>
        </p:txBody>
      </p:sp>
    </p:spTree>
    <p:extLst>
      <p:ext uri="{BB962C8B-B14F-4D97-AF65-F5344CB8AC3E}">
        <p14:creationId xmlns:p14="http://schemas.microsoft.com/office/powerpoint/2010/main" val="2898622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7D866-0521-0049-B1C9-B32A61DA4A7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437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16</a:t>
            </a:fld>
            <a:endParaRPr lang="fr-FR"/>
          </a:p>
        </p:txBody>
      </p:sp>
    </p:spTree>
    <p:extLst>
      <p:ext uri="{BB962C8B-B14F-4D97-AF65-F5344CB8AC3E}">
        <p14:creationId xmlns:p14="http://schemas.microsoft.com/office/powerpoint/2010/main" val="3240631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17</a:t>
            </a:fld>
            <a:endParaRPr lang="fr-FR"/>
          </a:p>
        </p:txBody>
      </p:sp>
    </p:spTree>
    <p:extLst>
      <p:ext uri="{BB962C8B-B14F-4D97-AF65-F5344CB8AC3E}">
        <p14:creationId xmlns:p14="http://schemas.microsoft.com/office/powerpoint/2010/main" val="1188446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18</a:t>
            </a:fld>
            <a:endParaRPr lang="fr-FR"/>
          </a:p>
        </p:txBody>
      </p:sp>
    </p:spTree>
    <p:extLst>
      <p:ext uri="{BB962C8B-B14F-4D97-AF65-F5344CB8AC3E}">
        <p14:creationId xmlns:p14="http://schemas.microsoft.com/office/powerpoint/2010/main" val="872097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20</a:t>
            </a:fld>
            <a:endParaRPr lang="fr-FR"/>
          </a:p>
        </p:txBody>
      </p:sp>
    </p:spTree>
    <p:extLst>
      <p:ext uri="{BB962C8B-B14F-4D97-AF65-F5344CB8AC3E}">
        <p14:creationId xmlns:p14="http://schemas.microsoft.com/office/powerpoint/2010/main" val="2230478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28</a:t>
            </a:fld>
            <a:endParaRPr lang="fr-FR"/>
          </a:p>
        </p:txBody>
      </p:sp>
    </p:spTree>
    <p:extLst>
      <p:ext uri="{BB962C8B-B14F-4D97-AF65-F5344CB8AC3E}">
        <p14:creationId xmlns:p14="http://schemas.microsoft.com/office/powerpoint/2010/main" val="980125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3</a:t>
            </a:fld>
            <a:endParaRPr lang="fr-FR"/>
          </a:p>
        </p:txBody>
      </p:sp>
    </p:spTree>
    <p:extLst>
      <p:ext uri="{BB962C8B-B14F-4D97-AF65-F5344CB8AC3E}">
        <p14:creationId xmlns:p14="http://schemas.microsoft.com/office/powerpoint/2010/main" val="1179967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cs typeface="Calibri"/>
              </a:rPr>
              <a:t>Matthieu: </a:t>
            </a:r>
            <a:r>
              <a:rPr lang="en-US" err="1">
                <a:cs typeface="Calibri"/>
              </a:rPr>
              <a:t>accès</a:t>
            </a:r>
            <a:r>
              <a:rPr lang="en-US">
                <a:cs typeface="Calibri"/>
              </a:rPr>
              <a:t> </a:t>
            </a:r>
            <a:r>
              <a:rPr lang="en-US" err="1">
                <a:cs typeface="Calibri"/>
              </a:rPr>
              <a:t>données</a:t>
            </a:r>
            <a:r>
              <a:rPr lang="en-US">
                <a:cs typeface="Calibri"/>
              </a:rPr>
              <a:t>, open insurance, cloud, DMA</a:t>
            </a:r>
          </a:p>
          <a:p>
            <a:r>
              <a:rPr lang="en-US">
                <a:cs typeface="Calibri"/>
              </a:rPr>
              <a:t>Isma: panorama, IA, </a:t>
            </a:r>
            <a:r>
              <a:rPr lang="en-US" err="1">
                <a:cs typeface="Calibri"/>
              </a:rPr>
              <a:t>identité</a:t>
            </a:r>
            <a:r>
              <a:rPr lang="en-US">
                <a:cs typeface="Calibri"/>
              </a:rPr>
              <a:t> </a:t>
            </a:r>
            <a:r>
              <a:rPr lang="en-US" err="1">
                <a:cs typeface="Calibri"/>
              </a:rPr>
              <a:t>digitale</a:t>
            </a:r>
            <a:r>
              <a:rPr lang="en-US">
                <a:cs typeface="Calibri"/>
              </a:rPr>
              <a:t>, DSA</a:t>
            </a:r>
          </a:p>
        </p:txBody>
      </p:sp>
      <p:sp>
        <p:nvSpPr>
          <p:cNvPr id="4" name="Espace réservé du numéro de diapositive 3"/>
          <p:cNvSpPr>
            <a:spLocks noGrp="1"/>
          </p:cNvSpPr>
          <p:nvPr>
            <p:ph type="sldNum" sz="quarter" idx="5"/>
          </p:nvPr>
        </p:nvSpPr>
        <p:spPr/>
        <p:txBody>
          <a:bodyPr/>
          <a:lstStyle/>
          <a:p>
            <a:fld id="{08F79A71-87A5-8644-9BAC-DB9F33225B1D}" type="slidenum">
              <a:rPr lang="fr-FR" smtClean="0"/>
              <a:t>31</a:t>
            </a:fld>
            <a:endParaRPr lang="fr-FR"/>
          </a:p>
        </p:txBody>
      </p:sp>
    </p:spTree>
    <p:extLst>
      <p:ext uri="{BB962C8B-B14F-4D97-AF65-F5344CB8AC3E}">
        <p14:creationId xmlns:p14="http://schemas.microsoft.com/office/powerpoint/2010/main" val="1057788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cs typeface="Calibri"/>
              </a:rPr>
              <a:t>Matthieu: </a:t>
            </a:r>
            <a:r>
              <a:rPr lang="en-US" err="1">
                <a:cs typeface="Calibri"/>
              </a:rPr>
              <a:t>accès</a:t>
            </a:r>
            <a:r>
              <a:rPr lang="en-US">
                <a:cs typeface="Calibri"/>
              </a:rPr>
              <a:t> </a:t>
            </a:r>
            <a:r>
              <a:rPr lang="en-US" err="1">
                <a:cs typeface="Calibri"/>
              </a:rPr>
              <a:t>données</a:t>
            </a:r>
            <a:r>
              <a:rPr lang="en-US">
                <a:cs typeface="Calibri"/>
              </a:rPr>
              <a:t>, open insurance, cloud, DMA</a:t>
            </a:r>
          </a:p>
          <a:p>
            <a:r>
              <a:rPr lang="en-US">
                <a:cs typeface="Calibri"/>
              </a:rPr>
              <a:t>Isma: panorama, IA, </a:t>
            </a:r>
            <a:r>
              <a:rPr lang="en-US" err="1">
                <a:cs typeface="Calibri"/>
              </a:rPr>
              <a:t>identité</a:t>
            </a:r>
            <a:r>
              <a:rPr lang="en-US">
                <a:cs typeface="Calibri"/>
              </a:rPr>
              <a:t> </a:t>
            </a:r>
            <a:r>
              <a:rPr lang="en-US" err="1">
                <a:cs typeface="Calibri"/>
              </a:rPr>
              <a:t>digitale</a:t>
            </a:r>
            <a:r>
              <a:rPr lang="en-US">
                <a:cs typeface="Calibri"/>
              </a:rPr>
              <a:t>, DSA</a:t>
            </a:r>
          </a:p>
        </p:txBody>
      </p:sp>
      <p:sp>
        <p:nvSpPr>
          <p:cNvPr id="4" name="Espace réservé du numéro de diapositive 3"/>
          <p:cNvSpPr>
            <a:spLocks noGrp="1"/>
          </p:cNvSpPr>
          <p:nvPr>
            <p:ph type="sldNum" sz="quarter" idx="5"/>
          </p:nvPr>
        </p:nvSpPr>
        <p:spPr/>
        <p:txBody>
          <a:bodyPr/>
          <a:lstStyle/>
          <a:p>
            <a:fld id="{08F79A71-87A5-8644-9BAC-DB9F33225B1D}" type="slidenum">
              <a:rPr lang="fr-FR" smtClean="0"/>
              <a:t>37</a:t>
            </a:fld>
            <a:endParaRPr lang="fr-FR"/>
          </a:p>
        </p:txBody>
      </p:sp>
    </p:spTree>
    <p:extLst>
      <p:ext uri="{BB962C8B-B14F-4D97-AF65-F5344CB8AC3E}">
        <p14:creationId xmlns:p14="http://schemas.microsoft.com/office/powerpoint/2010/main" val="904391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cs typeface="Calibri"/>
              </a:rPr>
              <a:t>Matthieu: </a:t>
            </a:r>
            <a:r>
              <a:rPr lang="en-US" err="1">
                <a:cs typeface="Calibri"/>
              </a:rPr>
              <a:t>accès</a:t>
            </a:r>
            <a:r>
              <a:rPr lang="en-US">
                <a:cs typeface="Calibri"/>
              </a:rPr>
              <a:t> </a:t>
            </a:r>
            <a:r>
              <a:rPr lang="en-US" err="1">
                <a:cs typeface="Calibri"/>
              </a:rPr>
              <a:t>données</a:t>
            </a:r>
            <a:r>
              <a:rPr lang="en-US">
                <a:cs typeface="Calibri"/>
              </a:rPr>
              <a:t>, open insurance, cloud, DMA</a:t>
            </a:r>
          </a:p>
          <a:p>
            <a:r>
              <a:rPr lang="en-US">
                <a:cs typeface="Calibri"/>
              </a:rPr>
              <a:t>Isma: panorama, IA, </a:t>
            </a:r>
            <a:r>
              <a:rPr lang="en-US" err="1">
                <a:cs typeface="Calibri"/>
              </a:rPr>
              <a:t>identité</a:t>
            </a:r>
            <a:r>
              <a:rPr lang="en-US">
                <a:cs typeface="Calibri"/>
              </a:rPr>
              <a:t> </a:t>
            </a:r>
            <a:r>
              <a:rPr lang="en-US" err="1">
                <a:cs typeface="Calibri"/>
              </a:rPr>
              <a:t>digitale</a:t>
            </a:r>
            <a:r>
              <a:rPr lang="en-US">
                <a:cs typeface="Calibri"/>
              </a:rPr>
              <a:t>, DSA</a:t>
            </a:r>
          </a:p>
        </p:txBody>
      </p:sp>
      <p:sp>
        <p:nvSpPr>
          <p:cNvPr id="4" name="Espace réservé du numéro de diapositive 3"/>
          <p:cNvSpPr>
            <a:spLocks noGrp="1"/>
          </p:cNvSpPr>
          <p:nvPr>
            <p:ph type="sldNum" sz="quarter" idx="5"/>
          </p:nvPr>
        </p:nvSpPr>
        <p:spPr/>
        <p:txBody>
          <a:bodyPr/>
          <a:lstStyle/>
          <a:p>
            <a:fld id="{08F79A71-87A5-8644-9BAC-DB9F33225B1D}" type="slidenum">
              <a:rPr lang="fr-FR" smtClean="0"/>
              <a:t>44</a:t>
            </a:fld>
            <a:endParaRPr lang="fr-FR"/>
          </a:p>
        </p:txBody>
      </p:sp>
    </p:spTree>
    <p:extLst>
      <p:ext uri="{BB962C8B-B14F-4D97-AF65-F5344CB8AC3E}">
        <p14:creationId xmlns:p14="http://schemas.microsoft.com/office/powerpoint/2010/main" val="2435739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17233a0b37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17233a0b37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2863be8a4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2863be8a4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57</a:t>
            </a:fld>
            <a:endParaRPr lang="fr-FR"/>
          </a:p>
        </p:txBody>
      </p:sp>
    </p:spTree>
    <p:extLst>
      <p:ext uri="{BB962C8B-B14F-4D97-AF65-F5344CB8AC3E}">
        <p14:creationId xmlns:p14="http://schemas.microsoft.com/office/powerpoint/2010/main" val="2613955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d99c8dee9d_0_6: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100"/>
              <a:buNone/>
            </a:pPr>
            <a:endParaRPr/>
          </a:p>
        </p:txBody>
      </p:sp>
      <p:sp>
        <p:nvSpPr>
          <p:cNvPr id="204" name="Google Shape;204;gd99c8dee9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04e4f6f5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g104e4f6f5d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Vous avez tous reçu sur votre mobile des publicités répétitives ou non adaptées à votre contexte </a:t>
            </a:r>
            <a:endParaRPr/>
          </a:p>
        </p:txBody>
      </p:sp>
    </p:spTree>
    <p:extLst>
      <p:ext uri="{BB962C8B-B14F-4D97-AF65-F5344CB8AC3E}">
        <p14:creationId xmlns:p14="http://schemas.microsoft.com/office/powerpoint/2010/main" val="4200016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04e4f6f5d2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104e4f6f5d2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Vous avez tous reçu sur votre mobile des publicités répétitives ou non adaptées à votre contexte </a:t>
            </a:r>
            <a:endParaRPr/>
          </a:p>
        </p:txBody>
      </p:sp>
    </p:spTree>
    <p:extLst>
      <p:ext uri="{BB962C8B-B14F-4D97-AF65-F5344CB8AC3E}">
        <p14:creationId xmlns:p14="http://schemas.microsoft.com/office/powerpoint/2010/main" val="4293401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12e5d5865f8_0_2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12e5d5865f8_0_26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L’application qui vous sauvera la vie</a:t>
            </a:r>
            <a:endParaRPr/>
          </a:p>
        </p:txBody>
      </p:sp>
      <p:sp>
        <p:nvSpPr>
          <p:cNvPr id="1520" name="Google Shape;1520;g12e5d5865f8_0_26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66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4</a:t>
            </a:fld>
            <a:endParaRPr lang="fr-FR"/>
          </a:p>
        </p:txBody>
      </p:sp>
    </p:spTree>
    <p:extLst>
      <p:ext uri="{BB962C8B-B14F-4D97-AF65-F5344CB8AC3E}">
        <p14:creationId xmlns:p14="http://schemas.microsoft.com/office/powerpoint/2010/main" val="314974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1021809f1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1021809f18b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94" name="Google Shape;1594;g1021809f18b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67</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101cc68ffc5_0_62: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100"/>
              <a:buNone/>
            </a:pPr>
            <a:endParaRPr/>
          </a:p>
        </p:txBody>
      </p:sp>
      <p:sp>
        <p:nvSpPr>
          <p:cNvPr id="1476" name="Google Shape;1476;g101cc68ffc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err="1">
                <a:cs typeface="Calibri"/>
              </a:rPr>
              <a:t>Combien</a:t>
            </a:r>
            <a:r>
              <a:rPr lang="en-US">
                <a:cs typeface="Calibri"/>
              </a:rPr>
              <a:t> de fractures du col du </a:t>
            </a:r>
            <a:r>
              <a:rPr lang="en-US" err="1">
                <a:cs typeface="Calibri"/>
              </a:rPr>
              <a:t>fémur</a:t>
            </a:r>
            <a:r>
              <a:rPr lang="en-US">
                <a:cs typeface="Calibri"/>
              </a:rPr>
              <a:t> </a:t>
            </a:r>
            <a:r>
              <a:rPr lang="en-US" err="1">
                <a:cs typeface="Calibri"/>
              </a:rPr>
              <a:t>en</a:t>
            </a:r>
            <a:r>
              <a:rPr lang="en-US">
                <a:cs typeface="Calibri"/>
              </a:rPr>
              <a:t> France </a:t>
            </a:r>
            <a:r>
              <a:rPr lang="en-US" err="1">
                <a:cs typeface="Calibri"/>
              </a:rPr>
              <a:t>chaque</a:t>
            </a:r>
            <a:r>
              <a:rPr lang="en-US">
                <a:cs typeface="Calibri"/>
              </a:rPr>
              <a:t> </a:t>
            </a:r>
            <a:r>
              <a:rPr lang="en-US" err="1">
                <a:cs typeface="Calibri"/>
              </a:rPr>
              <a:t>année</a:t>
            </a:r>
            <a:r>
              <a:rPr lang="en-US">
                <a:cs typeface="Calibri"/>
              </a:rPr>
              <a:t> ?</a:t>
            </a:r>
          </a:p>
          <a:p>
            <a:r>
              <a:rPr lang="en-US">
                <a:cs typeface="Calibri"/>
              </a:rPr>
              <a:t>65 000</a:t>
            </a:r>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pPr/>
              <a:t>69</a:t>
            </a:fld>
            <a:endParaRPr lang="fr-FR"/>
          </a:p>
        </p:txBody>
      </p:sp>
    </p:spTree>
    <p:extLst>
      <p:ext uri="{BB962C8B-B14F-4D97-AF65-F5344CB8AC3E}">
        <p14:creationId xmlns:p14="http://schemas.microsoft.com/office/powerpoint/2010/main" val="1650311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err="1">
                <a:cs typeface="Calibri"/>
              </a:rPr>
              <a:t>Combien</a:t>
            </a:r>
            <a:r>
              <a:rPr lang="en-US">
                <a:cs typeface="Calibri"/>
              </a:rPr>
              <a:t> de seniors </a:t>
            </a:r>
            <a:r>
              <a:rPr lang="en-US" err="1">
                <a:cs typeface="Calibri"/>
              </a:rPr>
              <a:t>décèdent</a:t>
            </a:r>
            <a:r>
              <a:rPr lang="en-US">
                <a:cs typeface="Calibri"/>
              </a:rPr>
              <a:t> dans </a:t>
            </a:r>
            <a:r>
              <a:rPr lang="en-US" err="1">
                <a:cs typeface="Calibri"/>
              </a:rPr>
              <a:t>l'année</a:t>
            </a:r>
            <a:r>
              <a:rPr lang="en-US">
                <a:cs typeface="Calibri"/>
              </a:rPr>
              <a:t> qui suit </a:t>
            </a:r>
            <a:r>
              <a:rPr lang="en-US" err="1">
                <a:cs typeface="Calibri"/>
              </a:rPr>
              <a:t>une</a:t>
            </a:r>
            <a:r>
              <a:rPr lang="en-US">
                <a:cs typeface="Calibri"/>
              </a:rPr>
              <a:t> fracture du col du </a:t>
            </a:r>
            <a:r>
              <a:rPr lang="en-US" err="1">
                <a:cs typeface="Calibri"/>
              </a:rPr>
              <a:t>fémur</a:t>
            </a:r>
            <a:r>
              <a:rPr lang="en-US">
                <a:cs typeface="Calibri"/>
              </a:rPr>
              <a:t> ?</a:t>
            </a:r>
          </a:p>
          <a:p>
            <a:r>
              <a:rPr lang="en-US">
                <a:cs typeface="Calibri"/>
              </a:rPr>
              <a:t>1 sur 4</a:t>
            </a:r>
          </a:p>
          <a:p>
            <a:r>
              <a:rPr lang="en-US">
                <a:cs typeface="Calibri"/>
              </a:rPr>
              <a:t>50% des </a:t>
            </a:r>
            <a:r>
              <a:rPr lang="en-US" err="1">
                <a:cs typeface="Calibri"/>
              </a:rPr>
              <a:t>victimes</a:t>
            </a:r>
            <a:r>
              <a:rPr lang="en-US">
                <a:cs typeface="Calibri"/>
              </a:rPr>
              <a:t> ne </a:t>
            </a:r>
            <a:r>
              <a:rPr lang="en-US" err="1">
                <a:cs typeface="Calibri"/>
              </a:rPr>
              <a:t>retrouveront</a:t>
            </a:r>
            <a:r>
              <a:rPr lang="en-US">
                <a:cs typeface="Calibri"/>
              </a:rPr>
              <a:t> jamais </a:t>
            </a:r>
            <a:r>
              <a:rPr lang="en-US" err="1">
                <a:cs typeface="Calibri"/>
              </a:rPr>
              <a:t>leur</a:t>
            </a:r>
            <a:r>
              <a:rPr lang="en-US">
                <a:cs typeface="Calibri"/>
              </a:rPr>
              <a:t> </a:t>
            </a:r>
            <a:r>
              <a:rPr lang="en-US" err="1">
                <a:cs typeface="Calibri"/>
              </a:rPr>
              <a:t>autonomie</a:t>
            </a:r>
          </a:p>
          <a:p>
            <a:r>
              <a:rPr lang="en-US">
                <a:cs typeface="Calibri"/>
              </a:rPr>
              <a:t>9 milliards </a:t>
            </a:r>
            <a:r>
              <a:rPr lang="en-US" err="1">
                <a:cs typeface="Calibri"/>
              </a:rPr>
              <a:t>d'euros</a:t>
            </a:r>
            <a:r>
              <a:rPr lang="en-US">
                <a:cs typeface="Calibri"/>
              </a:rPr>
              <a:t> </a:t>
            </a:r>
            <a:r>
              <a:rPr lang="en-US" err="1">
                <a:cs typeface="Calibri"/>
              </a:rPr>
              <a:t>dépensés</a:t>
            </a:r>
            <a:r>
              <a:rPr lang="en-US">
                <a:cs typeface="Calibri"/>
              </a:rPr>
              <a:t> </a:t>
            </a:r>
            <a:r>
              <a:rPr lang="en-US" err="1">
                <a:cs typeface="Calibri"/>
              </a:rPr>
              <a:t>en</a:t>
            </a:r>
            <a:r>
              <a:rPr lang="en-US">
                <a:cs typeface="Calibri"/>
              </a:rPr>
              <a:t> France </a:t>
            </a:r>
            <a:r>
              <a:rPr lang="en-US" err="1">
                <a:cs typeface="Calibri"/>
              </a:rPr>
              <a:t>chaque</a:t>
            </a:r>
            <a:r>
              <a:rPr lang="en-US">
                <a:cs typeface="Calibri"/>
              </a:rPr>
              <a:t> </a:t>
            </a:r>
            <a:r>
              <a:rPr lang="en-US" err="1">
                <a:cs typeface="Calibri"/>
              </a:rPr>
              <a:t>année</a:t>
            </a:r>
          </a:p>
          <a:p>
            <a:endParaRPr lang="en-US">
              <a:cs typeface="Calibri"/>
            </a:endParaRPr>
          </a:p>
          <a:p>
            <a:r>
              <a:rPr lang="en-US">
                <a:cs typeface="Calibri"/>
              </a:rPr>
              <a:t>Les solutions </a:t>
            </a:r>
            <a:r>
              <a:rPr lang="en-US" err="1">
                <a:cs typeface="Calibri"/>
              </a:rPr>
              <a:t>existantes</a:t>
            </a:r>
            <a:r>
              <a:rPr lang="en-US">
                <a:cs typeface="Calibri"/>
              </a:rPr>
              <a:t> : les protections avec </a:t>
            </a:r>
            <a:r>
              <a:rPr lang="en-US" err="1">
                <a:cs typeface="Calibri"/>
              </a:rPr>
              <a:t>coque</a:t>
            </a:r>
            <a:r>
              <a:rPr lang="en-US">
                <a:cs typeface="Calibri"/>
              </a:rPr>
              <a:t> dure  </a:t>
            </a:r>
            <a:r>
              <a:rPr lang="en-US" err="1">
                <a:cs typeface="Calibri"/>
              </a:rPr>
              <a:t>ou</a:t>
            </a:r>
            <a:r>
              <a:rPr lang="en-US">
                <a:cs typeface="Calibri"/>
              </a:rPr>
              <a:t> </a:t>
            </a:r>
            <a:r>
              <a:rPr lang="en-US" err="1">
                <a:cs typeface="Calibri"/>
              </a:rPr>
              <a:t>en</a:t>
            </a:r>
            <a:r>
              <a:rPr lang="en-US">
                <a:cs typeface="Calibri"/>
              </a:rPr>
              <a:t> mousse </a:t>
            </a:r>
            <a:r>
              <a:rPr lang="en-US" err="1">
                <a:cs typeface="Calibri"/>
              </a:rPr>
              <a:t>ont</a:t>
            </a:r>
            <a:r>
              <a:rPr lang="en-US">
                <a:cs typeface="Calibri"/>
              </a:rPr>
              <a:t> </a:t>
            </a:r>
            <a:r>
              <a:rPr lang="en-US" err="1">
                <a:cs typeface="Calibri"/>
              </a:rPr>
              <a:t>une</a:t>
            </a:r>
            <a:r>
              <a:rPr lang="en-US">
                <a:cs typeface="Calibri"/>
              </a:rPr>
              <a:t> </a:t>
            </a:r>
            <a:r>
              <a:rPr lang="en-US" err="1">
                <a:cs typeface="Calibri"/>
              </a:rPr>
              <a:t>efficacit</a:t>
            </a:r>
            <a:r>
              <a:rPr lang="en-US">
                <a:cs typeface="Calibri"/>
              </a:rPr>
              <a:t> </a:t>
            </a:r>
            <a:r>
              <a:rPr lang="en-US" err="1">
                <a:cs typeface="Calibri"/>
              </a:rPr>
              <a:t>incertaine</a:t>
            </a:r>
            <a:r>
              <a:rPr lang="en-US">
                <a:cs typeface="Calibri"/>
              </a:rPr>
              <a:t> </a:t>
            </a:r>
            <a:r>
              <a:rPr lang="en-US" err="1">
                <a:cs typeface="Calibri"/>
              </a:rPr>
              <a:t>ou</a:t>
            </a:r>
            <a:r>
              <a:rPr lang="en-US">
                <a:cs typeface="Calibri"/>
              </a:rPr>
              <a:t> </a:t>
            </a:r>
            <a:r>
              <a:rPr lang="en-US" err="1">
                <a:cs typeface="Calibri"/>
              </a:rPr>
              <a:t>inexistante</a:t>
            </a:r>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pPr/>
              <a:t>70</a:t>
            </a:fld>
            <a:endParaRPr lang="fr-FR"/>
          </a:p>
        </p:txBody>
      </p:sp>
    </p:spTree>
    <p:extLst>
      <p:ext uri="{BB962C8B-B14F-4D97-AF65-F5344CB8AC3E}">
        <p14:creationId xmlns:p14="http://schemas.microsoft.com/office/powerpoint/2010/main" val="1170994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cs typeface="Calibri"/>
              </a:rPr>
              <a:t>La solution </a:t>
            </a:r>
            <a:r>
              <a:rPr lang="en-US" err="1">
                <a:cs typeface="Calibri"/>
              </a:rPr>
              <a:t>Hipguard</a:t>
            </a:r>
            <a:endParaRPr lang="en-US">
              <a:cs typeface="Calibri"/>
            </a:endParaRPr>
          </a:p>
          <a:p>
            <a:r>
              <a:rPr lang="en-US">
                <a:cs typeface="Calibri"/>
              </a:rPr>
              <a:t>La première ceinture qui </a:t>
            </a:r>
            <a:r>
              <a:rPr lang="en-US" err="1">
                <a:cs typeface="Calibri"/>
              </a:rPr>
              <a:t>protège</a:t>
            </a:r>
            <a:r>
              <a:rPr lang="en-US">
                <a:cs typeface="Calibri"/>
              </a:rPr>
              <a:t> </a:t>
            </a:r>
            <a:r>
              <a:rPr lang="en-US" err="1">
                <a:cs typeface="Calibri"/>
              </a:rPr>
              <a:t>contre</a:t>
            </a:r>
            <a:r>
              <a:rPr lang="en-US">
                <a:cs typeface="Calibri"/>
              </a:rPr>
              <a:t> les fractures du col du </a:t>
            </a:r>
            <a:r>
              <a:rPr lang="en-US" err="1">
                <a:cs typeface="Calibri"/>
              </a:rPr>
              <a:t>fémur</a:t>
            </a:r>
            <a:endParaRPr lang="en-US">
              <a:cs typeface="Calibri"/>
            </a:endParaRPr>
          </a:p>
          <a:p>
            <a:r>
              <a:rPr lang="en-US">
                <a:cs typeface="Calibri"/>
              </a:rPr>
              <a:t>Comment </a:t>
            </a:r>
            <a:r>
              <a:rPr lang="en-US" err="1">
                <a:cs typeface="Calibri"/>
              </a:rPr>
              <a:t>ça</a:t>
            </a:r>
            <a:r>
              <a:rPr lang="en-US">
                <a:cs typeface="Calibri"/>
              </a:rPr>
              <a:t> </a:t>
            </a:r>
            <a:r>
              <a:rPr lang="en-US" err="1">
                <a:cs typeface="Calibri"/>
              </a:rPr>
              <a:t>marche</a:t>
            </a:r>
            <a:r>
              <a:rPr lang="en-US">
                <a:cs typeface="Calibri"/>
              </a:rPr>
              <a:t> ?</a:t>
            </a:r>
          </a:p>
          <a:p>
            <a:r>
              <a:rPr lang="en-US">
                <a:cs typeface="Calibri"/>
              </a:rPr>
              <a:t>1) Analyse des </a:t>
            </a:r>
            <a:r>
              <a:rPr lang="en-US" err="1">
                <a:cs typeface="Calibri"/>
              </a:rPr>
              <a:t>mouvements</a:t>
            </a:r>
            <a:r>
              <a:rPr lang="en-US">
                <a:cs typeface="Calibri"/>
              </a:rPr>
              <a:t> </a:t>
            </a:r>
          </a:p>
          <a:p>
            <a:r>
              <a:rPr lang="en-US">
                <a:cs typeface="Calibri"/>
              </a:rPr>
              <a:t>un </a:t>
            </a:r>
            <a:r>
              <a:rPr lang="en-US" err="1">
                <a:cs typeface="Calibri"/>
              </a:rPr>
              <a:t>algorithme</a:t>
            </a:r>
            <a:r>
              <a:rPr lang="en-US">
                <a:cs typeface="Calibri"/>
              </a:rPr>
              <a:t> </a:t>
            </a:r>
            <a:r>
              <a:rPr lang="en-US" err="1">
                <a:cs typeface="Calibri"/>
              </a:rPr>
              <a:t>mesure</a:t>
            </a:r>
            <a:r>
              <a:rPr lang="en-US">
                <a:cs typeface="Calibri"/>
              </a:rPr>
              <a:t> les </a:t>
            </a:r>
            <a:r>
              <a:rPr lang="en-US" err="1">
                <a:cs typeface="Calibri"/>
              </a:rPr>
              <a:t>mouvements</a:t>
            </a:r>
            <a:r>
              <a:rPr lang="en-US">
                <a:cs typeface="Calibri"/>
              </a:rPr>
              <a:t> plus de 1 000 </a:t>
            </a:r>
            <a:r>
              <a:rPr lang="en-US" err="1">
                <a:cs typeface="Calibri"/>
              </a:rPr>
              <a:t>fois</a:t>
            </a:r>
            <a:r>
              <a:rPr lang="en-US">
                <a:cs typeface="Calibri"/>
              </a:rPr>
              <a:t> par </a:t>
            </a:r>
            <a:r>
              <a:rPr lang="en-US" err="1">
                <a:cs typeface="Calibri"/>
              </a:rPr>
              <a:t>seconde</a:t>
            </a:r>
            <a:r>
              <a:rPr lang="en-US">
                <a:cs typeface="Calibri"/>
              </a:rPr>
              <a:t> et </a:t>
            </a:r>
            <a:r>
              <a:rPr lang="en-US" err="1">
                <a:cs typeface="Calibri"/>
              </a:rPr>
              <a:t>permet</a:t>
            </a:r>
            <a:r>
              <a:rPr lang="en-US">
                <a:cs typeface="Calibri"/>
              </a:rPr>
              <a:t> </a:t>
            </a:r>
            <a:r>
              <a:rPr lang="en-US" err="1">
                <a:cs typeface="Calibri"/>
              </a:rPr>
              <a:t>une</a:t>
            </a:r>
            <a:r>
              <a:rPr lang="en-US">
                <a:cs typeface="Calibri"/>
              </a:rPr>
              <a:t> </a:t>
            </a:r>
            <a:r>
              <a:rPr lang="en-US" err="1">
                <a:cs typeface="Calibri"/>
              </a:rPr>
              <a:t>détection</a:t>
            </a:r>
            <a:r>
              <a:rPr lang="en-US">
                <a:cs typeface="Calibri"/>
              </a:rPr>
              <a:t> </a:t>
            </a:r>
            <a:r>
              <a:rPr lang="en-US" err="1">
                <a:cs typeface="Calibri"/>
              </a:rPr>
              <a:t>fiable</a:t>
            </a:r>
            <a:r>
              <a:rPr lang="en-US">
                <a:cs typeface="Calibri"/>
              </a:rPr>
              <a:t> et ultra </a:t>
            </a:r>
            <a:r>
              <a:rPr lang="en-US" err="1">
                <a:cs typeface="Calibri"/>
              </a:rPr>
              <a:t>rapide</a:t>
            </a:r>
            <a:r>
              <a:rPr lang="en-US">
                <a:cs typeface="Calibri"/>
              </a:rPr>
              <a:t> de la chute</a:t>
            </a:r>
            <a:endParaRPr lang="en-US"/>
          </a:p>
          <a:p>
            <a:r>
              <a:rPr lang="en-US">
                <a:cs typeface="Calibri"/>
              </a:rPr>
              <a:t>0 </a:t>
            </a:r>
            <a:r>
              <a:rPr lang="en-US" err="1">
                <a:cs typeface="Calibri"/>
              </a:rPr>
              <a:t>ms</a:t>
            </a:r>
            <a:r>
              <a:rPr lang="en-US">
                <a:cs typeface="Calibri"/>
              </a:rPr>
              <a:t> </a:t>
            </a:r>
            <a:r>
              <a:rPr lang="en-US" err="1">
                <a:cs typeface="Calibri"/>
              </a:rPr>
              <a:t>perte</a:t>
            </a:r>
            <a:r>
              <a:rPr lang="en-US">
                <a:cs typeface="Calibri"/>
              </a:rPr>
              <a:t> </a:t>
            </a:r>
            <a:r>
              <a:rPr lang="en-US" err="1">
                <a:cs typeface="Calibri"/>
              </a:rPr>
              <a:t>d'équilibre</a:t>
            </a:r>
            <a:endParaRPr lang="en-US">
              <a:cs typeface="Calibri"/>
            </a:endParaRPr>
          </a:p>
          <a:p>
            <a:r>
              <a:rPr lang="en-US">
                <a:cs typeface="Calibri"/>
              </a:rPr>
              <a:t>200 </a:t>
            </a:r>
            <a:r>
              <a:rPr lang="en-US" err="1">
                <a:cs typeface="Calibri"/>
              </a:rPr>
              <a:t>ms</a:t>
            </a:r>
            <a:r>
              <a:rPr lang="en-US">
                <a:cs typeface="Calibri"/>
              </a:rPr>
              <a:t> </a:t>
            </a:r>
            <a:r>
              <a:rPr lang="en-US" err="1">
                <a:cs typeface="Calibri"/>
              </a:rPr>
              <a:t>détection</a:t>
            </a:r>
            <a:r>
              <a:rPr lang="en-US">
                <a:cs typeface="Calibri"/>
              </a:rPr>
              <a:t> de la chute et activation de </a:t>
            </a:r>
            <a:r>
              <a:rPr lang="en-US" err="1">
                <a:cs typeface="Calibri"/>
              </a:rPr>
              <a:t>l'airbag</a:t>
            </a:r>
            <a:endParaRPr lang="en-US">
              <a:cs typeface="Calibri"/>
            </a:endParaRPr>
          </a:p>
          <a:p>
            <a:r>
              <a:rPr lang="en-US">
                <a:cs typeface="Calibri"/>
              </a:rPr>
              <a:t>280 </a:t>
            </a:r>
            <a:r>
              <a:rPr lang="en-US" err="1">
                <a:cs typeface="Calibri"/>
              </a:rPr>
              <a:t>ms</a:t>
            </a:r>
            <a:r>
              <a:rPr lang="en-US">
                <a:cs typeface="Calibri"/>
              </a:rPr>
              <a:t> airbag </a:t>
            </a:r>
            <a:r>
              <a:rPr lang="en-US" err="1">
                <a:cs typeface="Calibri"/>
              </a:rPr>
              <a:t>gonflé</a:t>
            </a:r>
            <a:endParaRPr lang="en-US">
              <a:cs typeface="Calibri"/>
            </a:endParaRPr>
          </a:p>
          <a:p>
            <a:r>
              <a:rPr lang="en-US">
                <a:cs typeface="Calibri"/>
              </a:rPr>
              <a:t>400 </a:t>
            </a:r>
            <a:r>
              <a:rPr lang="en-US" err="1">
                <a:cs typeface="Calibri"/>
              </a:rPr>
              <a:t>ms</a:t>
            </a:r>
            <a:r>
              <a:rPr lang="en-US">
                <a:cs typeface="Calibri"/>
              </a:rPr>
              <a:t> impact au sol, col du </a:t>
            </a:r>
            <a:r>
              <a:rPr lang="en-US" err="1">
                <a:cs typeface="Calibri"/>
              </a:rPr>
              <a:t>fémur</a:t>
            </a:r>
            <a:r>
              <a:rPr lang="en-US">
                <a:cs typeface="Calibri"/>
              </a:rPr>
              <a:t> protégé</a:t>
            </a:r>
          </a:p>
          <a:p>
            <a:r>
              <a:rPr lang="en-US" err="1">
                <a:cs typeface="Calibri"/>
              </a:rPr>
              <a:t>Réduit</a:t>
            </a:r>
            <a:r>
              <a:rPr lang="en-US">
                <a:cs typeface="Calibri"/>
              </a:rPr>
              <a:t> </a:t>
            </a:r>
            <a:r>
              <a:rPr lang="en-US" err="1">
                <a:cs typeface="Calibri"/>
              </a:rPr>
              <a:t>l'impact</a:t>
            </a:r>
            <a:r>
              <a:rPr lang="en-US">
                <a:cs typeface="Calibri"/>
              </a:rPr>
              <a:t> de la chute de 85%</a:t>
            </a:r>
          </a:p>
          <a:p>
            <a:r>
              <a:rPr lang="en-US">
                <a:cs typeface="Calibri"/>
              </a:rPr>
              <a:t>La </a:t>
            </a:r>
            <a:r>
              <a:rPr lang="en-US" err="1">
                <a:cs typeface="Calibri"/>
              </a:rPr>
              <a:t>forme</a:t>
            </a:r>
            <a:r>
              <a:rPr lang="en-US">
                <a:cs typeface="Calibri"/>
              </a:rPr>
              <a:t> </a:t>
            </a:r>
            <a:r>
              <a:rPr lang="en-US" err="1">
                <a:cs typeface="Calibri"/>
              </a:rPr>
              <a:t>en</a:t>
            </a:r>
            <a:r>
              <a:rPr lang="en-US">
                <a:cs typeface="Calibri"/>
              </a:rPr>
              <a:t> fer à cheval de </a:t>
            </a:r>
            <a:r>
              <a:rPr lang="en-US" err="1">
                <a:cs typeface="Calibri"/>
              </a:rPr>
              <a:t>l'airbag</a:t>
            </a:r>
            <a:r>
              <a:rPr lang="en-US">
                <a:cs typeface="Calibri"/>
              </a:rPr>
              <a:t> </a:t>
            </a:r>
            <a:r>
              <a:rPr lang="en-US" err="1">
                <a:cs typeface="Calibri"/>
              </a:rPr>
              <a:t>protège</a:t>
            </a:r>
            <a:r>
              <a:rPr lang="en-US">
                <a:cs typeface="Calibri"/>
              </a:rPr>
              <a:t> </a:t>
            </a:r>
            <a:r>
              <a:rPr lang="en-US" err="1">
                <a:cs typeface="Calibri"/>
              </a:rPr>
              <a:t>l'os</a:t>
            </a:r>
            <a:r>
              <a:rPr lang="en-US">
                <a:cs typeface="Calibri"/>
              </a:rPr>
              <a:t> du </a:t>
            </a:r>
            <a:r>
              <a:rPr lang="en-US" err="1">
                <a:cs typeface="Calibri"/>
              </a:rPr>
              <a:t>fémur</a:t>
            </a:r>
            <a:r>
              <a:rPr lang="en-US">
                <a:cs typeface="Calibri"/>
              </a:rPr>
              <a:t> </a:t>
            </a:r>
            <a:r>
              <a:rPr lang="en-US" err="1">
                <a:cs typeface="Calibri"/>
              </a:rPr>
              <a:t>en</a:t>
            </a:r>
            <a:r>
              <a:rPr lang="en-US">
                <a:cs typeface="Calibri"/>
              </a:rPr>
              <a:t> </a:t>
            </a:r>
            <a:r>
              <a:rPr lang="en-US" err="1">
                <a:cs typeface="Calibri"/>
              </a:rPr>
              <a:t>l'isolant</a:t>
            </a:r>
            <a:r>
              <a:rPr lang="en-US">
                <a:cs typeface="Calibri"/>
              </a:rPr>
              <a:t> et </a:t>
            </a:r>
            <a:r>
              <a:rPr lang="en-US" err="1">
                <a:cs typeface="Calibri"/>
              </a:rPr>
              <a:t>en</a:t>
            </a:r>
            <a:r>
              <a:rPr lang="en-US">
                <a:cs typeface="Calibri"/>
              </a:rPr>
              <a:t> </a:t>
            </a:r>
            <a:r>
              <a:rPr lang="en-US" err="1">
                <a:cs typeface="Calibri"/>
              </a:rPr>
              <a:t>déviant</a:t>
            </a:r>
            <a:r>
              <a:rPr lang="en-US">
                <a:cs typeface="Calibri"/>
              </a:rPr>
              <a:t> la force de </a:t>
            </a:r>
            <a:r>
              <a:rPr lang="en-US" err="1">
                <a:cs typeface="Calibri"/>
              </a:rPr>
              <a:t>l'impact</a:t>
            </a:r>
            <a:endParaRPr lang="en-US">
              <a:cs typeface="Calibri"/>
            </a:endParaRPr>
          </a:p>
          <a:p>
            <a:r>
              <a:rPr lang="en-US">
                <a:cs typeface="Calibri"/>
              </a:rPr>
              <a:t>Cela </a:t>
            </a:r>
            <a:r>
              <a:rPr lang="en-US" err="1">
                <a:cs typeface="Calibri"/>
              </a:rPr>
              <a:t>permet</a:t>
            </a:r>
            <a:r>
              <a:rPr lang="en-US">
                <a:cs typeface="Calibri"/>
              </a:rPr>
              <a:t> de </a:t>
            </a:r>
            <a:r>
              <a:rPr lang="en-US" err="1">
                <a:cs typeface="Calibri"/>
              </a:rPr>
              <a:t>répartir</a:t>
            </a:r>
            <a:r>
              <a:rPr lang="en-US">
                <a:cs typeface="Calibri"/>
              </a:rPr>
              <a:t> la force </a:t>
            </a:r>
            <a:r>
              <a:rPr lang="en-US" err="1">
                <a:cs typeface="Calibri"/>
              </a:rPr>
              <a:t>autour</a:t>
            </a:r>
            <a:r>
              <a:rPr lang="en-US">
                <a:cs typeface="Calibri"/>
              </a:rPr>
              <a:t> de </a:t>
            </a:r>
            <a:r>
              <a:rPr lang="en-US" err="1">
                <a:cs typeface="Calibri"/>
              </a:rPr>
              <a:t>l'os</a:t>
            </a:r>
            <a:r>
              <a:rPr lang="en-US">
                <a:cs typeface="Calibri"/>
              </a:rPr>
              <a:t> et non sur </a:t>
            </a:r>
            <a:r>
              <a:rPr lang="en-US" err="1">
                <a:cs typeface="Calibri"/>
              </a:rPr>
              <a:t>l'os</a:t>
            </a:r>
            <a:endParaRPr lang="en-US">
              <a:cs typeface="Calibri"/>
            </a:endParaRPr>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pPr/>
              <a:t>71</a:t>
            </a:fld>
            <a:endParaRPr lang="fr-FR"/>
          </a:p>
        </p:txBody>
      </p:sp>
    </p:spTree>
    <p:extLst>
      <p:ext uri="{BB962C8B-B14F-4D97-AF65-F5344CB8AC3E}">
        <p14:creationId xmlns:p14="http://schemas.microsoft.com/office/powerpoint/2010/main" val="2947275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t>HIP’GUARD La ceinture airbag qui protège vos hanches</a:t>
            </a:r>
            <a:endParaRPr lang="fr-FR">
              <a:cs typeface="Calibri"/>
            </a:endParaRPr>
          </a:p>
          <a:p>
            <a:r>
              <a:rPr lang="en-US" err="1">
                <a:cs typeface="Calibri"/>
              </a:rPr>
              <a:t>Autres</a:t>
            </a:r>
            <a:r>
              <a:rPr lang="en-US">
                <a:cs typeface="Calibri"/>
              </a:rPr>
              <a:t> applications : maladies </a:t>
            </a:r>
            <a:r>
              <a:rPr lang="en-US" err="1">
                <a:cs typeface="Calibri"/>
              </a:rPr>
              <a:t>neurodégénératives</a:t>
            </a:r>
          </a:p>
          <a:p>
            <a:r>
              <a:rPr lang="en-US" err="1">
                <a:cs typeface="Calibri"/>
              </a:rPr>
              <a:t>Soins</a:t>
            </a:r>
            <a:r>
              <a:rPr lang="en-US">
                <a:cs typeface="Calibri"/>
              </a:rPr>
              <a:t> de suite et de </a:t>
            </a:r>
            <a:r>
              <a:rPr lang="en-US" err="1">
                <a:cs typeface="Calibri"/>
              </a:rPr>
              <a:t>réadaptation</a:t>
            </a:r>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pPr/>
              <a:t>72</a:t>
            </a:fld>
            <a:endParaRPr lang="fr-FR"/>
          </a:p>
        </p:txBody>
      </p:sp>
    </p:spTree>
    <p:extLst>
      <p:ext uri="{BB962C8B-B14F-4D97-AF65-F5344CB8AC3E}">
        <p14:creationId xmlns:p14="http://schemas.microsoft.com/office/powerpoint/2010/main" val="16669141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105dc063403_0_800: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g105dc063403_0_80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fbf0d5fae0_0_7: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100"/>
              <a:buNone/>
            </a:pPr>
            <a:endParaRPr/>
          </a:p>
        </p:txBody>
      </p:sp>
      <p:sp>
        <p:nvSpPr>
          <p:cNvPr id="1380" name="Google Shape;1380;gfbf0d5fae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Le </a:t>
            </a:r>
            <a:r>
              <a:rPr lang="fr-FR" sz="1200" b="1" i="0" u="none" strike="noStrike" kern="1200" dirty="0">
                <a:solidFill>
                  <a:schemeClr val="tx1"/>
                </a:solidFill>
                <a:effectLst/>
                <a:latin typeface="+mn-lt"/>
                <a:ea typeface="+mn-ea"/>
                <a:cs typeface="+mn-cs"/>
              </a:rPr>
              <a:t>Lean </a:t>
            </a:r>
            <a:r>
              <a:rPr lang="fr-FR" sz="1200" b="1" i="0" u="none" strike="noStrike" kern="1200" dirty="0" err="1">
                <a:solidFill>
                  <a:schemeClr val="tx1"/>
                </a:solidFill>
                <a:effectLst/>
                <a:latin typeface="+mn-lt"/>
                <a:ea typeface="+mn-ea"/>
                <a:cs typeface="+mn-cs"/>
              </a:rPr>
              <a:t>canvas</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d’Ash </a:t>
            </a:r>
            <a:r>
              <a:rPr lang="fr-FR" sz="1200" b="0" i="0" u="none" strike="noStrike" kern="1200" dirty="0" err="1">
                <a:solidFill>
                  <a:schemeClr val="tx1"/>
                </a:solidFill>
                <a:effectLst/>
                <a:latin typeface="+mn-lt"/>
                <a:ea typeface="+mn-ea"/>
                <a:cs typeface="+mn-cs"/>
              </a:rPr>
              <a:t>Mourya</a:t>
            </a:r>
            <a:r>
              <a:rPr lang="fr-FR" sz="1200" b="0" i="0" u="none" strike="noStrike" kern="1200" dirty="0">
                <a:solidFill>
                  <a:schemeClr val="tx1"/>
                </a:solidFill>
                <a:effectLst/>
                <a:latin typeface="+mn-lt"/>
                <a:ea typeface="+mn-ea"/>
                <a:cs typeface="+mn-cs"/>
              </a:rPr>
              <a:t> est plus adapté pour les startups</a:t>
            </a:r>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pPr/>
              <a:t>81</a:t>
            </a:fld>
            <a:endParaRPr lang="fr-FR"/>
          </a:p>
        </p:txBody>
      </p:sp>
    </p:spTree>
    <p:extLst>
      <p:ext uri="{BB962C8B-B14F-4D97-AF65-F5344CB8AC3E}">
        <p14:creationId xmlns:p14="http://schemas.microsoft.com/office/powerpoint/2010/main" val="2030919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12e5d5865f8_0_2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9" name="Google Shape;1469;g12e5d5865f8_0_26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70" name="Google Shape;1470;g12e5d5865f8_0_269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82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5</a:t>
            </a:fld>
            <a:endParaRPr lang="fr-FR"/>
          </a:p>
        </p:txBody>
      </p:sp>
    </p:spTree>
    <p:extLst>
      <p:ext uri="{BB962C8B-B14F-4D97-AF65-F5344CB8AC3E}">
        <p14:creationId xmlns:p14="http://schemas.microsoft.com/office/powerpoint/2010/main" val="2808900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g12e5d5865f8_0_2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1" name="Google Shape;1541;g12e5d5865f8_0_25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42" name="Google Shape;1542;g12e5d5865f8_0_25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87</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fbf0d5fae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fbf0d5fae0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35" name="Google Shape;435;gfbf0d5fae0_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88</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90</a:t>
            </a:fld>
            <a:endParaRPr lang="fr-FR"/>
          </a:p>
        </p:txBody>
      </p:sp>
    </p:spTree>
    <p:extLst>
      <p:ext uri="{BB962C8B-B14F-4D97-AF65-F5344CB8AC3E}">
        <p14:creationId xmlns:p14="http://schemas.microsoft.com/office/powerpoint/2010/main" val="4044102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6</a:t>
            </a:fld>
            <a:endParaRPr lang="fr-FR"/>
          </a:p>
        </p:txBody>
      </p:sp>
    </p:spTree>
    <p:extLst>
      <p:ext uri="{BB962C8B-B14F-4D97-AF65-F5344CB8AC3E}">
        <p14:creationId xmlns:p14="http://schemas.microsoft.com/office/powerpoint/2010/main" val="650562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7</a:t>
            </a:fld>
            <a:endParaRPr lang="fr-FR"/>
          </a:p>
        </p:txBody>
      </p:sp>
    </p:spTree>
    <p:extLst>
      <p:ext uri="{BB962C8B-B14F-4D97-AF65-F5344CB8AC3E}">
        <p14:creationId xmlns:p14="http://schemas.microsoft.com/office/powerpoint/2010/main" val="259221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8</a:t>
            </a:fld>
            <a:endParaRPr lang="fr-FR"/>
          </a:p>
        </p:txBody>
      </p:sp>
    </p:spTree>
    <p:extLst>
      <p:ext uri="{BB962C8B-B14F-4D97-AF65-F5344CB8AC3E}">
        <p14:creationId xmlns:p14="http://schemas.microsoft.com/office/powerpoint/2010/main" val="1203540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9</a:t>
            </a:fld>
            <a:endParaRPr lang="fr-FR"/>
          </a:p>
        </p:txBody>
      </p:sp>
    </p:spTree>
    <p:extLst>
      <p:ext uri="{BB962C8B-B14F-4D97-AF65-F5344CB8AC3E}">
        <p14:creationId xmlns:p14="http://schemas.microsoft.com/office/powerpoint/2010/main" val="793223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857D866-0521-0049-B1C9-B32A61DA4A72}" type="slidenum">
              <a:rPr lang="fr-FR" smtClean="0"/>
              <a:t>10</a:t>
            </a:fld>
            <a:endParaRPr lang="fr-FR"/>
          </a:p>
        </p:txBody>
      </p:sp>
    </p:spTree>
    <p:extLst>
      <p:ext uri="{BB962C8B-B14F-4D97-AF65-F5344CB8AC3E}">
        <p14:creationId xmlns:p14="http://schemas.microsoft.com/office/powerpoint/2010/main" val="1071584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uverture_Titre_UneLig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059E77-EAF2-AC45-92C8-F29E262AADA9}"/>
              </a:ext>
            </a:extLst>
          </p:cNvPr>
          <p:cNvSpPr/>
          <p:nvPr userDrawn="1"/>
        </p:nvSpPr>
        <p:spPr>
          <a:xfrm>
            <a:off x="0" y="1"/>
            <a:ext cx="12192000" cy="3429000"/>
          </a:xfrm>
          <a:prstGeom prst="rect">
            <a:avLst/>
          </a:prstGeom>
          <a:solidFill>
            <a:srgbClr val="283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a:extLst>
              <a:ext uri="{FF2B5EF4-FFF2-40B4-BE49-F238E27FC236}">
                <a16:creationId xmlns:a16="http://schemas.microsoft.com/office/drawing/2014/main" id="{70E94ABB-CC1F-774E-96A9-C3965D472344}"/>
              </a:ext>
            </a:extLst>
          </p:cNvPr>
          <p:cNvCxnSpPr>
            <a:cxnSpLocks/>
          </p:cNvCxnSpPr>
          <p:nvPr userDrawn="1"/>
        </p:nvCxnSpPr>
        <p:spPr>
          <a:xfrm>
            <a:off x="1465083" y="2173303"/>
            <a:ext cx="9183756" cy="0"/>
          </a:xfrm>
          <a:prstGeom prst="line">
            <a:avLst/>
          </a:prstGeom>
          <a:ln>
            <a:solidFill>
              <a:srgbClr val="61A9DD"/>
            </a:solidFill>
          </a:ln>
        </p:spPr>
        <p:style>
          <a:lnRef idx="1">
            <a:schemeClr val="accent1"/>
          </a:lnRef>
          <a:fillRef idx="0">
            <a:schemeClr val="accent1"/>
          </a:fillRef>
          <a:effectRef idx="0">
            <a:schemeClr val="accent1"/>
          </a:effectRef>
          <a:fontRef idx="minor">
            <a:schemeClr val="tx1"/>
          </a:fontRef>
        </p:style>
      </p:cxnSp>
      <p:sp>
        <p:nvSpPr>
          <p:cNvPr id="11" name="Espace réservé du texte 10">
            <a:extLst>
              <a:ext uri="{FF2B5EF4-FFF2-40B4-BE49-F238E27FC236}">
                <a16:creationId xmlns:a16="http://schemas.microsoft.com/office/drawing/2014/main" id="{0D651657-D669-5141-A585-4692EB8B848D}"/>
              </a:ext>
            </a:extLst>
          </p:cNvPr>
          <p:cNvSpPr>
            <a:spLocks noGrp="1"/>
          </p:cNvSpPr>
          <p:nvPr>
            <p:ph type="body" sz="quarter" idx="13" hasCustomPrompt="1"/>
          </p:nvPr>
        </p:nvSpPr>
        <p:spPr>
          <a:xfrm>
            <a:off x="676405" y="1277551"/>
            <a:ext cx="10872591" cy="895752"/>
          </a:xfrm>
        </p:spPr>
        <p:txBody>
          <a:bodyPr>
            <a:normAutofit/>
          </a:bodyPr>
          <a:lstStyle>
            <a:lvl1pPr marL="0" indent="0" algn="ctr">
              <a:buNone/>
              <a:defRPr sz="5400" b="1">
                <a:solidFill>
                  <a:schemeClr val="bg1"/>
                </a:solidFill>
                <a:latin typeface="+mn-lt"/>
              </a:defRPr>
            </a:lvl1pPr>
          </a:lstStyle>
          <a:p>
            <a:pPr lvl="0"/>
            <a:r>
              <a:rPr lang="fr-FR" dirty="0"/>
              <a:t>TITRE SUR UNE LIGNE</a:t>
            </a:r>
          </a:p>
        </p:txBody>
      </p:sp>
      <p:sp>
        <p:nvSpPr>
          <p:cNvPr id="13" name="Espace réservé du texte 10">
            <a:extLst>
              <a:ext uri="{FF2B5EF4-FFF2-40B4-BE49-F238E27FC236}">
                <a16:creationId xmlns:a16="http://schemas.microsoft.com/office/drawing/2014/main" id="{09CCC6C9-0CF5-C744-AB7E-A788AC9FF110}"/>
              </a:ext>
            </a:extLst>
          </p:cNvPr>
          <p:cNvSpPr>
            <a:spLocks noGrp="1"/>
          </p:cNvSpPr>
          <p:nvPr>
            <p:ph type="body" sz="quarter" idx="14" hasCustomPrompt="1"/>
          </p:nvPr>
        </p:nvSpPr>
        <p:spPr>
          <a:xfrm>
            <a:off x="676405" y="2567118"/>
            <a:ext cx="10872591" cy="687522"/>
          </a:xfrm>
        </p:spPr>
        <p:txBody>
          <a:bodyPr>
            <a:normAutofit/>
          </a:bodyPr>
          <a:lstStyle>
            <a:lvl1pPr marL="0" indent="0" algn="ctr">
              <a:buNone/>
              <a:defRPr sz="3200" b="0">
                <a:solidFill>
                  <a:schemeClr val="bg1"/>
                </a:solidFill>
                <a:latin typeface="+mj-lt"/>
              </a:defRPr>
            </a:lvl1pPr>
          </a:lstStyle>
          <a:p>
            <a:pPr lvl="0"/>
            <a:r>
              <a:rPr lang="fr-FR" dirty="0"/>
              <a:t>Date - Auteur</a:t>
            </a:r>
          </a:p>
        </p:txBody>
      </p:sp>
      <p:pic>
        <p:nvPicPr>
          <p:cNvPr id="12" name="Image 11">
            <a:extLst>
              <a:ext uri="{FF2B5EF4-FFF2-40B4-BE49-F238E27FC236}">
                <a16:creationId xmlns:a16="http://schemas.microsoft.com/office/drawing/2014/main" id="{377AAF9E-28CA-154C-B103-260CC24B94F0}"/>
              </a:ext>
            </a:extLst>
          </p:cNvPr>
          <p:cNvPicPr>
            <a:picLocks noChangeAspect="1"/>
          </p:cNvPicPr>
          <p:nvPr userDrawn="1"/>
        </p:nvPicPr>
        <p:blipFill>
          <a:blip r:embed="rId2"/>
          <a:stretch>
            <a:fillRect/>
          </a:stretch>
        </p:blipFill>
        <p:spPr>
          <a:xfrm>
            <a:off x="4421044" y="4228070"/>
            <a:ext cx="3349911" cy="1784034"/>
          </a:xfrm>
          <a:prstGeom prst="rect">
            <a:avLst/>
          </a:prstGeom>
        </p:spPr>
      </p:pic>
    </p:spTree>
    <p:extLst>
      <p:ext uri="{BB962C8B-B14F-4D97-AF65-F5344CB8AC3E}">
        <p14:creationId xmlns:p14="http://schemas.microsoft.com/office/powerpoint/2010/main" val="3264162967"/>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Questions_Réponses">
    <p:spTree>
      <p:nvGrpSpPr>
        <p:cNvPr id="1" name=""/>
        <p:cNvGrpSpPr/>
        <p:nvPr/>
      </p:nvGrpSpPr>
      <p:grpSpPr>
        <a:xfrm>
          <a:off x="0" y="0"/>
          <a:ext cx="0" cy="0"/>
          <a:chOff x="0" y="0"/>
          <a:chExt cx="0" cy="0"/>
        </a:xfrm>
      </p:grpSpPr>
      <p:pic>
        <p:nvPicPr>
          <p:cNvPr id="32" name="Image 31" descr="Une image contenant fenêtre&#10;&#10;Description générée automatiquement">
            <a:extLst>
              <a:ext uri="{FF2B5EF4-FFF2-40B4-BE49-F238E27FC236}">
                <a16:creationId xmlns:a16="http://schemas.microsoft.com/office/drawing/2014/main" id="{6FE7EAA3-801A-1E4B-A01E-D61175CFEE01}"/>
              </a:ext>
            </a:extLst>
          </p:cNvPr>
          <p:cNvPicPr>
            <a:picLocks noChangeAspect="1"/>
          </p:cNvPicPr>
          <p:nvPr userDrawn="1"/>
        </p:nvPicPr>
        <p:blipFill rotWithShape="1">
          <a:blip r:embed="rId2">
            <a:alphaModFix amt="5000"/>
          </a:blip>
          <a:srcRect l="70842" t="8641"/>
          <a:stretch/>
        </p:blipFill>
        <p:spPr>
          <a:xfrm>
            <a:off x="9540279" y="1039628"/>
            <a:ext cx="2651721" cy="5871380"/>
          </a:xfrm>
          <a:prstGeom prst="rect">
            <a:avLst/>
          </a:prstGeom>
        </p:spPr>
      </p:pic>
      <p:sp>
        <p:nvSpPr>
          <p:cNvPr id="10" name="Rectangle 9">
            <a:extLst>
              <a:ext uri="{FF2B5EF4-FFF2-40B4-BE49-F238E27FC236}">
                <a16:creationId xmlns:a16="http://schemas.microsoft.com/office/drawing/2014/main" id="{68BA525F-295A-0149-912F-766F8CA06AC5}"/>
              </a:ext>
            </a:extLst>
          </p:cNvPr>
          <p:cNvSpPr/>
          <p:nvPr userDrawn="1"/>
        </p:nvSpPr>
        <p:spPr>
          <a:xfrm>
            <a:off x="0" y="6388499"/>
            <a:ext cx="12192000" cy="482026"/>
          </a:xfrm>
          <a:prstGeom prst="rect">
            <a:avLst/>
          </a:prstGeom>
          <a:solidFill>
            <a:srgbClr val="283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dessin&#10;&#10;Description générée automatiquement">
            <a:extLst>
              <a:ext uri="{FF2B5EF4-FFF2-40B4-BE49-F238E27FC236}">
                <a16:creationId xmlns:a16="http://schemas.microsoft.com/office/drawing/2014/main" id="{C7E1AA2F-FDCF-EC44-AC13-30EE5BA717F2}"/>
              </a:ext>
            </a:extLst>
          </p:cNvPr>
          <p:cNvPicPr>
            <a:picLocks noChangeAspect="1"/>
          </p:cNvPicPr>
          <p:nvPr userDrawn="1"/>
        </p:nvPicPr>
        <p:blipFill>
          <a:blip r:embed="rId3"/>
          <a:stretch>
            <a:fillRect/>
          </a:stretch>
        </p:blipFill>
        <p:spPr>
          <a:xfrm>
            <a:off x="373334" y="351904"/>
            <a:ext cx="2109209" cy="1068320"/>
          </a:xfrm>
          <a:prstGeom prst="rect">
            <a:avLst/>
          </a:prstGeom>
        </p:spPr>
      </p:pic>
      <p:sp>
        <p:nvSpPr>
          <p:cNvPr id="27" name="ZoneTexte 26">
            <a:extLst>
              <a:ext uri="{FF2B5EF4-FFF2-40B4-BE49-F238E27FC236}">
                <a16:creationId xmlns:a16="http://schemas.microsoft.com/office/drawing/2014/main" id="{51F5FD05-3593-FC4E-8468-08E36D8ED3AE}"/>
              </a:ext>
            </a:extLst>
          </p:cNvPr>
          <p:cNvSpPr txBox="1"/>
          <p:nvPr userDrawn="1"/>
        </p:nvSpPr>
        <p:spPr>
          <a:xfrm>
            <a:off x="5045542" y="406250"/>
            <a:ext cx="5309992" cy="1938992"/>
          </a:xfrm>
          <a:prstGeom prst="rect">
            <a:avLst/>
          </a:prstGeom>
          <a:noFill/>
        </p:spPr>
        <p:txBody>
          <a:bodyPr wrap="square" rtlCol="0">
            <a:spAutoFit/>
          </a:bodyPr>
          <a:lstStyle/>
          <a:p>
            <a:r>
              <a:rPr lang="fr-FR" sz="6000" b="1" dirty="0">
                <a:solidFill>
                  <a:srgbClr val="283272"/>
                </a:solidFill>
                <a:latin typeface="+mn-lt"/>
              </a:rPr>
              <a:t>QUESTIONS</a:t>
            </a:r>
          </a:p>
          <a:p>
            <a:r>
              <a:rPr lang="fr-FR" sz="6000" b="1" dirty="0">
                <a:solidFill>
                  <a:srgbClr val="283272"/>
                </a:solidFill>
                <a:latin typeface="+mn-lt"/>
              </a:rPr>
              <a:t>REPONSES</a:t>
            </a:r>
          </a:p>
        </p:txBody>
      </p:sp>
      <p:pic>
        <p:nvPicPr>
          <p:cNvPr id="3" name="Graphique 2" descr="Conversation">
            <a:extLst>
              <a:ext uri="{FF2B5EF4-FFF2-40B4-BE49-F238E27FC236}">
                <a16:creationId xmlns:a16="http://schemas.microsoft.com/office/drawing/2014/main" id="{FAF296B0-1376-6642-87D0-615C412A2E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93724" y="2176101"/>
            <a:ext cx="3940256" cy="3940256"/>
          </a:xfrm>
          <a:prstGeom prst="rect">
            <a:avLst/>
          </a:prstGeom>
        </p:spPr>
      </p:pic>
      <p:sp>
        <p:nvSpPr>
          <p:cNvPr id="11" name="Espace réservé du numéro de diapositive 6">
            <a:extLst>
              <a:ext uri="{FF2B5EF4-FFF2-40B4-BE49-F238E27FC236}">
                <a16:creationId xmlns:a16="http://schemas.microsoft.com/office/drawing/2014/main" id="{02899453-5DE5-5248-AE40-EACE65D19743}"/>
              </a:ext>
            </a:extLst>
          </p:cNvPr>
          <p:cNvSpPr>
            <a:spLocks noGrp="1"/>
          </p:cNvSpPr>
          <p:nvPr>
            <p:ph type="sldNum" sz="quarter" idx="12"/>
          </p:nvPr>
        </p:nvSpPr>
        <p:spPr>
          <a:xfrm>
            <a:off x="11122908" y="6420464"/>
            <a:ext cx="1069091" cy="415555"/>
          </a:xfrm>
        </p:spPr>
        <p:txBody>
          <a:bodyPr/>
          <a:lstStyle>
            <a:lvl1pPr algn="ctr">
              <a:defRPr sz="1800">
                <a:solidFill>
                  <a:schemeClr val="bg1"/>
                </a:solidFill>
              </a:defRPr>
            </a:lvl1pPr>
          </a:lstStyle>
          <a:p>
            <a:fld id="{7E8142E3-C1AF-7B4B-A0AC-666D1027A077}" type="slidenum">
              <a:rPr lang="fr-FR" smtClean="0"/>
              <a:pPr/>
              <a:t>‹N°›</a:t>
            </a:fld>
            <a:endParaRPr lang="fr-FR" dirty="0"/>
          </a:p>
        </p:txBody>
      </p:sp>
      <p:sp>
        <p:nvSpPr>
          <p:cNvPr id="13" name="Titre 1">
            <a:extLst>
              <a:ext uri="{FF2B5EF4-FFF2-40B4-BE49-F238E27FC236}">
                <a16:creationId xmlns:a16="http://schemas.microsoft.com/office/drawing/2014/main" id="{CE25FE98-2593-A04D-A1DB-E9B4A94F9A74}"/>
              </a:ext>
            </a:extLst>
          </p:cNvPr>
          <p:cNvSpPr>
            <a:spLocks noGrp="1"/>
          </p:cNvSpPr>
          <p:nvPr>
            <p:ph type="title" hasCustomPrompt="1"/>
          </p:nvPr>
        </p:nvSpPr>
        <p:spPr>
          <a:xfrm>
            <a:off x="151029" y="6401025"/>
            <a:ext cx="10458516" cy="482026"/>
          </a:xfrm>
        </p:spPr>
        <p:txBody>
          <a:bodyPr>
            <a:normAutofit/>
          </a:bodyPr>
          <a:lstStyle>
            <a:lvl1pPr>
              <a:defRPr sz="1800">
                <a:solidFill>
                  <a:schemeClr val="bg1"/>
                </a:solidFill>
              </a:defRPr>
            </a:lvl1pPr>
          </a:lstStyle>
          <a:p>
            <a:r>
              <a:rPr lang="fr-FR" dirty="0"/>
              <a:t>Ajoutez titre de la présentation - date</a:t>
            </a:r>
          </a:p>
        </p:txBody>
      </p:sp>
      <p:pic>
        <p:nvPicPr>
          <p:cNvPr id="4" name="Image 3" descr="Une image contenant clavier, assis, ordinateur, en bois&#10;&#10;Description générée automatiquement">
            <a:extLst>
              <a:ext uri="{FF2B5EF4-FFF2-40B4-BE49-F238E27FC236}">
                <a16:creationId xmlns:a16="http://schemas.microsoft.com/office/drawing/2014/main" id="{0236302F-EEAF-194F-B39C-E681CD40A1F3}"/>
              </a:ext>
            </a:extLst>
          </p:cNvPr>
          <p:cNvPicPr>
            <a:picLocks noChangeAspect="1"/>
          </p:cNvPicPr>
          <p:nvPr userDrawn="1"/>
        </p:nvPicPr>
        <p:blipFill rotWithShape="1">
          <a:blip r:embed="rId6"/>
          <a:srcRect l="48463" r="3577"/>
          <a:stretch/>
        </p:blipFill>
        <p:spPr>
          <a:xfrm>
            <a:off x="0" y="-1"/>
            <a:ext cx="4680386" cy="6506097"/>
          </a:xfrm>
          <a:prstGeom prst="rect">
            <a:avLst/>
          </a:prstGeom>
        </p:spPr>
      </p:pic>
    </p:spTree>
    <p:extLst>
      <p:ext uri="{BB962C8B-B14F-4D97-AF65-F5344CB8AC3E}">
        <p14:creationId xmlns:p14="http://schemas.microsoft.com/office/powerpoint/2010/main" val="2464668964"/>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uverture_Fin">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E759D24-CCDF-2F47-8C6B-A2FAE1724C6F}"/>
              </a:ext>
            </a:extLst>
          </p:cNvPr>
          <p:cNvSpPr/>
          <p:nvPr userDrawn="1"/>
        </p:nvSpPr>
        <p:spPr>
          <a:xfrm>
            <a:off x="0" y="5307295"/>
            <a:ext cx="12192000" cy="1550704"/>
          </a:xfrm>
          <a:prstGeom prst="rect">
            <a:avLst/>
          </a:prstGeom>
          <a:solidFill>
            <a:srgbClr val="283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Image 36">
            <a:extLst>
              <a:ext uri="{FF2B5EF4-FFF2-40B4-BE49-F238E27FC236}">
                <a16:creationId xmlns:a16="http://schemas.microsoft.com/office/drawing/2014/main" id="{15B8AD1A-6699-A440-8E1F-E3B20D11CFC0}"/>
              </a:ext>
            </a:extLst>
          </p:cNvPr>
          <p:cNvPicPr>
            <a:picLocks noChangeAspect="1"/>
          </p:cNvPicPr>
          <p:nvPr userDrawn="1"/>
        </p:nvPicPr>
        <p:blipFill>
          <a:blip r:embed="rId2"/>
          <a:stretch>
            <a:fillRect/>
          </a:stretch>
        </p:blipFill>
        <p:spPr>
          <a:xfrm>
            <a:off x="3329185" y="1114024"/>
            <a:ext cx="5533629" cy="2946998"/>
          </a:xfrm>
          <a:prstGeom prst="rect">
            <a:avLst/>
          </a:prstGeom>
        </p:spPr>
      </p:pic>
      <p:sp>
        <p:nvSpPr>
          <p:cNvPr id="38" name="ZoneTexte 37">
            <a:extLst>
              <a:ext uri="{FF2B5EF4-FFF2-40B4-BE49-F238E27FC236}">
                <a16:creationId xmlns:a16="http://schemas.microsoft.com/office/drawing/2014/main" id="{8061F04F-A8EB-504A-8519-1B7C13053498}"/>
              </a:ext>
            </a:extLst>
          </p:cNvPr>
          <p:cNvSpPr txBox="1"/>
          <p:nvPr userDrawn="1"/>
        </p:nvSpPr>
        <p:spPr>
          <a:xfrm>
            <a:off x="0" y="5513260"/>
            <a:ext cx="12192000" cy="1138773"/>
          </a:xfrm>
          <a:prstGeom prst="rect">
            <a:avLst/>
          </a:prstGeom>
          <a:noFill/>
        </p:spPr>
        <p:txBody>
          <a:bodyPr wrap="square" rtlCol="0">
            <a:spAutoFit/>
          </a:bodyPr>
          <a:lstStyle/>
          <a:p>
            <a:pPr lvl="0" algn="ctr" eaLnBrk="0" fontAlgn="base" hangingPunct="0">
              <a:spcBef>
                <a:spcPct val="0"/>
              </a:spcBef>
              <a:spcAft>
                <a:spcPct val="0"/>
              </a:spcAft>
            </a:pPr>
            <a:r>
              <a:rPr lang="en-US" altLang="fr-FR" sz="2400" b="1" dirty="0">
                <a:solidFill>
                  <a:schemeClr val="bg1"/>
                </a:solidFill>
              </a:rPr>
              <a:t>APREF </a:t>
            </a:r>
            <a:r>
              <a:rPr lang="en-US" altLang="fr-FR" b="0" i="0" dirty="0">
                <a:solidFill>
                  <a:schemeClr val="bg1"/>
                </a:solidFill>
              </a:rPr>
              <a:t>(Association des </a:t>
            </a:r>
            <a:r>
              <a:rPr lang="en-US" altLang="fr-FR" b="0" i="0" dirty="0" err="1">
                <a:solidFill>
                  <a:schemeClr val="bg1"/>
                </a:solidFill>
              </a:rPr>
              <a:t>Professionnels</a:t>
            </a:r>
            <a:r>
              <a:rPr lang="en-US" altLang="fr-FR" b="0" i="0" dirty="0">
                <a:solidFill>
                  <a:schemeClr val="bg1"/>
                </a:solidFill>
              </a:rPr>
              <a:t> de la </a:t>
            </a:r>
            <a:r>
              <a:rPr lang="en-US" altLang="fr-FR" b="0" i="0" dirty="0" err="1">
                <a:solidFill>
                  <a:schemeClr val="bg1"/>
                </a:solidFill>
              </a:rPr>
              <a:t>Réassurance</a:t>
            </a:r>
            <a:r>
              <a:rPr lang="en-US" altLang="fr-FR" b="0" i="0" dirty="0">
                <a:solidFill>
                  <a:schemeClr val="bg1"/>
                </a:solidFill>
              </a:rPr>
              <a:t> </a:t>
            </a:r>
            <a:r>
              <a:rPr lang="en-US" altLang="fr-FR" b="0" i="0" dirty="0" err="1">
                <a:solidFill>
                  <a:schemeClr val="bg1"/>
                </a:solidFill>
              </a:rPr>
              <a:t>en</a:t>
            </a:r>
            <a:r>
              <a:rPr lang="en-US" altLang="fr-FR" b="0" i="0" dirty="0">
                <a:solidFill>
                  <a:schemeClr val="bg1"/>
                </a:solidFill>
              </a:rPr>
              <a:t> France)</a:t>
            </a:r>
            <a:endParaRPr lang="en-US" altLang="fr-FR" sz="1200" b="0" i="0" dirty="0">
              <a:solidFill>
                <a:schemeClr val="bg1"/>
              </a:solidFill>
              <a:cs typeface="Calibri" panose="020F0502020204030204" pitchFamily="34" charset="0"/>
            </a:endParaRPr>
          </a:p>
          <a:p>
            <a:pPr lvl="0" algn="ctr" eaLnBrk="0" fontAlgn="base" hangingPunct="0">
              <a:spcBef>
                <a:spcPct val="0"/>
              </a:spcBef>
              <a:spcAft>
                <a:spcPct val="0"/>
              </a:spcAft>
            </a:pPr>
            <a:r>
              <a:rPr lang="en-US" altLang="fr-FR" sz="2000" dirty="0">
                <a:solidFill>
                  <a:schemeClr val="bg1"/>
                </a:solidFill>
                <a:latin typeface="+mj-lt"/>
              </a:rPr>
              <a:t>26 boulevard Haussmann, 75009 Paris – </a:t>
            </a:r>
            <a:r>
              <a:rPr lang="en-US" altLang="fr-FR" sz="2000" dirty="0" err="1">
                <a:solidFill>
                  <a:schemeClr val="bg1"/>
                </a:solidFill>
                <a:latin typeface="+mj-lt"/>
              </a:rPr>
              <a:t>Tél</a:t>
            </a:r>
            <a:r>
              <a:rPr lang="en-US" altLang="fr-FR" sz="2000" dirty="0">
                <a:solidFill>
                  <a:schemeClr val="bg1"/>
                </a:solidFill>
                <a:latin typeface="+mj-lt"/>
              </a:rPr>
              <a:t> : +33 (0)1 42 47 90 10 – </a:t>
            </a:r>
            <a:r>
              <a:rPr lang="en-US" altLang="fr-FR" sz="2000" dirty="0" err="1">
                <a:solidFill>
                  <a:schemeClr val="bg1"/>
                </a:solidFill>
                <a:latin typeface="+mj-lt"/>
              </a:rPr>
              <a:t>Contact@apref.org</a:t>
            </a:r>
            <a:endParaRPr lang="en-US" altLang="fr-FR" sz="1100" dirty="0">
              <a:solidFill>
                <a:schemeClr val="bg1"/>
              </a:solidFill>
              <a:latin typeface="+mj-lt"/>
              <a:cs typeface="Calibri" panose="020F0502020204030204" pitchFamily="34" charset="0"/>
            </a:endParaRPr>
          </a:p>
          <a:p>
            <a:pPr lvl="0" algn="ctr" eaLnBrk="0" fontAlgn="base" hangingPunct="0">
              <a:spcBef>
                <a:spcPct val="0"/>
              </a:spcBef>
              <a:spcAft>
                <a:spcPct val="0"/>
              </a:spcAft>
            </a:pPr>
            <a:r>
              <a:rPr lang="en-US" altLang="fr-FR" sz="2400" b="1" dirty="0" err="1">
                <a:solidFill>
                  <a:srgbClr val="61A9DD"/>
                </a:solidFill>
              </a:rPr>
              <a:t>www.apref.org</a:t>
            </a:r>
            <a:endParaRPr lang="en-US" altLang="fr-FR" sz="1200" b="1" dirty="0">
              <a:solidFill>
                <a:srgbClr val="61A9DD"/>
              </a:solidFill>
              <a:cs typeface="Calibri" panose="020F0502020204030204" pitchFamily="34" charset="0"/>
            </a:endParaRPr>
          </a:p>
        </p:txBody>
      </p:sp>
    </p:spTree>
    <p:extLst>
      <p:ext uri="{BB962C8B-B14F-4D97-AF65-F5344CB8AC3E}">
        <p14:creationId xmlns:p14="http://schemas.microsoft.com/office/powerpoint/2010/main" val="480925908"/>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Slide_Vier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857006"/>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RTE +tokyo">
  <p:cSld name="CARTE +tokyo">
    <p:spTree>
      <p:nvGrpSpPr>
        <p:cNvPr id="1" name="Shape 389"/>
        <p:cNvGrpSpPr/>
        <p:nvPr/>
      </p:nvGrpSpPr>
      <p:grpSpPr>
        <a:xfrm>
          <a:off x="0" y="0"/>
          <a:ext cx="0" cy="0"/>
          <a:chOff x="0" y="0"/>
          <a:chExt cx="0" cy="0"/>
        </a:xfrm>
      </p:grpSpPr>
      <p:pic>
        <p:nvPicPr>
          <p:cNvPr id="390" name="Google Shape;390;p72"/>
          <p:cNvPicPr preferRelativeResize="0"/>
          <p:nvPr/>
        </p:nvPicPr>
        <p:blipFill rotWithShape="1">
          <a:blip r:embed="rId2">
            <a:alphaModFix/>
          </a:blip>
          <a:srcRect l="298" r="3427" b="4498"/>
          <a:stretch/>
        </p:blipFill>
        <p:spPr>
          <a:xfrm>
            <a:off x="652634" y="-9133"/>
            <a:ext cx="11539367" cy="6858001"/>
          </a:xfrm>
          <a:prstGeom prst="rect">
            <a:avLst/>
          </a:prstGeom>
          <a:noFill/>
          <a:ln>
            <a:noFill/>
          </a:ln>
        </p:spPr>
      </p:pic>
    </p:spTree>
    <p:extLst>
      <p:ext uri="{BB962C8B-B14F-4D97-AF65-F5344CB8AC3E}">
        <p14:creationId xmlns:p14="http://schemas.microsoft.com/office/powerpoint/2010/main" val="2472632971"/>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 | Standard Layout + LOGO">
  <p:cSld name="00 | Standard Layout + LOGO">
    <p:spTree>
      <p:nvGrpSpPr>
        <p:cNvPr id="1" name="Shape 272"/>
        <p:cNvGrpSpPr/>
        <p:nvPr/>
      </p:nvGrpSpPr>
      <p:grpSpPr>
        <a:xfrm>
          <a:off x="0" y="0"/>
          <a:ext cx="0" cy="0"/>
          <a:chOff x="0" y="0"/>
          <a:chExt cx="0" cy="0"/>
        </a:xfrm>
      </p:grpSpPr>
      <p:sp>
        <p:nvSpPr>
          <p:cNvPr id="273" name="Google Shape;273;p53"/>
          <p:cNvSpPr txBox="1">
            <a:spLocks noGrp="1"/>
          </p:cNvSpPr>
          <p:nvPr>
            <p:ph type="title"/>
          </p:nvPr>
        </p:nvSpPr>
        <p:spPr>
          <a:xfrm>
            <a:off x="584733" y="340133"/>
            <a:ext cx="11187200" cy="626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Roboto"/>
              <a:buNone/>
              <a:defRPr sz="2667" b="1">
                <a:latin typeface="Roboto"/>
                <a:ea typeface="Roboto"/>
                <a:cs typeface="Roboto"/>
                <a:sym typeface="Roboto"/>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74" name="Google Shape;274;p53"/>
          <p:cNvSpPr/>
          <p:nvPr/>
        </p:nvSpPr>
        <p:spPr>
          <a:xfrm>
            <a:off x="11638205" y="6338088"/>
            <a:ext cx="406400" cy="406400"/>
          </a:xfrm>
          <a:prstGeom prst="ellipse">
            <a:avLst/>
          </a:prstGeom>
          <a:solidFill>
            <a:srgbClr val="ACB6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3"/>
          <p:cNvSpPr/>
          <p:nvPr/>
        </p:nvSpPr>
        <p:spPr>
          <a:xfrm>
            <a:off x="292967" y="1504512"/>
            <a:ext cx="1214000" cy="71200"/>
          </a:xfrm>
          <a:prstGeom prst="rect">
            <a:avLst/>
          </a:prstGeom>
          <a:solidFill>
            <a:srgbClr val="ACB6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53"/>
          <p:cNvSpPr txBox="1">
            <a:spLocks noGrp="1"/>
          </p:cNvSpPr>
          <p:nvPr>
            <p:ph type="sldNum" idx="12"/>
          </p:nvPr>
        </p:nvSpPr>
        <p:spPr>
          <a:xfrm>
            <a:off x="11646833" y="6338067"/>
            <a:ext cx="406400" cy="406400"/>
          </a:xfrm>
          <a:prstGeom prst="rect">
            <a:avLst/>
          </a:prstGeom>
          <a:noFill/>
          <a:ln>
            <a:noFill/>
          </a:ln>
        </p:spPr>
        <p:txBody>
          <a:bodyPr spcFirstLastPara="1" wrap="square" lIns="0" tIns="91425" rIns="0" bIns="91425" anchor="ctr" anchorCtr="0">
            <a:noAutofit/>
          </a:bodyPr>
          <a:lstStyle>
            <a:lvl1pPr lvl="0" algn="ctr" rtl="0">
              <a:buNone/>
              <a:defRPr sz="1067">
                <a:solidFill>
                  <a:srgbClr val="FFFFFF"/>
                </a:solidFill>
                <a:latin typeface="Roboto"/>
                <a:ea typeface="Roboto"/>
                <a:cs typeface="Roboto"/>
                <a:sym typeface="Roboto"/>
              </a:defRPr>
            </a:lvl1pPr>
            <a:lvl2pPr lvl="1" algn="ctr" rtl="0">
              <a:buNone/>
              <a:defRPr sz="1067">
                <a:solidFill>
                  <a:srgbClr val="FFFFFF"/>
                </a:solidFill>
                <a:latin typeface="Roboto"/>
                <a:ea typeface="Roboto"/>
                <a:cs typeface="Roboto"/>
                <a:sym typeface="Roboto"/>
              </a:defRPr>
            </a:lvl2pPr>
            <a:lvl3pPr lvl="2" algn="ctr" rtl="0">
              <a:buNone/>
              <a:defRPr sz="1067">
                <a:solidFill>
                  <a:srgbClr val="FFFFFF"/>
                </a:solidFill>
                <a:latin typeface="Roboto"/>
                <a:ea typeface="Roboto"/>
                <a:cs typeface="Roboto"/>
                <a:sym typeface="Roboto"/>
              </a:defRPr>
            </a:lvl3pPr>
            <a:lvl4pPr lvl="3" algn="ctr" rtl="0">
              <a:buNone/>
              <a:defRPr sz="1067">
                <a:solidFill>
                  <a:srgbClr val="FFFFFF"/>
                </a:solidFill>
                <a:latin typeface="Roboto"/>
                <a:ea typeface="Roboto"/>
                <a:cs typeface="Roboto"/>
                <a:sym typeface="Roboto"/>
              </a:defRPr>
            </a:lvl4pPr>
            <a:lvl5pPr lvl="4" algn="ctr" rtl="0">
              <a:buNone/>
              <a:defRPr sz="1067">
                <a:solidFill>
                  <a:srgbClr val="FFFFFF"/>
                </a:solidFill>
                <a:latin typeface="Roboto"/>
                <a:ea typeface="Roboto"/>
                <a:cs typeface="Roboto"/>
                <a:sym typeface="Roboto"/>
              </a:defRPr>
            </a:lvl5pPr>
            <a:lvl6pPr lvl="5" algn="ctr" rtl="0">
              <a:buNone/>
              <a:defRPr sz="1067">
                <a:solidFill>
                  <a:srgbClr val="FFFFFF"/>
                </a:solidFill>
                <a:latin typeface="Roboto"/>
                <a:ea typeface="Roboto"/>
                <a:cs typeface="Roboto"/>
                <a:sym typeface="Roboto"/>
              </a:defRPr>
            </a:lvl6pPr>
            <a:lvl7pPr lvl="6" algn="ctr" rtl="0">
              <a:buNone/>
              <a:defRPr sz="1067">
                <a:solidFill>
                  <a:srgbClr val="FFFFFF"/>
                </a:solidFill>
                <a:latin typeface="Roboto"/>
                <a:ea typeface="Roboto"/>
                <a:cs typeface="Roboto"/>
                <a:sym typeface="Roboto"/>
              </a:defRPr>
            </a:lvl7pPr>
            <a:lvl8pPr lvl="7" algn="ctr" rtl="0">
              <a:buNone/>
              <a:defRPr sz="1067">
                <a:solidFill>
                  <a:srgbClr val="FFFFFF"/>
                </a:solidFill>
                <a:latin typeface="Roboto"/>
                <a:ea typeface="Roboto"/>
                <a:cs typeface="Roboto"/>
                <a:sym typeface="Roboto"/>
              </a:defRPr>
            </a:lvl8pPr>
            <a:lvl9pPr lvl="8" algn="ctr" rtl="0">
              <a:buNone/>
              <a:defRPr sz="1067">
                <a:solidFill>
                  <a:srgbClr val="FFFFFF"/>
                </a:solidFill>
                <a:latin typeface="Roboto"/>
                <a:ea typeface="Roboto"/>
                <a:cs typeface="Roboto"/>
                <a:sym typeface="Roboto"/>
              </a:defRPr>
            </a:lvl9pPr>
          </a:lstStyle>
          <a:p>
            <a:fld id="{00000000-1234-1234-1234-123412341234}" type="slidenum">
              <a:rPr lang="fr-FR" smtClean="0"/>
              <a:pPr/>
              <a:t>‹N°›</a:t>
            </a:fld>
            <a:endParaRPr lang="fr-FR"/>
          </a:p>
        </p:txBody>
      </p:sp>
      <p:sp>
        <p:nvSpPr>
          <p:cNvPr id="277" name="Google Shape;277;p53"/>
          <p:cNvSpPr txBox="1">
            <a:spLocks noGrp="1"/>
          </p:cNvSpPr>
          <p:nvPr>
            <p:ph type="title" idx="2"/>
          </p:nvPr>
        </p:nvSpPr>
        <p:spPr>
          <a:xfrm>
            <a:off x="584733" y="731079"/>
            <a:ext cx="11187200" cy="45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8495CE"/>
              </a:buClr>
              <a:buSzPts val="1400"/>
              <a:buFont typeface="Roboto Light"/>
              <a:buNone/>
              <a:defRPr sz="1867">
                <a:solidFill>
                  <a:srgbClr val="8495CE"/>
                </a:solidFill>
                <a:latin typeface="Roboto Light"/>
                <a:ea typeface="Roboto Light"/>
                <a:cs typeface="Roboto Light"/>
                <a:sym typeface="Roboto Light"/>
              </a:defRPr>
            </a:lvl1pPr>
            <a:lvl2pPr lvl="1" rtl="0">
              <a:spcBef>
                <a:spcPts val="0"/>
              </a:spcBef>
              <a:spcAft>
                <a:spcPts val="0"/>
              </a:spcAft>
              <a:buClr>
                <a:srgbClr val="8495CE"/>
              </a:buClr>
              <a:buSzPts val="2800"/>
              <a:buNone/>
              <a:defRPr>
                <a:solidFill>
                  <a:srgbClr val="8495CE"/>
                </a:solidFill>
              </a:defRPr>
            </a:lvl2pPr>
            <a:lvl3pPr lvl="2" rtl="0">
              <a:spcBef>
                <a:spcPts val="0"/>
              </a:spcBef>
              <a:spcAft>
                <a:spcPts val="0"/>
              </a:spcAft>
              <a:buClr>
                <a:srgbClr val="8495CE"/>
              </a:buClr>
              <a:buSzPts val="2800"/>
              <a:buNone/>
              <a:defRPr>
                <a:solidFill>
                  <a:srgbClr val="8495CE"/>
                </a:solidFill>
              </a:defRPr>
            </a:lvl3pPr>
            <a:lvl4pPr lvl="3" rtl="0">
              <a:spcBef>
                <a:spcPts val="0"/>
              </a:spcBef>
              <a:spcAft>
                <a:spcPts val="0"/>
              </a:spcAft>
              <a:buClr>
                <a:srgbClr val="8495CE"/>
              </a:buClr>
              <a:buSzPts val="2800"/>
              <a:buNone/>
              <a:defRPr>
                <a:solidFill>
                  <a:srgbClr val="8495CE"/>
                </a:solidFill>
              </a:defRPr>
            </a:lvl4pPr>
            <a:lvl5pPr lvl="4" rtl="0">
              <a:spcBef>
                <a:spcPts val="0"/>
              </a:spcBef>
              <a:spcAft>
                <a:spcPts val="0"/>
              </a:spcAft>
              <a:buClr>
                <a:srgbClr val="8495CE"/>
              </a:buClr>
              <a:buSzPts val="2800"/>
              <a:buNone/>
              <a:defRPr>
                <a:solidFill>
                  <a:srgbClr val="8495CE"/>
                </a:solidFill>
              </a:defRPr>
            </a:lvl5pPr>
            <a:lvl6pPr lvl="5" rtl="0">
              <a:spcBef>
                <a:spcPts val="0"/>
              </a:spcBef>
              <a:spcAft>
                <a:spcPts val="0"/>
              </a:spcAft>
              <a:buClr>
                <a:srgbClr val="8495CE"/>
              </a:buClr>
              <a:buSzPts val="2800"/>
              <a:buNone/>
              <a:defRPr>
                <a:solidFill>
                  <a:srgbClr val="8495CE"/>
                </a:solidFill>
              </a:defRPr>
            </a:lvl6pPr>
            <a:lvl7pPr lvl="6" rtl="0">
              <a:spcBef>
                <a:spcPts val="0"/>
              </a:spcBef>
              <a:spcAft>
                <a:spcPts val="0"/>
              </a:spcAft>
              <a:buClr>
                <a:srgbClr val="8495CE"/>
              </a:buClr>
              <a:buSzPts val="2800"/>
              <a:buNone/>
              <a:defRPr>
                <a:solidFill>
                  <a:srgbClr val="8495CE"/>
                </a:solidFill>
              </a:defRPr>
            </a:lvl7pPr>
            <a:lvl8pPr lvl="7" rtl="0">
              <a:spcBef>
                <a:spcPts val="0"/>
              </a:spcBef>
              <a:spcAft>
                <a:spcPts val="0"/>
              </a:spcAft>
              <a:buClr>
                <a:srgbClr val="8495CE"/>
              </a:buClr>
              <a:buSzPts val="2800"/>
              <a:buNone/>
              <a:defRPr>
                <a:solidFill>
                  <a:srgbClr val="8495CE"/>
                </a:solidFill>
              </a:defRPr>
            </a:lvl8pPr>
            <a:lvl9pPr lvl="8" rtl="0">
              <a:spcBef>
                <a:spcPts val="0"/>
              </a:spcBef>
              <a:spcAft>
                <a:spcPts val="0"/>
              </a:spcAft>
              <a:buClr>
                <a:srgbClr val="8495CE"/>
              </a:buClr>
              <a:buSzPts val="2800"/>
              <a:buNone/>
              <a:defRPr>
                <a:solidFill>
                  <a:srgbClr val="8495CE"/>
                </a:solidFill>
              </a:defRPr>
            </a:lvl9pPr>
          </a:lstStyle>
          <a:p>
            <a:endParaRPr/>
          </a:p>
        </p:txBody>
      </p:sp>
      <p:sp>
        <p:nvSpPr>
          <p:cNvPr id="278" name="Google Shape;278;p53"/>
          <p:cNvSpPr txBox="1">
            <a:spLocks noGrp="1"/>
          </p:cNvSpPr>
          <p:nvPr>
            <p:ph type="body" idx="1"/>
          </p:nvPr>
        </p:nvSpPr>
        <p:spPr>
          <a:xfrm>
            <a:off x="584733" y="1720933"/>
            <a:ext cx="10796000" cy="4370800"/>
          </a:xfrm>
          <a:prstGeom prst="rect">
            <a:avLst/>
          </a:prstGeom>
        </p:spPr>
        <p:txBody>
          <a:bodyPr spcFirstLastPara="1" wrap="square" lIns="91425" tIns="91425" rIns="91425" bIns="91425" anchor="t" anchorCtr="0">
            <a:noAutofit/>
          </a:bodyPr>
          <a:lstStyle>
            <a:lvl1pPr marL="609585" lvl="0" indent="-389457" rtl="0">
              <a:spcBef>
                <a:spcPts val="0"/>
              </a:spcBef>
              <a:spcAft>
                <a:spcPts val="0"/>
              </a:spcAft>
              <a:buClr>
                <a:srgbClr val="434C5E"/>
              </a:buClr>
              <a:buSzPts val="1000"/>
              <a:buChar char="●"/>
              <a:defRPr sz="1333">
                <a:solidFill>
                  <a:srgbClr val="434C5E"/>
                </a:solidFill>
              </a:defRPr>
            </a:lvl1pPr>
            <a:lvl2pPr marL="1219170" lvl="1" indent="-389457" rtl="0">
              <a:spcBef>
                <a:spcPts val="2133"/>
              </a:spcBef>
              <a:spcAft>
                <a:spcPts val="0"/>
              </a:spcAft>
              <a:buClr>
                <a:srgbClr val="434C5E"/>
              </a:buClr>
              <a:buSzPts val="1000"/>
              <a:buChar char="○"/>
              <a:defRPr sz="1333">
                <a:solidFill>
                  <a:srgbClr val="434C5E"/>
                </a:solidFill>
              </a:defRPr>
            </a:lvl2pPr>
            <a:lvl3pPr marL="1828754" lvl="2" indent="-389457" rtl="0">
              <a:spcBef>
                <a:spcPts val="2133"/>
              </a:spcBef>
              <a:spcAft>
                <a:spcPts val="0"/>
              </a:spcAft>
              <a:buClr>
                <a:srgbClr val="434C5E"/>
              </a:buClr>
              <a:buSzPts val="1000"/>
              <a:buChar char="■"/>
              <a:defRPr sz="1333">
                <a:solidFill>
                  <a:srgbClr val="434C5E"/>
                </a:solidFill>
              </a:defRPr>
            </a:lvl3pPr>
            <a:lvl4pPr marL="2438339" lvl="3" indent="-389457" rtl="0">
              <a:spcBef>
                <a:spcPts val="2133"/>
              </a:spcBef>
              <a:spcAft>
                <a:spcPts val="0"/>
              </a:spcAft>
              <a:buClr>
                <a:srgbClr val="434C5E"/>
              </a:buClr>
              <a:buSzPts val="1000"/>
              <a:buChar char="●"/>
              <a:defRPr sz="1333">
                <a:solidFill>
                  <a:srgbClr val="434C5E"/>
                </a:solidFill>
              </a:defRPr>
            </a:lvl4pPr>
            <a:lvl5pPr marL="3047924" lvl="4" indent="-389457" rtl="0">
              <a:spcBef>
                <a:spcPts val="2133"/>
              </a:spcBef>
              <a:spcAft>
                <a:spcPts val="0"/>
              </a:spcAft>
              <a:buClr>
                <a:srgbClr val="434C5E"/>
              </a:buClr>
              <a:buSzPts val="1000"/>
              <a:buChar char="○"/>
              <a:defRPr sz="1333">
                <a:solidFill>
                  <a:srgbClr val="434C5E"/>
                </a:solidFill>
              </a:defRPr>
            </a:lvl5pPr>
            <a:lvl6pPr marL="3657509" lvl="5" indent="-389457" rtl="0">
              <a:spcBef>
                <a:spcPts val="2133"/>
              </a:spcBef>
              <a:spcAft>
                <a:spcPts val="0"/>
              </a:spcAft>
              <a:buClr>
                <a:srgbClr val="434C5E"/>
              </a:buClr>
              <a:buSzPts val="1000"/>
              <a:buChar char="■"/>
              <a:defRPr sz="1333">
                <a:solidFill>
                  <a:srgbClr val="434C5E"/>
                </a:solidFill>
              </a:defRPr>
            </a:lvl6pPr>
            <a:lvl7pPr marL="4267093" lvl="6" indent="-389457" rtl="0">
              <a:spcBef>
                <a:spcPts val="2133"/>
              </a:spcBef>
              <a:spcAft>
                <a:spcPts val="0"/>
              </a:spcAft>
              <a:buClr>
                <a:srgbClr val="434C5E"/>
              </a:buClr>
              <a:buSzPts val="1000"/>
              <a:buChar char="●"/>
              <a:defRPr sz="1333">
                <a:solidFill>
                  <a:srgbClr val="434C5E"/>
                </a:solidFill>
              </a:defRPr>
            </a:lvl7pPr>
            <a:lvl8pPr marL="4876678" lvl="7" indent="-389457" rtl="0">
              <a:spcBef>
                <a:spcPts val="2133"/>
              </a:spcBef>
              <a:spcAft>
                <a:spcPts val="0"/>
              </a:spcAft>
              <a:buClr>
                <a:srgbClr val="434C5E"/>
              </a:buClr>
              <a:buSzPts val="1000"/>
              <a:buChar char="○"/>
              <a:defRPr sz="1333">
                <a:solidFill>
                  <a:srgbClr val="434C5E"/>
                </a:solidFill>
              </a:defRPr>
            </a:lvl8pPr>
            <a:lvl9pPr marL="5486263" lvl="8" indent="-389457" rtl="0">
              <a:spcBef>
                <a:spcPts val="2133"/>
              </a:spcBef>
              <a:spcAft>
                <a:spcPts val="2133"/>
              </a:spcAft>
              <a:buClr>
                <a:srgbClr val="434C5E"/>
              </a:buClr>
              <a:buSzPts val="1000"/>
              <a:buChar char="■"/>
              <a:defRPr sz="1333">
                <a:solidFill>
                  <a:srgbClr val="434C5E"/>
                </a:solidFill>
              </a:defRPr>
            </a:lvl9pPr>
          </a:lstStyle>
          <a:p>
            <a:endParaRPr/>
          </a:p>
        </p:txBody>
      </p:sp>
      <p:sp>
        <p:nvSpPr>
          <p:cNvPr id="279" name="Google Shape;279;p53"/>
          <p:cNvSpPr txBox="1"/>
          <p:nvPr/>
        </p:nvSpPr>
        <p:spPr>
          <a:xfrm>
            <a:off x="4944235" y="6384500"/>
            <a:ext cx="1307600" cy="3136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fr" sz="933">
                <a:solidFill>
                  <a:srgbClr val="5268B1"/>
                </a:solidFill>
                <a:latin typeface="Roboto"/>
                <a:ea typeface="Roboto"/>
                <a:cs typeface="Roboto"/>
                <a:sym typeface="Roboto"/>
              </a:rPr>
              <a:t>CONFIDENTIAL</a:t>
            </a:r>
            <a:endParaRPr sz="933">
              <a:solidFill>
                <a:srgbClr val="5268B1"/>
              </a:solidFill>
              <a:latin typeface="Roboto"/>
              <a:ea typeface="Roboto"/>
              <a:cs typeface="Roboto"/>
              <a:sym typeface="Roboto"/>
            </a:endParaRPr>
          </a:p>
        </p:txBody>
      </p:sp>
      <p:pic>
        <p:nvPicPr>
          <p:cNvPr id="280" name="Google Shape;280;p53"/>
          <p:cNvPicPr preferRelativeResize="0"/>
          <p:nvPr/>
        </p:nvPicPr>
        <p:blipFill>
          <a:blip r:embed="rId2">
            <a:alphaModFix amt="90000"/>
          </a:blip>
          <a:stretch>
            <a:fillRect/>
          </a:stretch>
        </p:blipFill>
        <p:spPr>
          <a:xfrm>
            <a:off x="292071" y="6434026"/>
            <a:ext cx="821400" cy="214541"/>
          </a:xfrm>
          <a:prstGeom prst="rect">
            <a:avLst/>
          </a:prstGeom>
          <a:noFill/>
          <a:ln>
            <a:noFill/>
          </a:ln>
        </p:spPr>
      </p:pic>
    </p:spTree>
    <p:extLst>
      <p:ext uri="{BB962C8B-B14F-4D97-AF65-F5344CB8AC3E}">
        <p14:creationId xmlns:p14="http://schemas.microsoft.com/office/powerpoint/2010/main" val="1534860133"/>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21"/>
        <p:cNvGrpSpPr/>
        <p:nvPr/>
      </p:nvGrpSpPr>
      <p:grpSpPr>
        <a:xfrm>
          <a:off x="0" y="0"/>
          <a:ext cx="0" cy="0"/>
          <a:chOff x="0" y="0"/>
          <a:chExt cx="0" cy="0"/>
        </a:xfrm>
      </p:grpSpPr>
      <p:sp>
        <p:nvSpPr>
          <p:cNvPr id="22" name="Google Shape;22;p3"/>
          <p:cNvSpPr txBox="1">
            <a:spLocks noGrp="1"/>
          </p:cNvSpPr>
          <p:nvPr>
            <p:ph type="body" idx="1"/>
          </p:nvPr>
        </p:nvSpPr>
        <p:spPr>
          <a:xfrm>
            <a:off x="744001" y="2376656"/>
            <a:ext cx="11041600" cy="3840000"/>
          </a:xfrm>
          <a:prstGeom prst="rect">
            <a:avLst/>
          </a:prstGeom>
          <a:noFill/>
          <a:ln>
            <a:noFill/>
          </a:ln>
        </p:spPr>
        <p:txBody>
          <a:bodyPr spcFirstLastPara="1" wrap="square" lIns="0" tIns="0" rIns="0" bIns="0" anchor="t" anchorCtr="0">
            <a:noAutofit/>
          </a:bodyPr>
          <a:lstStyle>
            <a:lvl1pPr marL="609585" lvl="0" indent="-342891" algn="l">
              <a:lnSpc>
                <a:spcPct val="100000"/>
              </a:lnSpc>
              <a:spcBef>
                <a:spcPts val="0"/>
              </a:spcBef>
              <a:spcAft>
                <a:spcPts val="0"/>
              </a:spcAft>
              <a:buClr>
                <a:srgbClr val="717070"/>
              </a:buClr>
              <a:buSzPts val="450"/>
              <a:buChar char="•"/>
              <a:defRPr/>
            </a:lvl1pPr>
            <a:lvl2pPr marL="1219170" lvl="1" indent="-457189" algn="l">
              <a:lnSpc>
                <a:spcPct val="114000"/>
              </a:lnSpc>
              <a:spcBef>
                <a:spcPts val="1600"/>
              </a:spcBef>
              <a:spcAft>
                <a:spcPts val="0"/>
              </a:spcAft>
              <a:buClr>
                <a:srgbClr val="08C8E8"/>
              </a:buClr>
              <a:buSzPts val="1800"/>
              <a:buFont typeface="Tahoma"/>
              <a:buChar char="•"/>
              <a:defRPr>
                <a:solidFill>
                  <a:srgbClr val="08C8E8"/>
                </a:solidFill>
              </a:defRPr>
            </a:lvl2pPr>
            <a:lvl3pPr marL="1828754" lvl="2" indent="-440256" algn="l">
              <a:lnSpc>
                <a:spcPct val="105000"/>
              </a:lnSpc>
              <a:spcBef>
                <a:spcPts val="0"/>
              </a:spcBef>
              <a:spcAft>
                <a:spcPts val="0"/>
              </a:spcAft>
              <a:buClr>
                <a:srgbClr val="717070"/>
              </a:buClr>
              <a:buSzPts val="1600"/>
              <a:buChar char="-"/>
              <a:defRPr/>
            </a:lvl3pPr>
            <a:lvl4pPr marL="2438339" lvl="3" indent="-399615" algn="l">
              <a:lnSpc>
                <a:spcPct val="114000"/>
              </a:lnSpc>
              <a:spcBef>
                <a:spcPts val="0"/>
              </a:spcBef>
              <a:spcAft>
                <a:spcPts val="0"/>
              </a:spcAft>
              <a:buClr>
                <a:srgbClr val="08C8E8"/>
              </a:buClr>
              <a:buSzPts val="1120"/>
              <a:buChar char="●"/>
              <a:defRPr>
                <a:solidFill>
                  <a:srgbClr val="08C8E8"/>
                </a:solidFill>
              </a:defRPr>
            </a:lvl4pPr>
            <a:lvl5pPr marL="3047924" lvl="4" indent="-387762" algn="l">
              <a:lnSpc>
                <a:spcPct val="114000"/>
              </a:lnSpc>
              <a:spcBef>
                <a:spcPts val="267"/>
              </a:spcBef>
              <a:spcAft>
                <a:spcPts val="0"/>
              </a:spcAft>
              <a:buClr>
                <a:srgbClr val="717070"/>
              </a:buClr>
              <a:buSzPts val="980"/>
              <a:buChar char="●"/>
              <a:defRPr/>
            </a:lvl5pPr>
            <a:lvl6pPr marL="3657509" lvl="5" indent="-457189" algn="l">
              <a:spcBef>
                <a:spcPts val="480"/>
              </a:spcBef>
              <a:spcAft>
                <a:spcPts val="0"/>
              </a:spcAft>
              <a:buClr>
                <a:srgbClr val="717070"/>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3" name="Google Shape;23;p3"/>
          <p:cNvSpPr txBox="1">
            <a:spLocks noGrp="1"/>
          </p:cNvSpPr>
          <p:nvPr>
            <p:ph type="dt" idx="10"/>
          </p:nvPr>
        </p:nvSpPr>
        <p:spPr>
          <a:xfrm>
            <a:off x="10058400" y="6390344"/>
            <a:ext cx="1126165" cy="326400"/>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79997" y="6390344"/>
            <a:ext cx="9578403" cy="324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title"/>
          </p:nvPr>
        </p:nvSpPr>
        <p:spPr>
          <a:xfrm>
            <a:off x="744003" y="984525"/>
            <a:ext cx="11041599" cy="1292348"/>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rgbClr val="576E7A"/>
              </a:buClr>
              <a:buSzPts val="2500"/>
              <a:buFont typeface="Tahoma"/>
              <a:buNone/>
              <a:defRPr>
                <a:solidFill>
                  <a:srgbClr val="576E7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833896030"/>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Titre et contenu">
  <p:cSld name="1_Titre et contenu">
    <p:spTree>
      <p:nvGrpSpPr>
        <p:cNvPr id="1" name="Shape 16"/>
        <p:cNvGrpSpPr/>
        <p:nvPr/>
      </p:nvGrpSpPr>
      <p:grpSpPr>
        <a:xfrm>
          <a:off x="0" y="0"/>
          <a:ext cx="0" cy="0"/>
          <a:chOff x="0" y="0"/>
          <a:chExt cx="0" cy="0"/>
        </a:xfrm>
      </p:grpSpPr>
      <p:sp>
        <p:nvSpPr>
          <p:cNvPr id="17" name="Google Shape;17;p2"/>
          <p:cNvSpPr txBox="1">
            <a:spLocks noGrp="1"/>
          </p:cNvSpPr>
          <p:nvPr>
            <p:ph type="dt" idx="10"/>
          </p:nvPr>
        </p:nvSpPr>
        <p:spPr>
          <a:xfrm>
            <a:off x="10058400" y="6390344"/>
            <a:ext cx="1126165" cy="326400"/>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11647688" y="6390344"/>
            <a:ext cx="406401" cy="288000"/>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1">
                <a:solidFill>
                  <a:schemeClr val="lt1"/>
                </a:solidFill>
                <a:latin typeface="Tahoma"/>
                <a:ea typeface="Tahoma"/>
                <a:cs typeface="Tahoma"/>
                <a:sym typeface="Tahoma"/>
              </a:defRPr>
            </a:lvl1pPr>
            <a:lvl2pPr marL="0" lvl="1" indent="0" algn="ctr">
              <a:spcBef>
                <a:spcPts val="0"/>
              </a:spcBef>
              <a:buNone/>
              <a:defRPr sz="800" b="1">
                <a:solidFill>
                  <a:schemeClr val="lt1"/>
                </a:solidFill>
                <a:latin typeface="Tahoma"/>
                <a:ea typeface="Tahoma"/>
                <a:cs typeface="Tahoma"/>
                <a:sym typeface="Tahoma"/>
              </a:defRPr>
            </a:lvl2pPr>
            <a:lvl3pPr marL="0" lvl="2" indent="0" algn="ctr">
              <a:spcBef>
                <a:spcPts val="0"/>
              </a:spcBef>
              <a:buNone/>
              <a:defRPr sz="800" b="1">
                <a:solidFill>
                  <a:schemeClr val="lt1"/>
                </a:solidFill>
                <a:latin typeface="Tahoma"/>
                <a:ea typeface="Tahoma"/>
                <a:cs typeface="Tahoma"/>
                <a:sym typeface="Tahoma"/>
              </a:defRPr>
            </a:lvl3pPr>
            <a:lvl4pPr marL="0" lvl="3" indent="0" algn="ctr">
              <a:spcBef>
                <a:spcPts val="0"/>
              </a:spcBef>
              <a:buNone/>
              <a:defRPr sz="800" b="1">
                <a:solidFill>
                  <a:schemeClr val="lt1"/>
                </a:solidFill>
                <a:latin typeface="Tahoma"/>
                <a:ea typeface="Tahoma"/>
                <a:cs typeface="Tahoma"/>
                <a:sym typeface="Tahoma"/>
              </a:defRPr>
            </a:lvl4pPr>
            <a:lvl5pPr marL="0" lvl="4" indent="0" algn="ctr">
              <a:spcBef>
                <a:spcPts val="0"/>
              </a:spcBef>
              <a:buNone/>
              <a:defRPr sz="800" b="1">
                <a:solidFill>
                  <a:schemeClr val="lt1"/>
                </a:solidFill>
                <a:latin typeface="Tahoma"/>
                <a:ea typeface="Tahoma"/>
                <a:cs typeface="Tahoma"/>
                <a:sym typeface="Tahoma"/>
              </a:defRPr>
            </a:lvl5pPr>
            <a:lvl6pPr marL="0" lvl="5" indent="0" algn="ctr">
              <a:spcBef>
                <a:spcPts val="0"/>
              </a:spcBef>
              <a:buNone/>
              <a:defRPr sz="800" b="1">
                <a:solidFill>
                  <a:schemeClr val="lt1"/>
                </a:solidFill>
                <a:latin typeface="Tahoma"/>
                <a:ea typeface="Tahoma"/>
                <a:cs typeface="Tahoma"/>
                <a:sym typeface="Tahoma"/>
              </a:defRPr>
            </a:lvl6pPr>
            <a:lvl7pPr marL="0" lvl="6" indent="0" algn="ctr">
              <a:spcBef>
                <a:spcPts val="0"/>
              </a:spcBef>
              <a:buNone/>
              <a:defRPr sz="800" b="1">
                <a:solidFill>
                  <a:schemeClr val="lt1"/>
                </a:solidFill>
                <a:latin typeface="Tahoma"/>
                <a:ea typeface="Tahoma"/>
                <a:cs typeface="Tahoma"/>
                <a:sym typeface="Tahoma"/>
              </a:defRPr>
            </a:lvl7pPr>
            <a:lvl8pPr marL="0" lvl="7" indent="0" algn="ctr">
              <a:spcBef>
                <a:spcPts val="0"/>
              </a:spcBef>
              <a:buNone/>
              <a:defRPr sz="800" b="1">
                <a:solidFill>
                  <a:schemeClr val="lt1"/>
                </a:solidFill>
                <a:latin typeface="Tahoma"/>
                <a:ea typeface="Tahoma"/>
                <a:cs typeface="Tahoma"/>
                <a:sym typeface="Tahoma"/>
              </a:defRPr>
            </a:lvl8pPr>
            <a:lvl9pPr marL="0" lvl="8" indent="0" algn="ctr">
              <a:spcBef>
                <a:spcPts val="0"/>
              </a:spcBef>
              <a:buNone/>
              <a:defRPr sz="800" b="1">
                <a:solidFill>
                  <a:schemeClr val="lt1"/>
                </a:solidFill>
                <a:latin typeface="Tahoma"/>
                <a:ea typeface="Tahoma"/>
                <a:cs typeface="Tahoma"/>
                <a:sym typeface="Tahoma"/>
              </a:defRPr>
            </a:lvl9pPr>
          </a:lstStyle>
          <a:p>
            <a:fld id="{00000000-1234-1234-1234-123412341234}" type="slidenum">
              <a:rPr lang="fr-FR" smtClean="0"/>
              <a:pPr/>
              <a:t>‹N°›</a:t>
            </a:fld>
            <a:endParaRPr lang="fr-FR"/>
          </a:p>
        </p:txBody>
      </p:sp>
      <p:sp>
        <p:nvSpPr>
          <p:cNvPr id="19" name="Google Shape;19;p2"/>
          <p:cNvSpPr txBox="1">
            <a:spLocks noGrp="1"/>
          </p:cNvSpPr>
          <p:nvPr>
            <p:ph type="ftr" idx="11"/>
          </p:nvPr>
        </p:nvSpPr>
        <p:spPr>
          <a:xfrm>
            <a:off x="479997" y="6390344"/>
            <a:ext cx="9578403" cy="324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title"/>
          </p:nvPr>
        </p:nvSpPr>
        <p:spPr>
          <a:xfrm>
            <a:off x="912000" y="1"/>
            <a:ext cx="8640000" cy="695491"/>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717070"/>
              </a:buClr>
              <a:buSzPts val="1400"/>
              <a:buFont typeface="Tahoma"/>
              <a:buNone/>
              <a:defRPr sz="1867" b="0" cap="none">
                <a:solidFill>
                  <a:srgbClr val="71707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69742098"/>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8"/>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8"/>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extLst>
      <p:ext uri="{BB962C8B-B14F-4D97-AF65-F5344CB8AC3E}">
        <p14:creationId xmlns:p14="http://schemas.microsoft.com/office/powerpoint/2010/main" val="1947883581"/>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737F0176-F8DE-4A55-871A-617A782F7A73}" type="datetimeFigureOut">
              <a:rPr lang="fr-FR" smtClean="0"/>
              <a:t>08/06/2022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9CDC73-6117-499A-BE54-9EC75163BC6E}" type="slidenum">
              <a:rPr lang="fr-FR" smtClean="0"/>
              <a:t>‹N°›</a:t>
            </a:fld>
            <a:endParaRPr lang="fr-FR"/>
          </a:p>
        </p:txBody>
      </p:sp>
    </p:spTree>
    <p:extLst>
      <p:ext uri="{BB962C8B-B14F-4D97-AF65-F5344CB8AC3E}">
        <p14:creationId xmlns:p14="http://schemas.microsoft.com/office/powerpoint/2010/main" val="59477979"/>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GRI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A93478-98CD-234A-A5F9-1633B6FAFFB3}"/>
              </a:ext>
            </a:extLst>
          </p:cNvPr>
          <p:cNvSpPr/>
          <p:nvPr userDrawn="1"/>
        </p:nvSpPr>
        <p:spPr>
          <a:xfrm>
            <a:off x="0" y="-90652"/>
            <a:ext cx="12191999" cy="6948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546A51CF-743F-AA42-B222-51C5A551A6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0652"/>
            <a:ext cx="12277494" cy="6948652"/>
          </a:xfrm>
          <a:prstGeom prst="rect">
            <a:avLst/>
          </a:prstGeom>
        </p:spPr>
      </p:pic>
      <p:pic>
        <p:nvPicPr>
          <p:cNvPr id="9" name="Image 8">
            <a:extLst>
              <a:ext uri="{FF2B5EF4-FFF2-40B4-BE49-F238E27FC236}">
                <a16:creationId xmlns:a16="http://schemas.microsoft.com/office/drawing/2014/main" id="{6088FFA4-CFE8-564A-9A2B-647A11202F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7590" y="-90652"/>
            <a:ext cx="4599921" cy="1638055"/>
          </a:xfrm>
          <a:prstGeom prst="rect">
            <a:avLst/>
          </a:prstGeom>
        </p:spPr>
      </p:pic>
      <p:sp>
        <p:nvSpPr>
          <p:cNvPr id="10" name="Espace réservé du titre 1">
            <a:extLst>
              <a:ext uri="{FF2B5EF4-FFF2-40B4-BE49-F238E27FC236}">
                <a16:creationId xmlns:a16="http://schemas.microsoft.com/office/drawing/2014/main" id="{347C0940-C308-B94C-861B-F26F7D6C4DB0}"/>
              </a:ext>
            </a:extLst>
          </p:cNvPr>
          <p:cNvSpPr>
            <a:spLocks noGrp="1"/>
          </p:cNvSpPr>
          <p:nvPr>
            <p:ph type="title"/>
          </p:nvPr>
        </p:nvSpPr>
        <p:spPr>
          <a:xfrm>
            <a:off x="4157225" y="2870607"/>
            <a:ext cx="6982730" cy="558393"/>
          </a:xfrm>
          <a:prstGeom prst="rect">
            <a:avLst/>
          </a:prstGeom>
        </p:spPr>
        <p:txBody>
          <a:bodyPr vert="horz" lIns="91440" tIns="45720" rIns="91440" bIns="45720" rtlCol="0" anchor="ctr">
            <a:normAutofit/>
          </a:bodyPr>
          <a:lstStyle>
            <a:lvl1pPr>
              <a:defRPr sz="3000" b="1" i="0">
                <a:solidFill>
                  <a:schemeClr val="tx1"/>
                </a:solidFill>
                <a:latin typeface="Arial" panose="020B0604020202020204" pitchFamily="34" charset="0"/>
                <a:cs typeface="Arial" panose="020B0604020202020204" pitchFamily="34" charset="0"/>
              </a:defRPr>
            </a:lvl1pPr>
          </a:lstStyle>
          <a:p>
            <a:r>
              <a:rPr lang="fr-FR"/>
              <a:t>Modifiez le style du titre</a:t>
            </a:r>
          </a:p>
        </p:txBody>
      </p:sp>
      <p:sp>
        <p:nvSpPr>
          <p:cNvPr id="11" name="Espace réservé du contenu 5">
            <a:extLst>
              <a:ext uri="{FF2B5EF4-FFF2-40B4-BE49-F238E27FC236}">
                <a16:creationId xmlns:a16="http://schemas.microsoft.com/office/drawing/2014/main" id="{07B8B12E-B5F5-EF48-802C-8F484BF9D043}"/>
              </a:ext>
            </a:extLst>
          </p:cNvPr>
          <p:cNvSpPr>
            <a:spLocks noGrp="1"/>
          </p:cNvSpPr>
          <p:nvPr>
            <p:ph sz="quarter" idx="10"/>
          </p:nvPr>
        </p:nvSpPr>
        <p:spPr>
          <a:xfrm>
            <a:off x="4157225" y="3498450"/>
            <a:ext cx="6982730" cy="541338"/>
          </a:xfrm>
          <a:prstGeom prst="rect">
            <a:avLst/>
          </a:prstGeom>
        </p:spPr>
        <p:txBody>
          <a:bodyPr/>
          <a:lstStyle>
            <a:lvl1pPr marL="0" indent="0">
              <a:buFontTx/>
              <a:buNone/>
              <a:defRPr sz="2000">
                <a:solidFill>
                  <a:srgbClr val="C00000"/>
                </a:solidFill>
                <a:latin typeface="Arial" panose="020B0604020202020204" pitchFamily="34" charset="0"/>
                <a:cs typeface="Arial" panose="020B0604020202020204" pitchFamily="34" charset="0"/>
              </a:defRPr>
            </a:lvl1pPr>
            <a:lvl2pPr>
              <a:defRPr sz="2000">
                <a:latin typeface="Montserrat" pitchFamily="2" charset="77"/>
              </a:defRPr>
            </a:lvl2pPr>
            <a:lvl3pPr>
              <a:defRPr sz="2000">
                <a:latin typeface="Montserrat" pitchFamily="2" charset="77"/>
              </a:defRPr>
            </a:lvl3pPr>
            <a:lvl4pPr>
              <a:defRPr sz="2000">
                <a:latin typeface="Montserrat" pitchFamily="2" charset="77"/>
              </a:defRPr>
            </a:lvl4pPr>
            <a:lvl5pPr>
              <a:defRPr sz="2000">
                <a:latin typeface="Montserrat" pitchFamily="2" charset="77"/>
              </a:defRPr>
            </a:lvl5pPr>
          </a:lstStyle>
          <a:p>
            <a:pPr lvl="0"/>
            <a:r>
              <a:rPr lang="fr-FR"/>
              <a:t>Cliquez pour modifier les styles</a:t>
            </a:r>
          </a:p>
          <a:p>
            <a:pPr lvl="0"/>
            <a:r>
              <a:rPr lang="fr-FR"/>
              <a:t>du texte du masque</a:t>
            </a:r>
          </a:p>
        </p:txBody>
      </p:sp>
      <p:sp>
        <p:nvSpPr>
          <p:cNvPr id="27" name="Espace réservé de la date 3">
            <a:extLst>
              <a:ext uri="{FF2B5EF4-FFF2-40B4-BE49-F238E27FC236}">
                <a16:creationId xmlns:a16="http://schemas.microsoft.com/office/drawing/2014/main" id="{BB53E68E-1962-BD4A-AF77-757F9B3A1F47}"/>
              </a:ext>
            </a:extLst>
          </p:cNvPr>
          <p:cNvSpPr txBox="1">
            <a:spLocks/>
          </p:cNvSpPr>
          <p:nvPr userDrawn="1"/>
        </p:nvSpPr>
        <p:spPr>
          <a:xfrm>
            <a:off x="225052" y="6228549"/>
            <a:ext cx="301752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pc="300" dirty="0">
                <a:solidFill>
                  <a:schemeClr val="tx1"/>
                </a:solidFill>
                <a:latin typeface="Arial" panose="020B0604020202020204" pitchFamily="34" charset="0"/>
                <a:cs typeface="Arial" panose="020B0604020202020204" pitchFamily="34" charset="0"/>
              </a:rPr>
              <a:t>09/06/2022</a:t>
            </a:r>
          </a:p>
        </p:txBody>
      </p:sp>
      <p:sp>
        <p:nvSpPr>
          <p:cNvPr id="12" name="ZoneTexte 11">
            <a:extLst>
              <a:ext uri="{FF2B5EF4-FFF2-40B4-BE49-F238E27FC236}">
                <a16:creationId xmlns:a16="http://schemas.microsoft.com/office/drawing/2014/main" id="{242DD99E-D9E1-794F-8400-315DE721E4D3}"/>
              </a:ext>
            </a:extLst>
          </p:cNvPr>
          <p:cNvSpPr txBox="1"/>
          <p:nvPr userDrawn="1"/>
        </p:nvSpPr>
        <p:spPr>
          <a:xfrm>
            <a:off x="5255526" y="6340689"/>
            <a:ext cx="6666818" cy="207749"/>
          </a:xfrm>
          <a:prstGeom prst="rect">
            <a:avLst/>
          </a:prstGeom>
          <a:noFill/>
        </p:spPr>
        <p:txBody>
          <a:bodyPr wrap="square" rtlCol="0">
            <a:spAutoFit/>
          </a:bodyPr>
          <a:lstStyle/>
          <a:p>
            <a:pPr algn="r"/>
            <a:r>
              <a:rPr lang="fr-FR" sz="700" b="1" kern="1200">
                <a:solidFill>
                  <a:srgbClr val="C00000"/>
                </a:solidFill>
                <a:effectLst/>
                <a:latin typeface="Arial" panose="020B0604020202020204" pitchFamily="34" charset="0"/>
                <a:ea typeface="+mn-ea"/>
                <a:cs typeface="Arial" panose="020B0604020202020204" pitchFamily="34" charset="0"/>
              </a:rPr>
              <a:t>Fédération Française de l’Assurance,</a:t>
            </a:r>
            <a:r>
              <a:rPr lang="fr-FR" sz="700" b="1" kern="1200">
                <a:solidFill>
                  <a:schemeClr val="tx1"/>
                </a:solidFill>
                <a:effectLst/>
                <a:latin typeface="Arial" panose="020B0604020202020204" pitchFamily="34" charset="0"/>
                <a:ea typeface="+mn-ea"/>
                <a:cs typeface="Arial" panose="020B0604020202020204" pitchFamily="34" charset="0"/>
              </a:rPr>
              <a:t> </a:t>
            </a:r>
            <a:r>
              <a:rPr lang="fr-FR" sz="700" kern="1200">
                <a:solidFill>
                  <a:schemeClr val="tx1"/>
                </a:solidFill>
                <a:effectLst/>
                <a:latin typeface="Arial" panose="020B0604020202020204" pitchFamily="34" charset="0"/>
                <a:ea typeface="+mn-ea"/>
                <a:cs typeface="Arial" panose="020B0604020202020204" pitchFamily="34" charset="0"/>
              </a:rPr>
              <a:t>26 boulevard Haussmann, 75009 Paris </a:t>
            </a:r>
            <a:endParaRPr lang="fr-FR" sz="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330425"/>
      </p:ext>
    </p:extLst>
  </p:cSld>
  <p:clrMapOvr>
    <a:masterClrMapping/>
  </p:clrMapOvr>
  <p:transition spd="slow">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uverture_Titre_DeuxLig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059E77-EAF2-AC45-92C8-F29E262AADA9}"/>
              </a:ext>
            </a:extLst>
          </p:cNvPr>
          <p:cNvSpPr/>
          <p:nvPr userDrawn="1"/>
        </p:nvSpPr>
        <p:spPr>
          <a:xfrm>
            <a:off x="0" y="1"/>
            <a:ext cx="12192000" cy="3429000"/>
          </a:xfrm>
          <a:prstGeom prst="rect">
            <a:avLst/>
          </a:prstGeom>
          <a:solidFill>
            <a:srgbClr val="283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E7EA9E9F-DACE-514F-A3F3-65CD735CB722}"/>
              </a:ext>
            </a:extLst>
          </p:cNvPr>
          <p:cNvPicPr>
            <a:picLocks noChangeAspect="1"/>
          </p:cNvPicPr>
          <p:nvPr userDrawn="1"/>
        </p:nvPicPr>
        <p:blipFill>
          <a:blip r:embed="rId2"/>
          <a:stretch>
            <a:fillRect/>
          </a:stretch>
        </p:blipFill>
        <p:spPr>
          <a:xfrm>
            <a:off x="4421044" y="4228070"/>
            <a:ext cx="3349911" cy="1784034"/>
          </a:xfrm>
          <a:prstGeom prst="rect">
            <a:avLst/>
          </a:prstGeom>
        </p:spPr>
      </p:pic>
      <p:cxnSp>
        <p:nvCxnSpPr>
          <p:cNvPr id="9" name="Connecteur droit 8">
            <a:extLst>
              <a:ext uri="{FF2B5EF4-FFF2-40B4-BE49-F238E27FC236}">
                <a16:creationId xmlns:a16="http://schemas.microsoft.com/office/drawing/2014/main" id="{70E94ABB-CC1F-774E-96A9-C3965D472344}"/>
              </a:ext>
            </a:extLst>
          </p:cNvPr>
          <p:cNvCxnSpPr>
            <a:cxnSpLocks/>
          </p:cNvCxnSpPr>
          <p:nvPr userDrawn="1"/>
        </p:nvCxnSpPr>
        <p:spPr>
          <a:xfrm>
            <a:off x="1465083" y="2173303"/>
            <a:ext cx="9183756" cy="0"/>
          </a:xfrm>
          <a:prstGeom prst="line">
            <a:avLst/>
          </a:prstGeom>
          <a:ln>
            <a:solidFill>
              <a:srgbClr val="61A9DD"/>
            </a:solidFill>
          </a:ln>
        </p:spPr>
        <p:style>
          <a:lnRef idx="1">
            <a:schemeClr val="accent1"/>
          </a:lnRef>
          <a:fillRef idx="0">
            <a:schemeClr val="accent1"/>
          </a:fillRef>
          <a:effectRef idx="0">
            <a:schemeClr val="accent1"/>
          </a:effectRef>
          <a:fontRef idx="minor">
            <a:schemeClr val="tx1"/>
          </a:fontRef>
        </p:style>
      </p:cxnSp>
      <p:sp>
        <p:nvSpPr>
          <p:cNvPr id="11" name="Espace réservé du texte 10">
            <a:extLst>
              <a:ext uri="{FF2B5EF4-FFF2-40B4-BE49-F238E27FC236}">
                <a16:creationId xmlns:a16="http://schemas.microsoft.com/office/drawing/2014/main" id="{0D651657-D669-5141-A585-4692EB8B848D}"/>
              </a:ext>
            </a:extLst>
          </p:cNvPr>
          <p:cNvSpPr>
            <a:spLocks noGrp="1"/>
          </p:cNvSpPr>
          <p:nvPr>
            <p:ph type="body" sz="quarter" idx="13" hasCustomPrompt="1"/>
          </p:nvPr>
        </p:nvSpPr>
        <p:spPr>
          <a:xfrm>
            <a:off x="601249" y="376406"/>
            <a:ext cx="10972800" cy="1796895"/>
          </a:xfrm>
        </p:spPr>
        <p:txBody>
          <a:bodyPr>
            <a:normAutofit/>
          </a:bodyPr>
          <a:lstStyle>
            <a:lvl1pPr marL="0" indent="0" algn="ctr">
              <a:lnSpc>
                <a:spcPct val="100000"/>
              </a:lnSpc>
              <a:spcBef>
                <a:spcPts val="0"/>
              </a:spcBef>
              <a:buNone/>
              <a:defRPr sz="5400" b="1">
                <a:solidFill>
                  <a:schemeClr val="bg1"/>
                </a:solidFill>
                <a:latin typeface="+mn-lt"/>
              </a:defRPr>
            </a:lvl1pPr>
          </a:lstStyle>
          <a:p>
            <a:pPr lvl="0"/>
            <a:r>
              <a:rPr lang="fr-FR" dirty="0"/>
              <a:t>TITRE SUR DEUX LIGNES</a:t>
            </a:r>
          </a:p>
        </p:txBody>
      </p:sp>
      <p:sp>
        <p:nvSpPr>
          <p:cNvPr id="10" name="Espace réservé du texte 10">
            <a:extLst>
              <a:ext uri="{FF2B5EF4-FFF2-40B4-BE49-F238E27FC236}">
                <a16:creationId xmlns:a16="http://schemas.microsoft.com/office/drawing/2014/main" id="{513ED20B-E8FF-8143-A8FA-1FED75EA4A90}"/>
              </a:ext>
            </a:extLst>
          </p:cNvPr>
          <p:cNvSpPr>
            <a:spLocks noGrp="1"/>
          </p:cNvSpPr>
          <p:nvPr>
            <p:ph type="body" sz="quarter" idx="14" hasCustomPrompt="1"/>
          </p:nvPr>
        </p:nvSpPr>
        <p:spPr>
          <a:xfrm>
            <a:off x="601249" y="2567118"/>
            <a:ext cx="10972800" cy="687522"/>
          </a:xfrm>
        </p:spPr>
        <p:txBody>
          <a:bodyPr>
            <a:normAutofit/>
          </a:bodyPr>
          <a:lstStyle>
            <a:lvl1pPr marL="0" indent="0" algn="ctr">
              <a:buNone/>
              <a:defRPr sz="3200" b="0">
                <a:solidFill>
                  <a:schemeClr val="bg1"/>
                </a:solidFill>
                <a:latin typeface="+mj-lt"/>
              </a:defRPr>
            </a:lvl1pPr>
          </a:lstStyle>
          <a:p>
            <a:pPr lvl="0"/>
            <a:r>
              <a:rPr lang="fr-FR" dirty="0"/>
              <a:t>Date - Auteur</a:t>
            </a:r>
          </a:p>
        </p:txBody>
      </p:sp>
    </p:spTree>
    <p:extLst>
      <p:ext uri="{BB962C8B-B14F-4D97-AF65-F5344CB8AC3E}">
        <p14:creationId xmlns:p14="http://schemas.microsoft.com/office/powerpoint/2010/main" val="3620267182"/>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lide_Sommaire">
    <p:spTree>
      <p:nvGrpSpPr>
        <p:cNvPr id="1" name=""/>
        <p:cNvGrpSpPr/>
        <p:nvPr/>
      </p:nvGrpSpPr>
      <p:grpSpPr>
        <a:xfrm>
          <a:off x="0" y="0"/>
          <a:ext cx="0" cy="0"/>
          <a:chOff x="0" y="0"/>
          <a:chExt cx="0" cy="0"/>
        </a:xfrm>
      </p:grpSpPr>
      <p:pic>
        <p:nvPicPr>
          <p:cNvPr id="3" name="Image 2" descr="Une image contenant personne, pièce, homme, intérieur&#10;&#10;Description générée automatiquement">
            <a:extLst>
              <a:ext uri="{FF2B5EF4-FFF2-40B4-BE49-F238E27FC236}">
                <a16:creationId xmlns:a16="http://schemas.microsoft.com/office/drawing/2014/main" id="{FCA28A74-392B-674D-955A-A2729F896099}"/>
              </a:ext>
            </a:extLst>
          </p:cNvPr>
          <p:cNvPicPr>
            <a:picLocks noChangeAspect="1"/>
          </p:cNvPicPr>
          <p:nvPr userDrawn="1"/>
        </p:nvPicPr>
        <p:blipFill rotWithShape="1">
          <a:blip r:embed="rId2"/>
          <a:srcRect l="23553" r="22922"/>
          <a:stretch/>
        </p:blipFill>
        <p:spPr>
          <a:xfrm>
            <a:off x="0" y="0"/>
            <a:ext cx="4549396" cy="6551772"/>
          </a:xfrm>
          <a:prstGeom prst="rect">
            <a:avLst/>
          </a:prstGeom>
        </p:spPr>
      </p:pic>
      <p:pic>
        <p:nvPicPr>
          <p:cNvPr id="17" name="Image 16" descr="Une image contenant fenêtre&#10;&#10;Description générée automatiquement">
            <a:extLst>
              <a:ext uri="{FF2B5EF4-FFF2-40B4-BE49-F238E27FC236}">
                <a16:creationId xmlns:a16="http://schemas.microsoft.com/office/drawing/2014/main" id="{AE259C35-B405-5C4A-A415-48EF8F436B34}"/>
              </a:ext>
            </a:extLst>
          </p:cNvPr>
          <p:cNvPicPr>
            <a:picLocks noChangeAspect="1"/>
          </p:cNvPicPr>
          <p:nvPr userDrawn="1"/>
        </p:nvPicPr>
        <p:blipFill rotWithShape="1">
          <a:blip r:embed="rId3">
            <a:alphaModFix amt="5000"/>
          </a:blip>
          <a:srcRect l="70842" t="8641"/>
          <a:stretch/>
        </p:blipFill>
        <p:spPr>
          <a:xfrm>
            <a:off x="9770605" y="1039628"/>
            <a:ext cx="2421395" cy="5361397"/>
          </a:xfrm>
          <a:prstGeom prst="rect">
            <a:avLst/>
          </a:prstGeom>
        </p:spPr>
      </p:pic>
      <p:sp>
        <p:nvSpPr>
          <p:cNvPr id="10" name="Rectangle 9">
            <a:extLst>
              <a:ext uri="{FF2B5EF4-FFF2-40B4-BE49-F238E27FC236}">
                <a16:creationId xmlns:a16="http://schemas.microsoft.com/office/drawing/2014/main" id="{68BA525F-295A-0149-912F-766F8CA06AC5}"/>
              </a:ext>
            </a:extLst>
          </p:cNvPr>
          <p:cNvSpPr/>
          <p:nvPr userDrawn="1"/>
        </p:nvSpPr>
        <p:spPr>
          <a:xfrm>
            <a:off x="0" y="6392015"/>
            <a:ext cx="12192000" cy="482026"/>
          </a:xfrm>
          <a:prstGeom prst="rect">
            <a:avLst/>
          </a:prstGeom>
          <a:solidFill>
            <a:srgbClr val="283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dessin&#10;&#10;Description générée automatiquement">
            <a:extLst>
              <a:ext uri="{FF2B5EF4-FFF2-40B4-BE49-F238E27FC236}">
                <a16:creationId xmlns:a16="http://schemas.microsoft.com/office/drawing/2014/main" id="{C7E1AA2F-FDCF-EC44-AC13-30EE5BA717F2}"/>
              </a:ext>
            </a:extLst>
          </p:cNvPr>
          <p:cNvPicPr>
            <a:picLocks noChangeAspect="1"/>
          </p:cNvPicPr>
          <p:nvPr userDrawn="1"/>
        </p:nvPicPr>
        <p:blipFill>
          <a:blip r:embed="rId4"/>
          <a:stretch>
            <a:fillRect/>
          </a:stretch>
        </p:blipFill>
        <p:spPr>
          <a:xfrm>
            <a:off x="373334" y="351904"/>
            <a:ext cx="2109209" cy="1068320"/>
          </a:xfrm>
          <a:prstGeom prst="rect">
            <a:avLst/>
          </a:prstGeom>
        </p:spPr>
      </p:pic>
      <p:sp>
        <p:nvSpPr>
          <p:cNvPr id="20" name="Espace réservé du texte 10">
            <a:extLst>
              <a:ext uri="{FF2B5EF4-FFF2-40B4-BE49-F238E27FC236}">
                <a16:creationId xmlns:a16="http://schemas.microsoft.com/office/drawing/2014/main" id="{B8C7C672-7473-DB42-9702-D0D2955BE0B5}"/>
              </a:ext>
            </a:extLst>
          </p:cNvPr>
          <p:cNvSpPr>
            <a:spLocks noGrp="1"/>
          </p:cNvSpPr>
          <p:nvPr>
            <p:ph type="body" sz="quarter" idx="20" hasCustomPrompt="1"/>
          </p:nvPr>
        </p:nvSpPr>
        <p:spPr>
          <a:xfrm>
            <a:off x="5177766" y="1754316"/>
            <a:ext cx="6571648" cy="702233"/>
          </a:xfrm>
        </p:spPr>
        <p:txBody>
          <a:bodyPr>
            <a:noAutofit/>
          </a:bodyPr>
          <a:lstStyle>
            <a:lvl1pPr marL="0" indent="0" algn="l">
              <a:buNone/>
              <a:defRPr sz="3200" b="0">
                <a:solidFill>
                  <a:srgbClr val="008291"/>
                </a:solidFill>
                <a:latin typeface="+mj-lt"/>
              </a:defRPr>
            </a:lvl1pPr>
          </a:lstStyle>
          <a:p>
            <a:pPr lvl="0"/>
            <a:r>
              <a:rPr lang="fr-FR" dirty="0"/>
              <a:t>AJOUTEZ UN TITRE</a:t>
            </a:r>
          </a:p>
        </p:txBody>
      </p:sp>
      <p:sp>
        <p:nvSpPr>
          <p:cNvPr id="21" name="Espace réservé du texte 10">
            <a:extLst>
              <a:ext uri="{FF2B5EF4-FFF2-40B4-BE49-F238E27FC236}">
                <a16:creationId xmlns:a16="http://schemas.microsoft.com/office/drawing/2014/main" id="{75BECC6C-FEAE-1E48-BD49-89A2A5B33917}"/>
              </a:ext>
            </a:extLst>
          </p:cNvPr>
          <p:cNvSpPr>
            <a:spLocks noGrp="1"/>
          </p:cNvSpPr>
          <p:nvPr>
            <p:ph type="body" sz="quarter" idx="21" hasCustomPrompt="1"/>
          </p:nvPr>
        </p:nvSpPr>
        <p:spPr>
          <a:xfrm>
            <a:off x="5177766" y="2471259"/>
            <a:ext cx="6579638" cy="702233"/>
          </a:xfrm>
        </p:spPr>
        <p:txBody>
          <a:bodyPr>
            <a:noAutofit/>
          </a:bodyPr>
          <a:lstStyle>
            <a:lvl1pPr marL="0" indent="0" algn="l">
              <a:buNone/>
              <a:defRPr sz="3200" b="0">
                <a:solidFill>
                  <a:srgbClr val="008291"/>
                </a:solidFill>
                <a:latin typeface="+mj-lt"/>
              </a:defRPr>
            </a:lvl1pPr>
          </a:lstStyle>
          <a:p>
            <a:pPr lvl="0"/>
            <a:r>
              <a:rPr lang="fr-FR" dirty="0"/>
              <a:t>AJOUTEZ UN TITRE</a:t>
            </a:r>
          </a:p>
        </p:txBody>
      </p:sp>
      <p:sp>
        <p:nvSpPr>
          <p:cNvPr id="22" name="Espace réservé du texte 10">
            <a:extLst>
              <a:ext uri="{FF2B5EF4-FFF2-40B4-BE49-F238E27FC236}">
                <a16:creationId xmlns:a16="http://schemas.microsoft.com/office/drawing/2014/main" id="{C9B4C801-2EC7-8C43-B9D4-D4250C76B71C}"/>
              </a:ext>
            </a:extLst>
          </p:cNvPr>
          <p:cNvSpPr>
            <a:spLocks noGrp="1"/>
          </p:cNvSpPr>
          <p:nvPr>
            <p:ph type="body" sz="quarter" idx="22" hasCustomPrompt="1"/>
          </p:nvPr>
        </p:nvSpPr>
        <p:spPr>
          <a:xfrm>
            <a:off x="5177766" y="3166135"/>
            <a:ext cx="6579638" cy="702233"/>
          </a:xfrm>
        </p:spPr>
        <p:txBody>
          <a:bodyPr>
            <a:noAutofit/>
          </a:bodyPr>
          <a:lstStyle>
            <a:lvl1pPr marL="0" indent="0" algn="l">
              <a:buNone/>
              <a:defRPr sz="3200" b="0">
                <a:solidFill>
                  <a:srgbClr val="008291"/>
                </a:solidFill>
                <a:latin typeface="+mj-lt"/>
              </a:defRPr>
            </a:lvl1pPr>
          </a:lstStyle>
          <a:p>
            <a:pPr lvl="0"/>
            <a:r>
              <a:rPr lang="fr-FR" dirty="0"/>
              <a:t>AJOUTEZ UN TITRE</a:t>
            </a:r>
          </a:p>
        </p:txBody>
      </p:sp>
      <p:sp>
        <p:nvSpPr>
          <p:cNvPr id="23" name="Espace réservé du texte 10">
            <a:extLst>
              <a:ext uri="{FF2B5EF4-FFF2-40B4-BE49-F238E27FC236}">
                <a16:creationId xmlns:a16="http://schemas.microsoft.com/office/drawing/2014/main" id="{4B62FA15-672A-A249-BCCF-7301A2F1863B}"/>
              </a:ext>
            </a:extLst>
          </p:cNvPr>
          <p:cNvSpPr>
            <a:spLocks noGrp="1"/>
          </p:cNvSpPr>
          <p:nvPr>
            <p:ph type="body" sz="quarter" idx="23" hasCustomPrompt="1"/>
          </p:nvPr>
        </p:nvSpPr>
        <p:spPr>
          <a:xfrm>
            <a:off x="5177765" y="3861014"/>
            <a:ext cx="6579637" cy="702233"/>
          </a:xfrm>
        </p:spPr>
        <p:txBody>
          <a:bodyPr>
            <a:noAutofit/>
          </a:bodyPr>
          <a:lstStyle>
            <a:lvl1pPr marL="0" indent="0" algn="l">
              <a:buNone/>
              <a:defRPr sz="3200" b="0">
                <a:solidFill>
                  <a:srgbClr val="008291"/>
                </a:solidFill>
                <a:latin typeface="+mj-lt"/>
              </a:defRPr>
            </a:lvl1pPr>
          </a:lstStyle>
          <a:p>
            <a:pPr lvl="0"/>
            <a:r>
              <a:rPr lang="fr-FR" dirty="0"/>
              <a:t>AJOUTEZ UN TITRE</a:t>
            </a:r>
          </a:p>
        </p:txBody>
      </p:sp>
      <p:sp>
        <p:nvSpPr>
          <p:cNvPr id="24" name="Espace réservé du texte 10">
            <a:extLst>
              <a:ext uri="{FF2B5EF4-FFF2-40B4-BE49-F238E27FC236}">
                <a16:creationId xmlns:a16="http://schemas.microsoft.com/office/drawing/2014/main" id="{AC3A7B1C-327C-4B4F-B372-9F523758573B}"/>
              </a:ext>
            </a:extLst>
          </p:cNvPr>
          <p:cNvSpPr>
            <a:spLocks noGrp="1"/>
          </p:cNvSpPr>
          <p:nvPr>
            <p:ph type="body" sz="quarter" idx="24" hasCustomPrompt="1"/>
          </p:nvPr>
        </p:nvSpPr>
        <p:spPr>
          <a:xfrm>
            <a:off x="5177766" y="4561235"/>
            <a:ext cx="6579636" cy="702233"/>
          </a:xfrm>
        </p:spPr>
        <p:txBody>
          <a:bodyPr>
            <a:noAutofit/>
          </a:bodyPr>
          <a:lstStyle>
            <a:lvl1pPr marL="0" indent="0" algn="l">
              <a:buNone/>
              <a:defRPr sz="3200" b="0">
                <a:solidFill>
                  <a:srgbClr val="008291"/>
                </a:solidFill>
                <a:latin typeface="+mj-lt"/>
              </a:defRPr>
            </a:lvl1pPr>
          </a:lstStyle>
          <a:p>
            <a:pPr lvl="0"/>
            <a:r>
              <a:rPr lang="fr-FR" dirty="0"/>
              <a:t>AJOUTEZ UN TITRE</a:t>
            </a:r>
          </a:p>
        </p:txBody>
      </p:sp>
      <p:sp>
        <p:nvSpPr>
          <p:cNvPr id="25" name="Espace réservé du texte 10">
            <a:extLst>
              <a:ext uri="{FF2B5EF4-FFF2-40B4-BE49-F238E27FC236}">
                <a16:creationId xmlns:a16="http://schemas.microsoft.com/office/drawing/2014/main" id="{A3C026DB-9AB7-3445-B0A1-CF0D2A3FB403}"/>
              </a:ext>
            </a:extLst>
          </p:cNvPr>
          <p:cNvSpPr>
            <a:spLocks noGrp="1"/>
          </p:cNvSpPr>
          <p:nvPr>
            <p:ph type="body" sz="quarter" idx="25" hasCustomPrompt="1"/>
          </p:nvPr>
        </p:nvSpPr>
        <p:spPr>
          <a:xfrm>
            <a:off x="5177766" y="5258122"/>
            <a:ext cx="6579636" cy="702233"/>
          </a:xfrm>
        </p:spPr>
        <p:txBody>
          <a:bodyPr>
            <a:noAutofit/>
          </a:bodyPr>
          <a:lstStyle>
            <a:lvl1pPr marL="0" indent="0" algn="l">
              <a:buNone/>
              <a:defRPr sz="3200" b="0">
                <a:solidFill>
                  <a:srgbClr val="008291"/>
                </a:solidFill>
                <a:latin typeface="+mj-lt"/>
              </a:defRPr>
            </a:lvl1pPr>
          </a:lstStyle>
          <a:p>
            <a:pPr lvl="0"/>
            <a:r>
              <a:rPr lang="fr-FR" dirty="0"/>
              <a:t>AJOUTEZ UN TITRE</a:t>
            </a:r>
          </a:p>
        </p:txBody>
      </p:sp>
      <p:sp>
        <p:nvSpPr>
          <p:cNvPr id="27" name="ZoneTexte 26">
            <a:extLst>
              <a:ext uri="{FF2B5EF4-FFF2-40B4-BE49-F238E27FC236}">
                <a16:creationId xmlns:a16="http://schemas.microsoft.com/office/drawing/2014/main" id="{51F5FD05-3593-FC4E-8468-08E36D8ED3AE}"/>
              </a:ext>
            </a:extLst>
          </p:cNvPr>
          <p:cNvSpPr txBox="1"/>
          <p:nvPr userDrawn="1"/>
        </p:nvSpPr>
        <p:spPr>
          <a:xfrm>
            <a:off x="5045542" y="406250"/>
            <a:ext cx="5309992" cy="1015663"/>
          </a:xfrm>
          <a:prstGeom prst="rect">
            <a:avLst/>
          </a:prstGeom>
          <a:noFill/>
        </p:spPr>
        <p:txBody>
          <a:bodyPr wrap="square" rtlCol="0">
            <a:spAutoFit/>
          </a:bodyPr>
          <a:lstStyle/>
          <a:p>
            <a:r>
              <a:rPr lang="fr-FR" sz="6000" b="1" dirty="0">
                <a:solidFill>
                  <a:srgbClr val="283272"/>
                </a:solidFill>
                <a:latin typeface="+mn-lt"/>
              </a:rPr>
              <a:t>SOMMAIRE</a:t>
            </a:r>
          </a:p>
        </p:txBody>
      </p:sp>
      <p:sp>
        <p:nvSpPr>
          <p:cNvPr id="33" name="Titre 1">
            <a:extLst>
              <a:ext uri="{FF2B5EF4-FFF2-40B4-BE49-F238E27FC236}">
                <a16:creationId xmlns:a16="http://schemas.microsoft.com/office/drawing/2014/main" id="{F82928FC-D451-6B4A-8B84-D87CB070098B}"/>
              </a:ext>
            </a:extLst>
          </p:cNvPr>
          <p:cNvSpPr>
            <a:spLocks noGrp="1"/>
          </p:cNvSpPr>
          <p:nvPr>
            <p:ph type="title" hasCustomPrompt="1"/>
          </p:nvPr>
        </p:nvSpPr>
        <p:spPr>
          <a:xfrm>
            <a:off x="151029" y="6401025"/>
            <a:ext cx="7925325" cy="482026"/>
          </a:xfrm>
        </p:spPr>
        <p:txBody>
          <a:bodyPr>
            <a:normAutofit/>
          </a:bodyPr>
          <a:lstStyle>
            <a:lvl1pPr>
              <a:defRPr sz="1800">
                <a:solidFill>
                  <a:schemeClr val="bg1"/>
                </a:solidFill>
              </a:defRPr>
            </a:lvl1pPr>
          </a:lstStyle>
          <a:p>
            <a:r>
              <a:rPr lang="fr-FR" dirty="0"/>
              <a:t>Ajoutez titre de la présentation - date</a:t>
            </a:r>
          </a:p>
        </p:txBody>
      </p:sp>
      <p:sp>
        <p:nvSpPr>
          <p:cNvPr id="18" name="Espace réservé du numéro de diapositive 6">
            <a:extLst>
              <a:ext uri="{FF2B5EF4-FFF2-40B4-BE49-F238E27FC236}">
                <a16:creationId xmlns:a16="http://schemas.microsoft.com/office/drawing/2014/main" id="{FFDC2664-10C6-D345-8754-1BD4AF73D018}"/>
              </a:ext>
            </a:extLst>
          </p:cNvPr>
          <p:cNvSpPr>
            <a:spLocks noGrp="1"/>
          </p:cNvSpPr>
          <p:nvPr>
            <p:ph type="sldNum" sz="quarter" idx="12"/>
          </p:nvPr>
        </p:nvSpPr>
        <p:spPr>
          <a:xfrm>
            <a:off x="11122908" y="6420464"/>
            <a:ext cx="1069091" cy="415555"/>
          </a:xfrm>
        </p:spPr>
        <p:txBody>
          <a:bodyPr/>
          <a:lstStyle>
            <a:lvl1pPr algn="ctr">
              <a:defRPr sz="1800">
                <a:solidFill>
                  <a:schemeClr val="bg1"/>
                </a:solidFill>
              </a:defRPr>
            </a:lvl1pPr>
          </a:lstStyle>
          <a:p>
            <a:fld id="{7E8142E3-C1AF-7B4B-A0AC-666D1027A077}" type="slidenum">
              <a:rPr lang="fr-FR" smtClean="0"/>
              <a:pPr/>
              <a:t>‹N°›</a:t>
            </a:fld>
            <a:endParaRPr lang="fr-FR" dirty="0"/>
          </a:p>
        </p:txBody>
      </p:sp>
    </p:spTree>
    <p:extLst>
      <p:ext uri="{BB962C8B-B14F-4D97-AF65-F5344CB8AC3E}">
        <p14:creationId xmlns:p14="http://schemas.microsoft.com/office/powerpoint/2010/main" val="1268205832"/>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lide_Titre">
    <p:spTree>
      <p:nvGrpSpPr>
        <p:cNvPr id="1" name=""/>
        <p:cNvGrpSpPr/>
        <p:nvPr/>
      </p:nvGrpSpPr>
      <p:grpSpPr>
        <a:xfrm>
          <a:off x="0" y="0"/>
          <a:ext cx="0" cy="0"/>
          <a:chOff x="0" y="0"/>
          <a:chExt cx="0" cy="0"/>
        </a:xfrm>
      </p:grpSpPr>
      <p:pic>
        <p:nvPicPr>
          <p:cNvPr id="13" name="Image 12" descr="Une image contenant fenêtre&#10;&#10;Description générée automatiquement">
            <a:extLst>
              <a:ext uri="{FF2B5EF4-FFF2-40B4-BE49-F238E27FC236}">
                <a16:creationId xmlns:a16="http://schemas.microsoft.com/office/drawing/2014/main" id="{A6725855-D262-E048-ADB7-45F88E999683}"/>
              </a:ext>
            </a:extLst>
          </p:cNvPr>
          <p:cNvPicPr>
            <a:picLocks noChangeAspect="1"/>
          </p:cNvPicPr>
          <p:nvPr userDrawn="1"/>
        </p:nvPicPr>
        <p:blipFill rotWithShape="1">
          <a:blip r:embed="rId2">
            <a:alphaModFix/>
          </a:blip>
          <a:srcRect l="70842" t="8641"/>
          <a:stretch/>
        </p:blipFill>
        <p:spPr>
          <a:xfrm>
            <a:off x="9770605" y="1039628"/>
            <a:ext cx="2421395" cy="5361397"/>
          </a:xfrm>
          <a:prstGeom prst="rect">
            <a:avLst/>
          </a:prstGeom>
        </p:spPr>
      </p:pic>
      <p:sp>
        <p:nvSpPr>
          <p:cNvPr id="10" name="Rectangle 9">
            <a:extLst>
              <a:ext uri="{FF2B5EF4-FFF2-40B4-BE49-F238E27FC236}">
                <a16:creationId xmlns:a16="http://schemas.microsoft.com/office/drawing/2014/main" id="{68BA525F-295A-0149-912F-766F8CA06AC5}"/>
              </a:ext>
            </a:extLst>
          </p:cNvPr>
          <p:cNvSpPr/>
          <p:nvPr userDrawn="1"/>
        </p:nvSpPr>
        <p:spPr>
          <a:xfrm>
            <a:off x="0" y="6392015"/>
            <a:ext cx="12192000" cy="482026"/>
          </a:xfrm>
          <a:prstGeom prst="rect">
            <a:avLst/>
          </a:prstGeom>
          <a:solidFill>
            <a:srgbClr val="283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texte 10">
            <a:extLst>
              <a:ext uri="{FF2B5EF4-FFF2-40B4-BE49-F238E27FC236}">
                <a16:creationId xmlns:a16="http://schemas.microsoft.com/office/drawing/2014/main" id="{C9B4C801-2EC7-8C43-B9D4-D4250C76B71C}"/>
              </a:ext>
            </a:extLst>
          </p:cNvPr>
          <p:cNvSpPr>
            <a:spLocks noGrp="1"/>
          </p:cNvSpPr>
          <p:nvPr>
            <p:ph type="body" sz="quarter" idx="22" hasCustomPrompt="1"/>
          </p:nvPr>
        </p:nvSpPr>
        <p:spPr>
          <a:xfrm>
            <a:off x="2202132" y="2099205"/>
            <a:ext cx="3397002" cy="702233"/>
          </a:xfrm>
        </p:spPr>
        <p:txBody>
          <a:bodyPr>
            <a:noAutofit/>
          </a:bodyPr>
          <a:lstStyle>
            <a:lvl1pPr marL="0" indent="0" algn="l">
              <a:buNone/>
              <a:defRPr lang="fr-FR" sz="6000" b="1" kern="1200" dirty="0" smtClean="0">
                <a:solidFill>
                  <a:srgbClr val="283272"/>
                </a:solidFill>
                <a:latin typeface="Calibri" panose="020F0502020204030204" pitchFamily="34" charset="0"/>
                <a:ea typeface="+mn-ea"/>
                <a:cs typeface="Calibri" panose="020F0502020204030204" pitchFamily="34" charset="0"/>
              </a:defRPr>
            </a:lvl1pPr>
          </a:lstStyle>
          <a:p>
            <a:pPr lvl="0"/>
            <a:r>
              <a:rPr lang="fr-FR" dirty="0"/>
              <a:t>Numéro</a:t>
            </a:r>
          </a:p>
        </p:txBody>
      </p:sp>
      <p:sp>
        <p:nvSpPr>
          <p:cNvPr id="23" name="Espace réservé du texte 10">
            <a:extLst>
              <a:ext uri="{FF2B5EF4-FFF2-40B4-BE49-F238E27FC236}">
                <a16:creationId xmlns:a16="http://schemas.microsoft.com/office/drawing/2014/main" id="{4B62FA15-672A-A249-BCCF-7301A2F1863B}"/>
              </a:ext>
            </a:extLst>
          </p:cNvPr>
          <p:cNvSpPr>
            <a:spLocks noGrp="1"/>
          </p:cNvSpPr>
          <p:nvPr>
            <p:ph type="body" sz="quarter" idx="23" hasCustomPrompt="1"/>
          </p:nvPr>
        </p:nvSpPr>
        <p:spPr>
          <a:xfrm>
            <a:off x="2202131" y="2995543"/>
            <a:ext cx="6428301" cy="2678747"/>
          </a:xfrm>
        </p:spPr>
        <p:txBody>
          <a:bodyPr>
            <a:noAutofit/>
          </a:bodyPr>
          <a:lstStyle>
            <a:lvl1pPr marL="0" marR="0" indent="0" algn="l" defTabSz="914400" rtl="0" eaLnBrk="1" fontAlgn="auto" latinLnBrk="0" hangingPunct="1">
              <a:lnSpc>
                <a:spcPct val="100000"/>
              </a:lnSpc>
              <a:spcBef>
                <a:spcPts val="0"/>
              </a:spcBef>
              <a:spcAft>
                <a:spcPts val="0"/>
              </a:spcAft>
              <a:buClrTx/>
              <a:buSzTx/>
              <a:buFontTx/>
              <a:buNone/>
              <a:tabLst/>
              <a:defRPr sz="6600" b="0">
                <a:solidFill>
                  <a:srgbClr val="008291"/>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008291"/>
                </a:solidFill>
                <a:effectLst/>
                <a:uLnTx/>
                <a:uFillTx/>
                <a:latin typeface="Calibri" panose="020F0502020204030204"/>
                <a:ea typeface="+mn-ea"/>
                <a:cs typeface="Calibri Light" panose="020F0302020204030204" pitchFamily="34" charset="0"/>
              </a:rPr>
              <a:t>TITRE DU CHAPITRE</a:t>
            </a:r>
          </a:p>
        </p:txBody>
      </p:sp>
      <p:pic>
        <p:nvPicPr>
          <p:cNvPr id="17" name="Image 16" descr="Une image contenant dessin&#10;&#10;Description générée automatiquement">
            <a:extLst>
              <a:ext uri="{FF2B5EF4-FFF2-40B4-BE49-F238E27FC236}">
                <a16:creationId xmlns:a16="http://schemas.microsoft.com/office/drawing/2014/main" id="{720953D5-7E31-D045-B818-C93FE6CA9C05}"/>
              </a:ext>
            </a:extLst>
          </p:cNvPr>
          <p:cNvPicPr>
            <a:picLocks noChangeAspect="1"/>
          </p:cNvPicPr>
          <p:nvPr userDrawn="1"/>
        </p:nvPicPr>
        <p:blipFill>
          <a:blip r:embed="rId3"/>
          <a:stretch>
            <a:fillRect/>
          </a:stretch>
        </p:blipFill>
        <p:spPr>
          <a:xfrm>
            <a:off x="525734" y="504304"/>
            <a:ext cx="2109209" cy="1068320"/>
          </a:xfrm>
          <a:prstGeom prst="rect">
            <a:avLst/>
          </a:prstGeom>
        </p:spPr>
      </p:pic>
      <p:sp>
        <p:nvSpPr>
          <p:cNvPr id="19" name="Titre 1">
            <a:extLst>
              <a:ext uri="{FF2B5EF4-FFF2-40B4-BE49-F238E27FC236}">
                <a16:creationId xmlns:a16="http://schemas.microsoft.com/office/drawing/2014/main" id="{F2CA1A2B-E35E-B642-A8A6-662B1A6FB14A}"/>
              </a:ext>
            </a:extLst>
          </p:cNvPr>
          <p:cNvSpPr>
            <a:spLocks noGrp="1"/>
          </p:cNvSpPr>
          <p:nvPr>
            <p:ph type="title" hasCustomPrompt="1"/>
          </p:nvPr>
        </p:nvSpPr>
        <p:spPr>
          <a:xfrm>
            <a:off x="151029" y="6401025"/>
            <a:ext cx="10458516" cy="482026"/>
          </a:xfrm>
        </p:spPr>
        <p:txBody>
          <a:bodyPr>
            <a:normAutofit/>
          </a:bodyPr>
          <a:lstStyle>
            <a:lvl1pPr>
              <a:defRPr sz="1800">
                <a:solidFill>
                  <a:schemeClr val="bg1"/>
                </a:solidFill>
              </a:defRPr>
            </a:lvl1pPr>
          </a:lstStyle>
          <a:p>
            <a:r>
              <a:rPr lang="fr-FR" dirty="0"/>
              <a:t>Ajoutez titre de la présentation - date</a:t>
            </a:r>
          </a:p>
        </p:txBody>
      </p:sp>
      <p:sp>
        <p:nvSpPr>
          <p:cNvPr id="11" name="Espace réservé du numéro de diapositive 6">
            <a:extLst>
              <a:ext uri="{FF2B5EF4-FFF2-40B4-BE49-F238E27FC236}">
                <a16:creationId xmlns:a16="http://schemas.microsoft.com/office/drawing/2014/main" id="{64123880-5F63-AF4F-827F-EBF9CCC782F2}"/>
              </a:ext>
            </a:extLst>
          </p:cNvPr>
          <p:cNvSpPr>
            <a:spLocks noGrp="1"/>
          </p:cNvSpPr>
          <p:nvPr>
            <p:ph type="sldNum" sz="quarter" idx="12"/>
          </p:nvPr>
        </p:nvSpPr>
        <p:spPr>
          <a:xfrm>
            <a:off x="11122908" y="6420464"/>
            <a:ext cx="1069091" cy="415555"/>
          </a:xfrm>
        </p:spPr>
        <p:txBody>
          <a:bodyPr/>
          <a:lstStyle>
            <a:lvl1pPr algn="ctr">
              <a:defRPr sz="1800">
                <a:solidFill>
                  <a:schemeClr val="bg1"/>
                </a:solidFill>
              </a:defRPr>
            </a:lvl1pPr>
          </a:lstStyle>
          <a:p>
            <a:fld id="{7E8142E3-C1AF-7B4B-A0AC-666D1027A077}" type="slidenum">
              <a:rPr lang="fr-FR" smtClean="0"/>
              <a:pPr/>
              <a:t>‹N°›</a:t>
            </a:fld>
            <a:endParaRPr lang="fr-FR" dirty="0"/>
          </a:p>
        </p:txBody>
      </p:sp>
    </p:spTree>
    <p:extLst>
      <p:ext uri="{BB962C8B-B14F-4D97-AF65-F5344CB8AC3E}">
        <p14:creationId xmlns:p14="http://schemas.microsoft.com/office/powerpoint/2010/main" val="2232024698"/>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lide_Titre_Sous-tit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DC8473-8870-DF48-8C99-6B4105F8EF28}"/>
              </a:ext>
            </a:extLst>
          </p:cNvPr>
          <p:cNvSpPr/>
          <p:nvPr userDrawn="1"/>
        </p:nvSpPr>
        <p:spPr>
          <a:xfrm>
            <a:off x="0" y="6392015"/>
            <a:ext cx="12192000" cy="482026"/>
          </a:xfrm>
          <a:prstGeom prst="rect">
            <a:avLst/>
          </a:prstGeom>
          <a:solidFill>
            <a:srgbClr val="283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exte 10">
            <a:extLst>
              <a:ext uri="{FF2B5EF4-FFF2-40B4-BE49-F238E27FC236}">
                <a16:creationId xmlns:a16="http://schemas.microsoft.com/office/drawing/2014/main" id="{737DA0C5-EDC1-874F-8676-13467C30AB01}"/>
              </a:ext>
            </a:extLst>
          </p:cNvPr>
          <p:cNvSpPr>
            <a:spLocks noGrp="1"/>
          </p:cNvSpPr>
          <p:nvPr>
            <p:ph type="body" sz="quarter" idx="22" hasCustomPrompt="1"/>
          </p:nvPr>
        </p:nvSpPr>
        <p:spPr>
          <a:xfrm>
            <a:off x="2202132" y="2099205"/>
            <a:ext cx="3397002" cy="702233"/>
          </a:xfrm>
        </p:spPr>
        <p:txBody>
          <a:bodyPr>
            <a:noAutofit/>
          </a:bodyPr>
          <a:lstStyle>
            <a:lvl1pPr marL="0" indent="0" algn="l">
              <a:buNone/>
              <a:defRPr lang="fr-FR" sz="6000" b="1" kern="1200" dirty="0" smtClean="0">
                <a:solidFill>
                  <a:srgbClr val="283272"/>
                </a:solidFill>
                <a:latin typeface="Calibri" panose="020F0502020204030204" pitchFamily="34" charset="0"/>
                <a:ea typeface="+mn-ea"/>
                <a:cs typeface="Calibri" panose="020F0502020204030204" pitchFamily="34" charset="0"/>
              </a:defRPr>
            </a:lvl1pPr>
          </a:lstStyle>
          <a:p>
            <a:pPr lvl="0"/>
            <a:r>
              <a:rPr lang="fr-FR" dirty="0"/>
              <a:t>Numéro</a:t>
            </a:r>
          </a:p>
        </p:txBody>
      </p:sp>
      <p:sp>
        <p:nvSpPr>
          <p:cNvPr id="9" name="Espace réservé du texte 10">
            <a:extLst>
              <a:ext uri="{FF2B5EF4-FFF2-40B4-BE49-F238E27FC236}">
                <a16:creationId xmlns:a16="http://schemas.microsoft.com/office/drawing/2014/main" id="{B906266D-E0A0-8644-9A20-29C87800F134}"/>
              </a:ext>
            </a:extLst>
          </p:cNvPr>
          <p:cNvSpPr>
            <a:spLocks noGrp="1"/>
          </p:cNvSpPr>
          <p:nvPr>
            <p:ph type="body" sz="quarter" idx="23" hasCustomPrompt="1"/>
          </p:nvPr>
        </p:nvSpPr>
        <p:spPr>
          <a:xfrm>
            <a:off x="2202131" y="2995544"/>
            <a:ext cx="7079655" cy="1068320"/>
          </a:xfrm>
        </p:spPr>
        <p:txBody>
          <a:bodyPr>
            <a:noAutofit/>
          </a:bodyPr>
          <a:lstStyle>
            <a:lvl1pPr marL="0" marR="0" indent="0" algn="l" defTabSz="914400" rtl="0" eaLnBrk="1" fontAlgn="auto" latinLnBrk="0" hangingPunct="1">
              <a:lnSpc>
                <a:spcPct val="100000"/>
              </a:lnSpc>
              <a:spcBef>
                <a:spcPts val="0"/>
              </a:spcBef>
              <a:spcAft>
                <a:spcPts val="0"/>
              </a:spcAft>
              <a:buClrTx/>
              <a:buSzTx/>
              <a:buFontTx/>
              <a:buNone/>
              <a:tabLst/>
              <a:defRPr sz="6600" b="0">
                <a:solidFill>
                  <a:srgbClr val="008291"/>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008291"/>
                </a:solidFill>
                <a:effectLst/>
                <a:uLnTx/>
                <a:uFillTx/>
                <a:latin typeface="Calibri" panose="020F0502020204030204"/>
                <a:ea typeface="+mn-ea"/>
                <a:cs typeface="Calibri Light" panose="020F0302020204030204" pitchFamily="34" charset="0"/>
              </a:rPr>
              <a:t>TITRE DU CHAPITRE</a:t>
            </a:r>
          </a:p>
        </p:txBody>
      </p:sp>
      <p:pic>
        <p:nvPicPr>
          <p:cNvPr id="11" name="Image 10" descr="Une image contenant dessin&#10;&#10;Description générée automatiquement">
            <a:extLst>
              <a:ext uri="{FF2B5EF4-FFF2-40B4-BE49-F238E27FC236}">
                <a16:creationId xmlns:a16="http://schemas.microsoft.com/office/drawing/2014/main" id="{BFB0F9E6-BB4A-BE43-9364-3EFB5B860978}"/>
              </a:ext>
            </a:extLst>
          </p:cNvPr>
          <p:cNvPicPr>
            <a:picLocks noChangeAspect="1"/>
          </p:cNvPicPr>
          <p:nvPr userDrawn="1"/>
        </p:nvPicPr>
        <p:blipFill>
          <a:blip r:embed="rId2"/>
          <a:stretch>
            <a:fillRect/>
          </a:stretch>
        </p:blipFill>
        <p:spPr>
          <a:xfrm>
            <a:off x="525734" y="504304"/>
            <a:ext cx="2109209" cy="1068320"/>
          </a:xfrm>
          <a:prstGeom prst="rect">
            <a:avLst/>
          </a:prstGeom>
        </p:spPr>
      </p:pic>
      <p:sp>
        <p:nvSpPr>
          <p:cNvPr id="13" name="Espace réservé du texte 2">
            <a:extLst>
              <a:ext uri="{FF2B5EF4-FFF2-40B4-BE49-F238E27FC236}">
                <a16:creationId xmlns:a16="http://schemas.microsoft.com/office/drawing/2014/main" id="{FE0F728C-39DB-BC44-A818-023980C52FAF}"/>
              </a:ext>
            </a:extLst>
          </p:cNvPr>
          <p:cNvSpPr>
            <a:spLocks noGrp="1"/>
          </p:cNvSpPr>
          <p:nvPr>
            <p:ph type="body" idx="1" hasCustomPrompt="1"/>
          </p:nvPr>
        </p:nvSpPr>
        <p:spPr>
          <a:xfrm>
            <a:off x="2199979" y="3729129"/>
            <a:ext cx="8761926" cy="823912"/>
          </a:xfrm>
        </p:spPr>
        <p:txBody>
          <a:bodyPr anchor="b">
            <a:noAutofit/>
          </a:bodyPr>
          <a:lstStyle>
            <a:lvl1pPr marL="0" indent="0">
              <a:buNone/>
              <a:defRPr lang="fr-FR" sz="3200" kern="1200" dirty="0">
                <a:solidFill>
                  <a:srgbClr val="00829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ajouter un sous-titre</a:t>
            </a:r>
          </a:p>
        </p:txBody>
      </p:sp>
      <p:pic>
        <p:nvPicPr>
          <p:cNvPr id="15" name="Image 14" descr="Une image contenant fenêtre&#10;&#10;Description générée automatiquement">
            <a:extLst>
              <a:ext uri="{FF2B5EF4-FFF2-40B4-BE49-F238E27FC236}">
                <a16:creationId xmlns:a16="http://schemas.microsoft.com/office/drawing/2014/main" id="{341877D5-5AED-364C-ADAD-3891F47939B6}"/>
              </a:ext>
            </a:extLst>
          </p:cNvPr>
          <p:cNvPicPr>
            <a:picLocks noChangeAspect="1"/>
          </p:cNvPicPr>
          <p:nvPr userDrawn="1"/>
        </p:nvPicPr>
        <p:blipFill rotWithShape="1">
          <a:blip r:embed="rId3">
            <a:alphaModFix/>
          </a:blip>
          <a:srcRect l="70842" t="8641"/>
          <a:stretch/>
        </p:blipFill>
        <p:spPr>
          <a:xfrm>
            <a:off x="9770605" y="1039628"/>
            <a:ext cx="2421395" cy="5361397"/>
          </a:xfrm>
          <a:prstGeom prst="rect">
            <a:avLst/>
          </a:prstGeom>
        </p:spPr>
      </p:pic>
      <p:sp>
        <p:nvSpPr>
          <p:cNvPr id="16" name="Espace réservé du numéro de diapositive 6">
            <a:extLst>
              <a:ext uri="{FF2B5EF4-FFF2-40B4-BE49-F238E27FC236}">
                <a16:creationId xmlns:a16="http://schemas.microsoft.com/office/drawing/2014/main" id="{D978CDCC-9E6A-694B-B495-3FCD004DC230}"/>
              </a:ext>
            </a:extLst>
          </p:cNvPr>
          <p:cNvSpPr>
            <a:spLocks noGrp="1"/>
          </p:cNvSpPr>
          <p:nvPr>
            <p:ph type="sldNum" sz="quarter" idx="12"/>
          </p:nvPr>
        </p:nvSpPr>
        <p:spPr>
          <a:xfrm>
            <a:off x="11122908" y="6420464"/>
            <a:ext cx="1069091" cy="415555"/>
          </a:xfrm>
        </p:spPr>
        <p:txBody>
          <a:bodyPr/>
          <a:lstStyle>
            <a:lvl1pPr algn="ctr">
              <a:defRPr sz="1800">
                <a:solidFill>
                  <a:schemeClr val="bg1"/>
                </a:solidFill>
              </a:defRPr>
            </a:lvl1pPr>
          </a:lstStyle>
          <a:p>
            <a:fld id="{7E8142E3-C1AF-7B4B-A0AC-666D1027A077}" type="slidenum">
              <a:rPr lang="fr-FR" smtClean="0"/>
              <a:pPr/>
              <a:t>‹N°›</a:t>
            </a:fld>
            <a:endParaRPr lang="fr-FR" dirty="0"/>
          </a:p>
        </p:txBody>
      </p:sp>
      <p:sp>
        <p:nvSpPr>
          <p:cNvPr id="10" name="Titre 1">
            <a:extLst>
              <a:ext uri="{FF2B5EF4-FFF2-40B4-BE49-F238E27FC236}">
                <a16:creationId xmlns:a16="http://schemas.microsoft.com/office/drawing/2014/main" id="{3A35D0E1-6DFF-4149-9766-9076A3500763}"/>
              </a:ext>
            </a:extLst>
          </p:cNvPr>
          <p:cNvSpPr>
            <a:spLocks noGrp="1"/>
          </p:cNvSpPr>
          <p:nvPr>
            <p:ph type="title" hasCustomPrompt="1"/>
          </p:nvPr>
        </p:nvSpPr>
        <p:spPr>
          <a:xfrm>
            <a:off x="151029" y="6401025"/>
            <a:ext cx="10458516" cy="482026"/>
          </a:xfrm>
        </p:spPr>
        <p:txBody>
          <a:bodyPr>
            <a:normAutofit/>
          </a:bodyPr>
          <a:lstStyle>
            <a:lvl1pPr>
              <a:defRPr sz="1800">
                <a:solidFill>
                  <a:schemeClr val="bg1"/>
                </a:solidFill>
              </a:defRPr>
            </a:lvl1pPr>
          </a:lstStyle>
          <a:p>
            <a:r>
              <a:rPr lang="fr-FR" dirty="0"/>
              <a:t>Ajoutez titre de la présentation - date</a:t>
            </a:r>
          </a:p>
        </p:txBody>
      </p:sp>
    </p:spTree>
    <p:extLst>
      <p:ext uri="{BB962C8B-B14F-4D97-AF65-F5344CB8AC3E}">
        <p14:creationId xmlns:p14="http://schemas.microsoft.com/office/powerpoint/2010/main" val="415667759"/>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lide_Contenu_Texte">
    <p:spTree>
      <p:nvGrpSpPr>
        <p:cNvPr id="1" name=""/>
        <p:cNvGrpSpPr/>
        <p:nvPr/>
      </p:nvGrpSpPr>
      <p:grpSpPr>
        <a:xfrm>
          <a:off x="0" y="0"/>
          <a:ext cx="0" cy="0"/>
          <a:chOff x="0" y="0"/>
          <a:chExt cx="0" cy="0"/>
        </a:xfrm>
      </p:grpSpPr>
      <p:pic>
        <p:nvPicPr>
          <p:cNvPr id="16" name="Image 15" descr="Une image contenant fenêtre&#10;&#10;Description générée automatiquement">
            <a:extLst>
              <a:ext uri="{FF2B5EF4-FFF2-40B4-BE49-F238E27FC236}">
                <a16:creationId xmlns:a16="http://schemas.microsoft.com/office/drawing/2014/main" id="{F27F7311-44CD-714D-ADAA-450DEB8509D6}"/>
              </a:ext>
            </a:extLst>
          </p:cNvPr>
          <p:cNvPicPr>
            <a:picLocks noChangeAspect="1"/>
          </p:cNvPicPr>
          <p:nvPr userDrawn="1"/>
        </p:nvPicPr>
        <p:blipFill rotWithShape="1">
          <a:blip r:embed="rId2">
            <a:alphaModFix amt="5000"/>
          </a:blip>
          <a:srcRect l="70842" t="8641"/>
          <a:stretch/>
        </p:blipFill>
        <p:spPr>
          <a:xfrm>
            <a:off x="9540279" y="1039628"/>
            <a:ext cx="2651721" cy="5871380"/>
          </a:xfrm>
          <a:prstGeom prst="rect">
            <a:avLst/>
          </a:prstGeom>
        </p:spPr>
      </p:pic>
      <p:sp>
        <p:nvSpPr>
          <p:cNvPr id="8" name="Rectangle 7">
            <a:extLst>
              <a:ext uri="{FF2B5EF4-FFF2-40B4-BE49-F238E27FC236}">
                <a16:creationId xmlns:a16="http://schemas.microsoft.com/office/drawing/2014/main" id="{A76BE51B-7990-4449-B562-46DF8C3A565B}"/>
              </a:ext>
            </a:extLst>
          </p:cNvPr>
          <p:cNvSpPr/>
          <p:nvPr userDrawn="1"/>
        </p:nvSpPr>
        <p:spPr>
          <a:xfrm>
            <a:off x="0" y="7090"/>
            <a:ext cx="12192000" cy="722456"/>
          </a:xfrm>
          <a:prstGeom prst="rect">
            <a:avLst/>
          </a:prstGeom>
          <a:solidFill>
            <a:srgbClr val="283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dessin&#10;&#10;Description générée automatiquement">
            <a:extLst>
              <a:ext uri="{FF2B5EF4-FFF2-40B4-BE49-F238E27FC236}">
                <a16:creationId xmlns:a16="http://schemas.microsoft.com/office/drawing/2014/main" id="{ED596425-5055-E84D-A2CF-9B79348D3C6C}"/>
              </a:ext>
            </a:extLst>
          </p:cNvPr>
          <p:cNvPicPr>
            <a:picLocks noChangeAspect="1"/>
          </p:cNvPicPr>
          <p:nvPr userDrawn="1"/>
        </p:nvPicPr>
        <p:blipFill>
          <a:blip r:embed="rId3"/>
          <a:stretch>
            <a:fillRect/>
          </a:stretch>
        </p:blipFill>
        <p:spPr>
          <a:xfrm>
            <a:off x="394600" y="6117523"/>
            <a:ext cx="1196205" cy="605881"/>
          </a:xfrm>
          <a:prstGeom prst="rect">
            <a:avLst/>
          </a:prstGeom>
        </p:spPr>
      </p:pic>
      <p:sp>
        <p:nvSpPr>
          <p:cNvPr id="13" name="Espace réservé du texte 2">
            <a:extLst>
              <a:ext uri="{FF2B5EF4-FFF2-40B4-BE49-F238E27FC236}">
                <a16:creationId xmlns:a16="http://schemas.microsoft.com/office/drawing/2014/main" id="{54E2BE1F-F4FD-2B46-AB1E-1F8B3C06401C}"/>
              </a:ext>
            </a:extLst>
          </p:cNvPr>
          <p:cNvSpPr>
            <a:spLocks noGrp="1"/>
          </p:cNvSpPr>
          <p:nvPr>
            <p:ph type="body" idx="1" hasCustomPrompt="1"/>
          </p:nvPr>
        </p:nvSpPr>
        <p:spPr>
          <a:xfrm>
            <a:off x="394599" y="939470"/>
            <a:ext cx="11392391" cy="529029"/>
          </a:xfrm>
        </p:spPr>
        <p:txBody>
          <a:bodyPr anchor="b">
            <a:noAutofit/>
          </a:bodyPr>
          <a:lstStyle>
            <a:lvl1pPr marL="0" indent="0">
              <a:buNone/>
              <a:defRPr sz="2800" b="1">
                <a:solidFill>
                  <a:srgbClr val="61A9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AJOUTER UN SOUS-TITRE</a:t>
            </a:r>
          </a:p>
        </p:txBody>
      </p:sp>
      <p:sp>
        <p:nvSpPr>
          <p:cNvPr id="14" name="Espace réservé du texte 3">
            <a:extLst>
              <a:ext uri="{FF2B5EF4-FFF2-40B4-BE49-F238E27FC236}">
                <a16:creationId xmlns:a16="http://schemas.microsoft.com/office/drawing/2014/main" id="{D020D13B-B72D-6F49-837A-36278118B588}"/>
              </a:ext>
            </a:extLst>
          </p:cNvPr>
          <p:cNvSpPr>
            <a:spLocks noGrp="1"/>
          </p:cNvSpPr>
          <p:nvPr>
            <p:ph type="body" sz="quarter" idx="10" hasCustomPrompt="1"/>
          </p:nvPr>
        </p:nvSpPr>
        <p:spPr>
          <a:xfrm>
            <a:off x="394600" y="1568657"/>
            <a:ext cx="11392392" cy="4290197"/>
          </a:xfrm>
        </p:spPr>
        <p:txBody>
          <a:bodyPr>
            <a:normAutofit/>
          </a:bodyPr>
          <a:lstStyle>
            <a:lvl1pPr marL="0" indent="0">
              <a:buFontTx/>
              <a:buNone/>
              <a:defRPr sz="2400">
                <a:latin typeface="+mj-lt"/>
              </a:defRPr>
            </a:lvl1pPr>
          </a:lstStyle>
          <a:p>
            <a:pPr lvl="0"/>
            <a:r>
              <a:rPr lang="fr-FR" dirty="0"/>
              <a:t>Cliquez pour ajouter du texte du masque</a:t>
            </a:r>
          </a:p>
        </p:txBody>
      </p:sp>
      <p:sp>
        <p:nvSpPr>
          <p:cNvPr id="11" name="Titre 1">
            <a:extLst>
              <a:ext uri="{FF2B5EF4-FFF2-40B4-BE49-F238E27FC236}">
                <a16:creationId xmlns:a16="http://schemas.microsoft.com/office/drawing/2014/main" id="{F1613A46-BC09-6C42-B247-104B5E729272}"/>
              </a:ext>
            </a:extLst>
          </p:cNvPr>
          <p:cNvSpPr>
            <a:spLocks noGrp="1"/>
          </p:cNvSpPr>
          <p:nvPr>
            <p:ph type="title" hasCustomPrompt="1"/>
          </p:nvPr>
        </p:nvSpPr>
        <p:spPr>
          <a:xfrm>
            <a:off x="394600" y="112734"/>
            <a:ext cx="11392391" cy="616812"/>
          </a:xfrm>
        </p:spPr>
        <p:txBody>
          <a:bodyPr>
            <a:normAutofit/>
          </a:bodyPr>
          <a:lstStyle>
            <a:lvl1pPr>
              <a:defRPr sz="3600">
                <a:solidFill>
                  <a:schemeClr val="bg1"/>
                </a:solidFill>
              </a:defRPr>
            </a:lvl1pPr>
          </a:lstStyle>
          <a:p>
            <a:r>
              <a:rPr lang="fr-FR" dirty="0"/>
              <a:t>AJOUTEZ UN TITRE</a:t>
            </a:r>
          </a:p>
        </p:txBody>
      </p:sp>
      <p:sp>
        <p:nvSpPr>
          <p:cNvPr id="15" name="Espace réservé du numéro de diapositive 6">
            <a:extLst>
              <a:ext uri="{FF2B5EF4-FFF2-40B4-BE49-F238E27FC236}">
                <a16:creationId xmlns:a16="http://schemas.microsoft.com/office/drawing/2014/main" id="{F9782623-9E73-1B41-BD7A-86EFEFA0A2BB}"/>
              </a:ext>
            </a:extLst>
          </p:cNvPr>
          <p:cNvSpPr>
            <a:spLocks noGrp="1"/>
          </p:cNvSpPr>
          <p:nvPr>
            <p:ph type="sldNum" sz="quarter" idx="12"/>
          </p:nvPr>
        </p:nvSpPr>
        <p:spPr>
          <a:xfrm>
            <a:off x="11122908" y="6420464"/>
            <a:ext cx="1069091" cy="415555"/>
          </a:xfrm>
        </p:spPr>
        <p:txBody>
          <a:bodyPr/>
          <a:lstStyle>
            <a:lvl1pPr algn="ctr">
              <a:defRPr sz="1800">
                <a:solidFill>
                  <a:srgbClr val="283272"/>
                </a:solidFill>
              </a:defRPr>
            </a:lvl1pPr>
          </a:lstStyle>
          <a:p>
            <a:fld id="{7E8142E3-C1AF-7B4B-A0AC-666D1027A077}" type="slidenum">
              <a:rPr lang="fr-FR" smtClean="0"/>
              <a:pPr/>
              <a:t>‹N°›</a:t>
            </a:fld>
            <a:endParaRPr lang="fr-FR" dirty="0"/>
          </a:p>
        </p:txBody>
      </p:sp>
    </p:spTree>
    <p:extLst>
      <p:ext uri="{BB962C8B-B14F-4D97-AF65-F5344CB8AC3E}">
        <p14:creationId xmlns:p14="http://schemas.microsoft.com/office/powerpoint/2010/main" val="2255271910"/>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Slide_Deux_Contenus">
    <p:spTree>
      <p:nvGrpSpPr>
        <p:cNvPr id="1" name=""/>
        <p:cNvGrpSpPr/>
        <p:nvPr/>
      </p:nvGrpSpPr>
      <p:grpSpPr>
        <a:xfrm>
          <a:off x="0" y="0"/>
          <a:ext cx="0" cy="0"/>
          <a:chOff x="0" y="0"/>
          <a:chExt cx="0" cy="0"/>
        </a:xfrm>
      </p:grpSpPr>
      <p:pic>
        <p:nvPicPr>
          <p:cNvPr id="21" name="Image 20" descr="Une image contenant fenêtre&#10;&#10;Description générée automatiquement">
            <a:extLst>
              <a:ext uri="{FF2B5EF4-FFF2-40B4-BE49-F238E27FC236}">
                <a16:creationId xmlns:a16="http://schemas.microsoft.com/office/drawing/2014/main" id="{FF3FE4E8-252E-CC40-8695-6B81C0810BE7}"/>
              </a:ext>
            </a:extLst>
          </p:cNvPr>
          <p:cNvPicPr>
            <a:picLocks noChangeAspect="1"/>
          </p:cNvPicPr>
          <p:nvPr userDrawn="1"/>
        </p:nvPicPr>
        <p:blipFill rotWithShape="1">
          <a:blip r:embed="rId2">
            <a:alphaModFix amt="5000"/>
          </a:blip>
          <a:srcRect l="70842" t="8641"/>
          <a:stretch/>
        </p:blipFill>
        <p:spPr>
          <a:xfrm>
            <a:off x="9540279" y="1039628"/>
            <a:ext cx="2651721" cy="5871380"/>
          </a:xfrm>
          <a:prstGeom prst="rect">
            <a:avLst/>
          </a:prstGeom>
        </p:spPr>
      </p:pic>
      <p:sp>
        <p:nvSpPr>
          <p:cNvPr id="14" name="Espace réservé du texte 2">
            <a:extLst>
              <a:ext uri="{FF2B5EF4-FFF2-40B4-BE49-F238E27FC236}">
                <a16:creationId xmlns:a16="http://schemas.microsoft.com/office/drawing/2014/main" id="{0E5947A3-0B9C-184A-A59E-00F3153BD723}"/>
              </a:ext>
            </a:extLst>
          </p:cNvPr>
          <p:cNvSpPr>
            <a:spLocks noGrp="1"/>
          </p:cNvSpPr>
          <p:nvPr>
            <p:ph type="body" idx="1" hasCustomPrompt="1"/>
          </p:nvPr>
        </p:nvSpPr>
        <p:spPr>
          <a:xfrm>
            <a:off x="781879" y="1039628"/>
            <a:ext cx="4565707" cy="823912"/>
          </a:xfrm>
        </p:spPr>
        <p:txBody>
          <a:bodyPr anchor="b">
            <a:noAutofit/>
          </a:bodyPr>
          <a:lstStyle>
            <a:lvl1pPr marL="0" indent="0" algn="ctr">
              <a:buNone/>
              <a:defRPr sz="2800" b="1">
                <a:solidFill>
                  <a:srgbClr val="61A9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AJOUTER UN SOUS-TITRE 1</a:t>
            </a:r>
          </a:p>
        </p:txBody>
      </p:sp>
      <p:sp>
        <p:nvSpPr>
          <p:cNvPr id="15" name="Espace réservé du texte 2">
            <a:extLst>
              <a:ext uri="{FF2B5EF4-FFF2-40B4-BE49-F238E27FC236}">
                <a16:creationId xmlns:a16="http://schemas.microsoft.com/office/drawing/2014/main" id="{C98D7763-8FA0-C842-85B4-415534512F92}"/>
              </a:ext>
            </a:extLst>
          </p:cNvPr>
          <p:cNvSpPr>
            <a:spLocks noGrp="1"/>
          </p:cNvSpPr>
          <p:nvPr>
            <p:ph type="body" idx="10" hasCustomPrompt="1"/>
          </p:nvPr>
        </p:nvSpPr>
        <p:spPr>
          <a:xfrm>
            <a:off x="6844415" y="1039628"/>
            <a:ext cx="4565707" cy="823912"/>
          </a:xfrm>
        </p:spPr>
        <p:txBody>
          <a:bodyPr anchor="b">
            <a:noAutofit/>
          </a:bodyPr>
          <a:lstStyle>
            <a:lvl1pPr marL="0" indent="0" algn="ctr">
              <a:buNone/>
              <a:defRPr sz="2800" b="1">
                <a:solidFill>
                  <a:srgbClr val="61A9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AJOUTER UN SOUS-TITRE 2</a:t>
            </a:r>
          </a:p>
        </p:txBody>
      </p:sp>
      <p:cxnSp>
        <p:nvCxnSpPr>
          <p:cNvPr id="16" name="Connecteur droit 15">
            <a:extLst>
              <a:ext uri="{FF2B5EF4-FFF2-40B4-BE49-F238E27FC236}">
                <a16:creationId xmlns:a16="http://schemas.microsoft.com/office/drawing/2014/main" id="{2C32DE04-E687-514D-921B-9C0756D7932D}"/>
              </a:ext>
            </a:extLst>
          </p:cNvPr>
          <p:cNvCxnSpPr>
            <a:cxnSpLocks/>
          </p:cNvCxnSpPr>
          <p:nvPr userDrawn="1"/>
        </p:nvCxnSpPr>
        <p:spPr>
          <a:xfrm>
            <a:off x="6096000" y="1039628"/>
            <a:ext cx="0" cy="5077895"/>
          </a:xfrm>
          <a:prstGeom prst="line">
            <a:avLst/>
          </a:prstGeom>
          <a:ln>
            <a:solidFill>
              <a:srgbClr val="008291"/>
            </a:solidFill>
          </a:ln>
        </p:spPr>
        <p:style>
          <a:lnRef idx="1">
            <a:schemeClr val="accent1"/>
          </a:lnRef>
          <a:fillRef idx="0">
            <a:schemeClr val="accent1"/>
          </a:fillRef>
          <a:effectRef idx="0">
            <a:schemeClr val="accent1"/>
          </a:effectRef>
          <a:fontRef idx="minor">
            <a:schemeClr val="tx1"/>
          </a:fontRef>
        </p:style>
      </p:cxnSp>
      <p:sp>
        <p:nvSpPr>
          <p:cNvPr id="17" name="Espace réservé du texte 4">
            <a:extLst>
              <a:ext uri="{FF2B5EF4-FFF2-40B4-BE49-F238E27FC236}">
                <a16:creationId xmlns:a16="http://schemas.microsoft.com/office/drawing/2014/main" id="{0B88E427-5AAB-6A40-8F24-B588393A4BC9}"/>
              </a:ext>
            </a:extLst>
          </p:cNvPr>
          <p:cNvSpPr>
            <a:spLocks noGrp="1"/>
          </p:cNvSpPr>
          <p:nvPr>
            <p:ph type="body" sz="quarter" idx="11"/>
          </p:nvPr>
        </p:nvSpPr>
        <p:spPr>
          <a:xfrm>
            <a:off x="782638" y="2004164"/>
            <a:ext cx="4565650" cy="3814208"/>
          </a:xfrm>
        </p:spPr>
        <p:txBody>
          <a:bodyPr/>
          <a:lstStyle>
            <a:lvl1pPr marL="228600" indent="-228600">
              <a:buFont typeface="Wingdings" pitchFamily="2" charset="2"/>
              <a:buChar char="§"/>
              <a:defRPr sz="2400">
                <a:solidFill>
                  <a:schemeClr val="tx1"/>
                </a:solidFill>
                <a:latin typeface="+mj-lt"/>
              </a:defRPr>
            </a:lvl1pPr>
            <a:lvl2pPr marL="685800" indent="-228600">
              <a:buFont typeface="Wingdings" pitchFamily="2" charset="2"/>
              <a:buChar char="§"/>
              <a:defRPr>
                <a:solidFill>
                  <a:schemeClr val="tx1"/>
                </a:solidFill>
                <a:latin typeface="+mj-lt"/>
              </a:defRPr>
            </a:lvl2pPr>
            <a:lvl3pPr marL="1143000" indent="-228600">
              <a:buFont typeface="Wingdings" pitchFamily="2" charset="2"/>
              <a:buChar char="§"/>
              <a:defRPr>
                <a:solidFill>
                  <a:schemeClr val="tx1"/>
                </a:solidFill>
                <a:latin typeface="+mj-lt"/>
              </a:defRPr>
            </a:lvl3pPr>
            <a:lvl4pPr marL="1600200" indent="-228600">
              <a:buFont typeface="Wingdings" pitchFamily="2" charset="2"/>
              <a:buChar char="§"/>
              <a:defRPr>
                <a:solidFill>
                  <a:schemeClr val="tx1"/>
                </a:solidFill>
                <a:latin typeface="+mj-lt"/>
              </a:defRPr>
            </a:lvl4pPr>
            <a:lvl5pPr marL="2057400" indent="-228600">
              <a:buFont typeface="Wingdings" pitchFamily="2" charset="2"/>
              <a:buChar char="§"/>
              <a:defRPr>
                <a:solidFill>
                  <a:schemeClr val="tx1"/>
                </a:solidFill>
                <a:latin typeface="+mj-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8" name="Espace réservé du texte 4">
            <a:extLst>
              <a:ext uri="{FF2B5EF4-FFF2-40B4-BE49-F238E27FC236}">
                <a16:creationId xmlns:a16="http://schemas.microsoft.com/office/drawing/2014/main" id="{081D19AF-E60B-D343-9562-1B4E481B5D82}"/>
              </a:ext>
            </a:extLst>
          </p:cNvPr>
          <p:cNvSpPr>
            <a:spLocks noGrp="1"/>
          </p:cNvSpPr>
          <p:nvPr>
            <p:ph type="body" sz="quarter" idx="12"/>
          </p:nvPr>
        </p:nvSpPr>
        <p:spPr>
          <a:xfrm>
            <a:off x="6843712" y="2004164"/>
            <a:ext cx="4565650" cy="3814208"/>
          </a:xfrm>
        </p:spPr>
        <p:txBody>
          <a:bodyPr/>
          <a:lstStyle>
            <a:lvl1pPr marL="228600" indent="-228600">
              <a:buFont typeface="Wingdings" pitchFamily="2" charset="2"/>
              <a:buChar char="§"/>
              <a:defRPr sz="2400">
                <a:solidFill>
                  <a:schemeClr val="tx1"/>
                </a:solidFill>
                <a:latin typeface="+mj-lt"/>
              </a:defRPr>
            </a:lvl1pPr>
            <a:lvl2pPr marL="685800" indent="-228600">
              <a:buFont typeface="Wingdings" pitchFamily="2" charset="2"/>
              <a:buChar char="§"/>
              <a:defRPr>
                <a:solidFill>
                  <a:schemeClr val="tx1"/>
                </a:solidFill>
                <a:latin typeface="+mj-lt"/>
              </a:defRPr>
            </a:lvl2pPr>
            <a:lvl3pPr marL="1143000" indent="-228600">
              <a:buFont typeface="Wingdings" pitchFamily="2" charset="2"/>
              <a:buChar char="§"/>
              <a:defRPr>
                <a:solidFill>
                  <a:schemeClr val="tx1"/>
                </a:solidFill>
                <a:latin typeface="+mj-lt"/>
              </a:defRPr>
            </a:lvl3pPr>
            <a:lvl4pPr marL="1600200" indent="-228600">
              <a:buFont typeface="Wingdings" pitchFamily="2" charset="2"/>
              <a:buChar char="§"/>
              <a:defRPr>
                <a:solidFill>
                  <a:schemeClr val="tx1"/>
                </a:solidFill>
                <a:latin typeface="+mj-lt"/>
              </a:defRPr>
            </a:lvl4pPr>
            <a:lvl5pPr marL="2057400" indent="-228600">
              <a:buFont typeface="Wingdings" pitchFamily="2" charset="2"/>
              <a:buChar char="§"/>
              <a:defRPr>
                <a:solidFill>
                  <a:schemeClr val="tx1"/>
                </a:solidFill>
                <a:latin typeface="+mj-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numéro de diapositive 6">
            <a:extLst>
              <a:ext uri="{FF2B5EF4-FFF2-40B4-BE49-F238E27FC236}">
                <a16:creationId xmlns:a16="http://schemas.microsoft.com/office/drawing/2014/main" id="{11CC2B79-29DC-974D-BACD-C488283ABC26}"/>
              </a:ext>
            </a:extLst>
          </p:cNvPr>
          <p:cNvSpPr>
            <a:spLocks noGrp="1"/>
          </p:cNvSpPr>
          <p:nvPr>
            <p:ph type="sldNum" sz="quarter" idx="13"/>
          </p:nvPr>
        </p:nvSpPr>
        <p:spPr>
          <a:xfrm>
            <a:off x="11122908" y="6420464"/>
            <a:ext cx="1069091" cy="415555"/>
          </a:xfrm>
        </p:spPr>
        <p:txBody>
          <a:bodyPr/>
          <a:lstStyle>
            <a:lvl1pPr algn="ctr">
              <a:defRPr sz="1800">
                <a:solidFill>
                  <a:srgbClr val="283272"/>
                </a:solidFill>
              </a:defRPr>
            </a:lvl1pPr>
          </a:lstStyle>
          <a:p>
            <a:fld id="{7E8142E3-C1AF-7B4B-A0AC-666D1027A077}" type="slidenum">
              <a:rPr lang="fr-FR" smtClean="0"/>
              <a:pPr/>
              <a:t>‹N°›</a:t>
            </a:fld>
            <a:endParaRPr lang="fr-FR" dirty="0"/>
          </a:p>
        </p:txBody>
      </p:sp>
      <p:sp>
        <p:nvSpPr>
          <p:cNvPr id="12" name="Rectangle 11">
            <a:extLst>
              <a:ext uri="{FF2B5EF4-FFF2-40B4-BE49-F238E27FC236}">
                <a16:creationId xmlns:a16="http://schemas.microsoft.com/office/drawing/2014/main" id="{CFB5C396-ED20-EB4B-B55A-91CABEE8B9BD}"/>
              </a:ext>
            </a:extLst>
          </p:cNvPr>
          <p:cNvSpPr/>
          <p:nvPr userDrawn="1"/>
        </p:nvSpPr>
        <p:spPr>
          <a:xfrm>
            <a:off x="0" y="7090"/>
            <a:ext cx="12192000" cy="722456"/>
          </a:xfrm>
          <a:prstGeom prst="rect">
            <a:avLst/>
          </a:prstGeom>
          <a:solidFill>
            <a:srgbClr val="283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dessin&#10;&#10;Description générée automatiquement">
            <a:extLst>
              <a:ext uri="{FF2B5EF4-FFF2-40B4-BE49-F238E27FC236}">
                <a16:creationId xmlns:a16="http://schemas.microsoft.com/office/drawing/2014/main" id="{4F40C4B6-A11A-944D-9C93-4C91A40AE124}"/>
              </a:ext>
            </a:extLst>
          </p:cNvPr>
          <p:cNvPicPr>
            <a:picLocks noChangeAspect="1"/>
          </p:cNvPicPr>
          <p:nvPr userDrawn="1"/>
        </p:nvPicPr>
        <p:blipFill>
          <a:blip r:embed="rId3"/>
          <a:stretch>
            <a:fillRect/>
          </a:stretch>
        </p:blipFill>
        <p:spPr>
          <a:xfrm>
            <a:off x="394600" y="6117523"/>
            <a:ext cx="1196205" cy="605881"/>
          </a:xfrm>
          <a:prstGeom prst="rect">
            <a:avLst/>
          </a:prstGeom>
        </p:spPr>
      </p:pic>
      <p:sp>
        <p:nvSpPr>
          <p:cNvPr id="19" name="Titre 1">
            <a:extLst>
              <a:ext uri="{FF2B5EF4-FFF2-40B4-BE49-F238E27FC236}">
                <a16:creationId xmlns:a16="http://schemas.microsoft.com/office/drawing/2014/main" id="{7FC3DB4A-8E58-234A-9E68-8EC4D7F7DF26}"/>
              </a:ext>
            </a:extLst>
          </p:cNvPr>
          <p:cNvSpPr>
            <a:spLocks noGrp="1"/>
          </p:cNvSpPr>
          <p:nvPr>
            <p:ph type="title" hasCustomPrompt="1"/>
          </p:nvPr>
        </p:nvSpPr>
        <p:spPr>
          <a:xfrm>
            <a:off x="394600" y="112734"/>
            <a:ext cx="11392391" cy="616812"/>
          </a:xfrm>
        </p:spPr>
        <p:txBody>
          <a:bodyPr>
            <a:normAutofit/>
          </a:bodyPr>
          <a:lstStyle>
            <a:lvl1pPr>
              <a:defRPr sz="3600">
                <a:solidFill>
                  <a:schemeClr val="bg1"/>
                </a:solidFill>
              </a:defRPr>
            </a:lvl1pPr>
          </a:lstStyle>
          <a:p>
            <a:r>
              <a:rPr lang="fr-FR" dirty="0"/>
              <a:t>AJOUTEZ UN TITRE</a:t>
            </a:r>
          </a:p>
        </p:txBody>
      </p:sp>
    </p:spTree>
    <p:extLst>
      <p:ext uri="{BB962C8B-B14F-4D97-AF65-F5344CB8AC3E}">
        <p14:creationId xmlns:p14="http://schemas.microsoft.com/office/powerpoint/2010/main" val="2750487787"/>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xte_Image">
    <p:spTree>
      <p:nvGrpSpPr>
        <p:cNvPr id="1" name=""/>
        <p:cNvGrpSpPr/>
        <p:nvPr/>
      </p:nvGrpSpPr>
      <p:grpSpPr>
        <a:xfrm>
          <a:off x="0" y="0"/>
          <a:ext cx="0" cy="0"/>
          <a:chOff x="0" y="0"/>
          <a:chExt cx="0" cy="0"/>
        </a:xfrm>
      </p:grpSpPr>
      <p:pic>
        <p:nvPicPr>
          <p:cNvPr id="8" name="Image 7" descr="Une image contenant fenêtre&#10;&#10;Description générée automatiquement">
            <a:extLst>
              <a:ext uri="{FF2B5EF4-FFF2-40B4-BE49-F238E27FC236}">
                <a16:creationId xmlns:a16="http://schemas.microsoft.com/office/drawing/2014/main" id="{E886F7DF-6242-BB42-9748-23B48D7838B6}"/>
              </a:ext>
            </a:extLst>
          </p:cNvPr>
          <p:cNvPicPr>
            <a:picLocks noChangeAspect="1"/>
          </p:cNvPicPr>
          <p:nvPr userDrawn="1"/>
        </p:nvPicPr>
        <p:blipFill rotWithShape="1">
          <a:blip r:embed="rId2">
            <a:alphaModFix amt="5000"/>
          </a:blip>
          <a:srcRect l="70842" t="8641"/>
          <a:stretch/>
        </p:blipFill>
        <p:spPr>
          <a:xfrm>
            <a:off x="9540279" y="1039628"/>
            <a:ext cx="2651721" cy="5871380"/>
          </a:xfrm>
          <a:prstGeom prst="rect">
            <a:avLst/>
          </a:prstGeom>
        </p:spPr>
      </p:pic>
      <p:sp>
        <p:nvSpPr>
          <p:cNvPr id="3" name="Espace réservé pour une image  2">
            <a:extLst>
              <a:ext uri="{FF2B5EF4-FFF2-40B4-BE49-F238E27FC236}">
                <a16:creationId xmlns:a16="http://schemas.microsoft.com/office/drawing/2014/main" id="{A48D20E8-0412-6F4C-AB0D-3D5F9F601A92}"/>
              </a:ext>
            </a:extLst>
          </p:cNvPr>
          <p:cNvSpPr>
            <a:spLocks noGrp="1"/>
          </p:cNvSpPr>
          <p:nvPr>
            <p:ph type="pic" idx="1"/>
          </p:nvPr>
        </p:nvSpPr>
        <p:spPr>
          <a:xfrm>
            <a:off x="5796601" y="1039628"/>
            <a:ext cx="6000798" cy="4860130"/>
          </a:xfr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40648F18-8CF3-CA44-A53A-D23855CDFBB0}"/>
              </a:ext>
            </a:extLst>
          </p:cNvPr>
          <p:cNvSpPr>
            <a:spLocks noGrp="1"/>
          </p:cNvSpPr>
          <p:nvPr>
            <p:ph type="body" sz="half" idx="2"/>
          </p:nvPr>
        </p:nvSpPr>
        <p:spPr>
          <a:xfrm>
            <a:off x="394600" y="2004163"/>
            <a:ext cx="4952986" cy="3895595"/>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14" name="Espace réservé du texte 2">
            <a:extLst>
              <a:ext uri="{FF2B5EF4-FFF2-40B4-BE49-F238E27FC236}">
                <a16:creationId xmlns:a16="http://schemas.microsoft.com/office/drawing/2014/main" id="{02EEFCA3-7822-D149-9EEC-7A2EDCE84F47}"/>
              </a:ext>
            </a:extLst>
          </p:cNvPr>
          <p:cNvSpPr>
            <a:spLocks noGrp="1"/>
          </p:cNvSpPr>
          <p:nvPr>
            <p:ph type="body" idx="13" hasCustomPrompt="1"/>
          </p:nvPr>
        </p:nvSpPr>
        <p:spPr>
          <a:xfrm>
            <a:off x="394601" y="1057047"/>
            <a:ext cx="4952986" cy="823912"/>
          </a:xfrm>
        </p:spPr>
        <p:txBody>
          <a:bodyPr anchor="b">
            <a:noAutofit/>
          </a:bodyPr>
          <a:lstStyle>
            <a:lvl1pPr marL="0" indent="0" algn="l">
              <a:buNone/>
              <a:defRPr sz="2800" b="1">
                <a:solidFill>
                  <a:srgbClr val="61A9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AJOUTER UN SOUS-TITRE</a:t>
            </a:r>
          </a:p>
        </p:txBody>
      </p:sp>
      <p:sp>
        <p:nvSpPr>
          <p:cNvPr id="15" name="Espace réservé du numéro de diapositive 6">
            <a:extLst>
              <a:ext uri="{FF2B5EF4-FFF2-40B4-BE49-F238E27FC236}">
                <a16:creationId xmlns:a16="http://schemas.microsoft.com/office/drawing/2014/main" id="{EE6FC062-7A3F-1544-A26F-9884CEF69470}"/>
              </a:ext>
            </a:extLst>
          </p:cNvPr>
          <p:cNvSpPr>
            <a:spLocks noGrp="1"/>
          </p:cNvSpPr>
          <p:nvPr>
            <p:ph type="sldNum" sz="quarter" idx="12"/>
          </p:nvPr>
        </p:nvSpPr>
        <p:spPr>
          <a:xfrm>
            <a:off x="11122908" y="6420464"/>
            <a:ext cx="1069091" cy="415555"/>
          </a:xfrm>
        </p:spPr>
        <p:txBody>
          <a:bodyPr/>
          <a:lstStyle>
            <a:lvl1pPr algn="ctr">
              <a:defRPr sz="1800">
                <a:solidFill>
                  <a:srgbClr val="283272"/>
                </a:solidFill>
              </a:defRPr>
            </a:lvl1pPr>
          </a:lstStyle>
          <a:p>
            <a:fld id="{7E8142E3-C1AF-7B4B-A0AC-666D1027A077}" type="slidenum">
              <a:rPr lang="fr-FR" smtClean="0"/>
              <a:pPr/>
              <a:t>‹N°›</a:t>
            </a:fld>
            <a:endParaRPr lang="fr-FR" dirty="0"/>
          </a:p>
        </p:txBody>
      </p:sp>
      <p:sp>
        <p:nvSpPr>
          <p:cNvPr id="11" name="Rectangle 10">
            <a:extLst>
              <a:ext uri="{FF2B5EF4-FFF2-40B4-BE49-F238E27FC236}">
                <a16:creationId xmlns:a16="http://schemas.microsoft.com/office/drawing/2014/main" id="{31DC34B3-3FEC-8E4A-A794-EE9610C49060}"/>
              </a:ext>
            </a:extLst>
          </p:cNvPr>
          <p:cNvSpPr/>
          <p:nvPr userDrawn="1"/>
        </p:nvSpPr>
        <p:spPr>
          <a:xfrm>
            <a:off x="0" y="7090"/>
            <a:ext cx="12192000" cy="722456"/>
          </a:xfrm>
          <a:prstGeom prst="rect">
            <a:avLst/>
          </a:prstGeom>
          <a:solidFill>
            <a:srgbClr val="283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dessin&#10;&#10;Description générée automatiquement">
            <a:extLst>
              <a:ext uri="{FF2B5EF4-FFF2-40B4-BE49-F238E27FC236}">
                <a16:creationId xmlns:a16="http://schemas.microsoft.com/office/drawing/2014/main" id="{0289F99D-0D7B-A440-8AE0-38095E0E5568}"/>
              </a:ext>
            </a:extLst>
          </p:cNvPr>
          <p:cNvPicPr>
            <a:picLocks noChangeAspect="1"/>
          </p:cNvPicPr>
          <p:nvPr userDrawn="1"/>
        </p:nvPicPr>
        <p:blipFill>
          <a:blip r:embed="rId3"/>
          <a:stretch>
            <a:fillRect/>
          </a:stretch>
        </p:blipFill>
        <p:spPr>
          <a:xfrm>
            <a:off x="394600" y="6117523"/>
            <a:ext cx="1196205" cy="605881"/>
          </a:xfrm>
          <a:prstGeom prst="rect">
            <a:avLst/>
          </a:prstGeom>
        </p:spPr>
      </p:pic>
      <p:sp>
        <p:nvSpPr>
          <p:cNvPr id="16" name="Titre 1">
            <a:extLst>
              <a:ext uri="{FF2B5EF4-FFF2-40B4-BE49-F238E27FC236}">
                <a16:creationId xmlns:a16="http://schemas.microsoft.com/office/drawing/2014/main" id="{80529456-D10D-FD4B-B5BB-4E419F56AB0E}"/>
              </a:ext>
            </a:extLst>
          </p:cNvPr>
          <p:cNvSpPr>
            <a:spLocks noGrp="1"/>
          </p:cNvSpPr>
          <p:nvPr>
            <p:ph type="title" hasCustomPrompt="1"/>
          </p:nvPr>
        </p:nvSpPr>
        <p:spPr>
          <a:xfrm>
            <a:off x="394600" y="112734"/>
            <a:ext cx="11392391" cy="616812"/>
          </a:xfrm>
        </p:spPr>
        <p:txBody>
          <a:bodyPr>
            <a:normAutofit/>
          </a:bodyPr>
          <a:lstStyle>
            <a:lvl1pPr>
              <a:defRPr sz="3600">
                <a:solidFill>
                  <a:schemeClr val="bg1"/>
                </a:solidFill>
              </a:defRPr>
            </a:lvl1pPr>
          </a:lstStyle>
          <a:p>
            <a:r>
              <a:rPr lang="fr-FR" dirty="0"/>
              <a:t>AJOUTEZ UN TITRE</a:t>
            </a:r>
          </a:p>
        </p:txBody>
      </p:sp>
    </p:spTree>
    <p:extLst>
      <p:ext uri="{BB962C8B-B14F-4D97-AF65-F5344CB8AC3E}">
        <p14:creationId xmlns:p14="http://schemas.microsoft.com/office/powerpoint/2010/main" val="1148531843"/>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Slide_v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652FD4-FA6B-E846-BA6A-6BFF802EF173}"/>
              </a:ext>
            </a:extLst>
          </p:cNvPr>
          <p:cNvSpPr/>
          <p:nvPr userDrawn="1"/>
        </p:nvSpPr>
        <p:spPr>
          <a:xfrm>
            <a:off x="0" y="6392015"/>
            <a:ext cx="12192000" cy="482026"/>
          </a:xfrm>
          <a:prstGeom prst="rect">
            <a:avLst/>
          </a:prstGeom>
          <a:solidFill>
            <a:srgbClr val="283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6">
            <a:extLst>
              <a:ext uri="{FF2B5EF4-FFF2-40B4-BE49-F238E27FC236}">
                <a16:creationId xmlns:a16="http://schemas.microsoft.com/office/drawing/2014/main" id="{DAD6F69C-6E77-414F-9A8E-43331FA8B0AA}"/>
              </a:ext>
            </a:extLst>
          </p:cNvPr>
          <p:cNvSpPr>
            <a:spLocks noGrp="1"/>
          </p:cNvSpPr>
          <p:nvPr>
            <p:ph type="sldNum" sz="quarter" idx="12"/>
          </p:nvPr>
        </p:nvSpPr>
        <p:spPr>
          <a:xfrm>
            <a:off x="11122908" y="6420464"/>
            <a:ext cx="1069091" cy="415555"/>
          </a:xfrm>
        </p:spPr>
        <p:txBody>
          <a:bodyPr/>
          <a:lstStyle>
            <a:lvl1pPr algn="ctr">
              <a:defRPr sz="1800">
                <a:solidFill>
                  <a:schemeClr val="bg1"/>
                </a:solidFill>
              </a:defRPr>
            </a:lvl1pPr>
          </a:lstStyle>
          <a:p>
            <a:fld id="{7E8142E3-C1AF-7B4B-A0AC-666D1027A077}" type="slidenum">
              <a:rPr lang="fr-FR" smtClean="0"/>
              <a:pPr/>
              <a:t>‹N°›</a:t>
            </a:fld>
            <a:endParaRPr lang="fr-FR" dirty="0"/>
          </a:p>
        </p:txBody>
      </p:sp>
      <p:sp>
        <p:nvSpPr>
          <p:cNvPr id="8" name="Titre 1">
            <a:extLst>
              <a:ext uri="{FF2B5EF4-FFF2-40B4-BE49-F238E27FC236}">
                <a16:creationId xmlns:a16="http://schemas.microsoft.com/office/drawing/2014/main" id="{717EC686-407B-004C-80AB-8DE761D69602}"/>
              </a:ext>
            </a:extLst>
          </p:cNvPr>
          <p:cNvSpPr>
            <a:spLocks noGrp="1"/>
          </p:cNvSpPr>
          <p:nvPr>
            <p:ph type="title" hasCustomPrompt="1"/>
          </p:nvPr>
        </p:nvSpPr>
        <p:spPr>
          <a:xfrm>
            <a:off x="151029" y="6401025"/>
            <a:ext cx="10458516" cy="482026"/>
          </a:xfrm>
        </p:spPr>
        <p:txBody>
          <a:bodyPr>
            <a:normAutofit/>
          </a:bodyPr>
          <a:lstStyle>
            <a:lvl1pPr>
              <a:defRPr sz="1800">
                <a:solidFill>
                  <a:schemeClr val="bg1"/>
                </a:solidFill>
              </a:defRPr>
            </a:lvl1pPr>
          </a:lstStyle>
          <a:p>
            <a:r>
              <a:rPr lang="fr-FR" dirty="0"/>
              <a:t>Ajoutez titre de la présentation - date</a:t>
            </a:r>
          </a:p>
        </p:txBody>
      </p:sp>
    </p:spTree>
    <p:extLst>
      <p:ext uri="{BB962C8B-B14F-4D97-AF65-F5344CB8AC3E}">
        <p14:creationId xmlns:p14="http://schemas.microsoft.com/office/powerpoint/2010/main" val="3236081668"/>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A828002-C319-6044-AE1E-AAA2D7326B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CE2526B-019A-F54D-9518-150EC4DB38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F62C4B-987A-DC4D-B536-323A37D291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6A9E6A-EB73-154E-884A-A6008C23A063}" type="datetime1">
              <a:rPr lang="fr-FR" smtClean="0"/>
              <a:t>08/06/2022</a:t>
            </a:fld>
            <a:endParaRPr lang="fr-FR"/>
          </a:p>
        </p:txBody>
      </p:sp>
      <p:sp>
        <p:nvSpPr>
          <p:cNvPr id="5" name="Espace réservé du pied de page 4">
            <a:extLst>
              <a:ext uri="{FF2B5EF4-FFF2-40B4-BE49-F238E27FC236}">
                <a16:creationId xmlns:a16="http://schemas.microsoft.com/office/drawing/2014/main" id="{146B6861-D92F-F442-874F-56308FD020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9A46E65-EE82-2B40-B47A-02EF70FA8E37}"/>
              </a:ext>
            </a:extLst>
          </p:cNvPr>
          <p:cNvSpPr>
            <a:spLocks noGrp="1"/>
          </p:cNvSpPr>
          <p:nvPr>
            <p:ph type="sldNum" sz="quarter" idx="4"/>
          </p:nvPr>
        </p:nvSpPr>
        <p:spPr>
          <a:xfrm>
            <a:off x="9125010" y="6196542"/>
            <a:ext cx="2743200" cy="365125"/>
          </a:xfrm>
          <a:prstGeom prst="rect">
            <a:avLst/>
          </a:prstGeom>
        </p:spPr>
        <p:txBody>
          <a:bodyPr vert="horz" lIns="91440" tIns="45720" rIns="91440" bIns="45720" rtlCol="0" anchor="ctr"/>
          <a:lstStyle>
            <a:lvl1pPr algn="r">
              <a:defRPr sz="1200" b="1">
                <a:solidFill>
                  <a:schemeClr val="bg1"/>
                </a:solidFill>
              </a:defRPr>
            </a:lvl1pPr>
          </a:lstStyle>
          <a:p>
            <a:fld id="{7E8142E3-C1AF-7B4B-A0AC-666D1027A077}" type="slidenum">
              <a:rPr lang="fr-FR" smtClean="0"/>
              <a:pPr/>
              <a:t>‹N°›</a:t>
            </a:fld>
            <a:endParaRPr lang="fr-FR" dirty="0"/>
          </a:p>
        </p:txBody>
      </p:sp>
    </p:spTree>
    <p:extLst>
      <p:ext uri="{BB962C8B-B14F-4D97-AF65-F5344CB8AC3E}">
        <p14:creationId xmlns:p14="http://schemas.microsoft.com/office/powerpoint/2010/main" val="10005741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0" r:id="rId3"/>
    <p:sldLayoutId id="2147483661" r:id="rId4"/>
    <p:sldLayoutId id="2147483654" r:id="rId5"/>
    <p:sldLayoutId id="2147483650" r:id="rId6"/>
    <p:sldLayoutId id="2147483652" r:id="rId7"/>
    <p:sldLayoutId id="2147483657" r:id="rId8"/>
    <p:sldLayoutId id="2147483665" r:id="rId9"/>
    <p:sldLayoutId id="2147483664" r:id="rId10"/>
    <p:sldLayoutId id="2147483662"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Lst>
  <p:transition spd="slow">
    <p:push/>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image" Target="../media/image20.sv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73.png"/><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8.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png"/><Relationship Id="rId15" Type="http://schemas.openxmlformats.org/officeDocument/2006/relationships/image" Target="../media/image8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88.jpg"/></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88.jpg"/></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88.jpg"/></Relationships>
</file>

<file path=ppt/slides/_rels/slide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26" Type="http://schemas.openxmlformats.org/officeDocument/2006/relationships/image" Target="../media/image118.png"/><Relationship Id="rId3" Type="http://schemas.openxmlformats.org/officeDocument/2006/relationships/image" Target="../media/image95.png"/><Relationship Id="rId21" Type="http://schemas.openxmlformats.org/officeDocument/2006/relationships/image" Target="../media/image113.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5" Type="http://schemas.openxmlformats.org/officeDocument/2006/relationships/image" Target="../media/image117.png"/><Relationship Id="rId2" Type="http://schemas.openxmlformats.org/officeDocument/2006/relationships/notesSlide" Target="../notesSlides/notesSlide24.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14.xml"/><Relationship Id="rId6" Type="http://schemas.openxmlformats.org/officeDocument/2006/relationships/image" Target="../media/image98.png"/><Relationship Id="rId11" Type="http://schemas.openxmlformats.org/officeDocument/2006/relationships/image" Target="../media/image103.png"/><Relationship Id="rId24" Type="http://schemas.openxmlformats.org/officeDocument/2006/relationships/image" Target="../media/image116.png"/><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image" Target="../media/image115.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114.png"/><Relationship Id="rId27" Type="http://schemas.openxmlformats.org/officeDocument/2006/relationships/image" Target="../media/image1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4.png"/><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129.jpg"/></Relationships>
</file>

<file path=ppt/slides/_rels/slide5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8" Type="http://schemas.openxmlformats.org/officeDocument/2006/relationships/image" Target="../media/image145.jpeg"/><Relationship Id="rId13" Type="http://schemas.openxmlformats.org/officeDocument/2006/relationships/image" Target="../media/image150.jpeg"/><Relationship Id="rId3" Type="http://schemas.openxmlformats.org/officeDocument/2006/relationships/image" Target="../media/image140.jpeg"/><Relationship Id="rId7" Type="http://schemas.openxmlformats.org/officeDocument/2006/relationships/image" Target="../media/image144.jpeg"/><Relationship Id="rId12" Type="http://schemas.openxmlformats.org/officeDocument/2006/relationships/image" Target="../media/image149.png"/><Relationship Id="rId17" Type="http://schemas.openxmlformats.org/officeDocument/2006/relationships/image" Target="../media/image154.png"/><Relationship Id="rId2" Type="http://schemas.openxmlformats.org/officeDocument/2006/relationships/notesSlide" Target="../notesSlides/notesSlide27.xml"/><Relationship Id="rId16" Type="http://schemas.openxmlformats.org/officeDocument/2006/relationships/image" Target="../media/image153.jpeg"/><Relationship Id="rId1" Type="http://schemas.openxmlformats.org/officeDocument/2006/relationships/slideLayout" Target="../slideLayouts/slideLayout17.xml"/><Relationship Id="rId6" Type="http://schemas.openxmlformats.org/officeDocument/2006/relationships/image" Target="../media/image143.jpeg"/><Relationship Id="rId11" Type="http://schemas.openxmlformats.org/officeDocument/2006/relationships/image" Target="../media/image148.png"/><Relationship Id="rId5" Type="http://schemas.openxmlformats.org/officeDocument/2006/relationships/image" Target="../media/image142.jpeg"/><Relationship Id="rId15" Type="http://schemas.openxmlformats.org/officeDocument/2006/relationships/image" Target="../media/image152.jpeg"/><Relationship Id="rId10" Type="http://schemas.openxmlformats.org/officeDocument/2006/relationships/image" Target="../media/image147.png"/><Relationship Id="rId4" Type="http://schemas.openxmlformats.org/officeDocument/2006/relationships/image" Target="../media/image141.jpeg"/><Relationship Id="rId9" Type="http://schemas.openxmlformats.org/officeDocument/2006/relationships/image" Target="../media/image146.png"/><Relationship Id="rId14" Type="http://schemas.openxmlformats.org/officeDocument/2006/relationships/image" Target="../media/image151.jpeg"/></Relationships>
</file>

<file path=ppt/slides/_rels/slide65.xml.rels><?xml version="1.0" encoding="UTF-8" standalone="yes"?>
<Relationships xmlns="http://schemas.openxmlformats.org/package/2006/relationships"><Relationship Id="rId8" Type="http://schemas.openxmlformats.org/officeDocument/2006/relationships/image" Target="../media/image145.jpeg"/><Relationship Id="rId13" Type="http://schemas.openxmlformats.org/officeDocument/2006/relationships/image" Target="../media/image150.jpeg"/><Relationship Id="rId3" Type="http://schemas.openxmlformats.org/officeDocument/2006/relationships/image" Target="../media/image140.jpeg"/><Relationship Id="rId7" Type="http://schemas.openxmlformats.org/officeDocument/2006/relationships/image" Target="../media/image144.jpeg"/><Relationship Id="rId12" Type="http://schemas.openxmlformats.org/officeDocument/2006/relationships/image" Target="../media/image149.png"/><Relationship Id="rId17" Type="http://schemas.openxmlformats.org/officeDocument/2006/relationships/image" Target="../media/image152.jpeg"/><Relationship Id="rId2" Type="http://schemas.openxmlformats.org/officeDocument/2006/relationships/notesSlide" Target="../notesSlides/notesSlide28.xml"/><Relationship Id="rId16" Type="http://schemas.openxmlformats.org/officeDocument/2006/relationships/image" Target="../media/image154.png"/><Relationship Id="rId1" Type="http://schemas.openxmlformats.org/officeDocument/2006/relationships/slideLayout" Target="../slideLayouts/slideLayout17.xml"/><Relationship Id="rId6" Type="http://schemas.openxmlformats.org/officeDocument/2006/relationships/image" Target="../media/image143.jpeg"/><Relationship Id="rId11" Type="http://schemas.openxmlformats.org/officeDocument/2006/relationships/image" Target="../media/image148.png"/><Relationship Id="rId5" Type="http://schemas.openxmlformats.org/officeDocument/2006/relationships/image" Target="../media/image142.jpeg"/><Relationship Id="rId15" Type="http://schemas.openxmlformats.org/officeDocument/2006/relationships/image" Target="../media/image153.jpeg"/><Relationship Id="rId10" Type="http://schemas.openxmlformats.org/officeDocument/2006/relationships/image" Target="../media/image147.png"/><Relationship Id="rId4" Type="http://schemas.openxmlformats.org/officeDocument/2006/relationships/image" Target="../media/image141.jpeg"/><Relationship Id="rId9" Type="http://schemas.openxmlformats.org/officeDocument/2006/relationships/image" Target="../media/image146.png"/><Relationship Id="rId14" Type="http://schemas.openxmlformats.org/officeDocument/2006/relationships/image" Target="../media/image151.jpeg"/></Relationships>
</file>

<file path=ppt/slides/_rels/slide6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157.png"/><Relationship Id="rId4" Type="http://schemas.openxmlformats.org/officeDocument/2006/relationships/image" Target="../media/image156.png"/></Relationships>
</file>

<file path=ppt/slides/_rels/slide6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159.png"/></Relationships>
</file>

<file path=ppt/slides/_rels/slide68.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www2.assemblee-nationale.fr/15/missions-d-information/missions-d-information-communes/chaines-de-blocs"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65.png"/></Relationships>
</file>

<file path=ppt/slides/_rels/slide73.xml.rels><?xml version="1.0" encoding="UTF-8" standalone="yes"?>
<Relationships xmlns="http://schemas.openxmlformats.org/package/2006/relationships"><Relationship Id="rId3" Type="http://schemas.openxmlformats.org/officeDocument/2006/relationships/image" Target="../media/image166.gif"/><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175.png"/></Relationships>
</file>

<file path=ppt/slides/_rels/slide8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177.png"/></Relationships>
</file>

<file path=ppt/slides/_rels/slide8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7.xml"/><Relationship Id="rId4" Type="http://schemas.openxmlformats.org/officeDocument/2006/relationships/image" Target="../media/image182.png"/></Relationships>
</file>

<file path=ppt/slides/_rels/slide8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2.png"/><Relationship Id="rId18" Type="http://schemas.openxmlformats.org/officeDocument/2006/relationships/image" Target="../media/image197.png"/><Relationship Id="rId3" Type="http://schemas.openxmlformats.org/officeDocument/2006/relationships/image" Target="../media/image184.jpeg"/><Relationship Id="rId21" Type="http://schemas.openxmlformats.org/officeDocument/2006/relationships/image" Target="../media/image200.png"/><Relationship Id="rId7" Type="http://schemas.openxmlformats.org/officeDocument/2006/relationships/image" Target="../media/image187.png"/><Relationship Id="rId12" Type="http://schemas.openxmlformats.org/officeDocument/2006/relationships/image" Target="../media/image191.png"/><Relationship Id="rId17" Type="http://schemas.openxmlformats.org/officeDocument/2006/relationships/image" Target="../media/image196.png"/><Relationship Id="rId2" Type="http://schemas.openxmlformats.org/officeDocument/2006/relationships/image" Target="../media/image183.jpeg"/><Relationship Id="rId16" Type="http://schemas.openxmlformats.org/officeDocument/2006/relationships/image" Target="../media/image195.png"/><Relationship Id="rId20" Type="http://schemas.openxmlformats.org/officeDocument/2006/relationships/image" Target="../media/image199.png"/><Relationship Id="rId1" Type="http://schemas.openxmlformats.org/officeDocument/2006/relationships/slideLayout" Target="../slideLayouts/slideLayout17.xml"/><Relationship Id="rId6" Type="http://schemas.microsoft.com/office/2007/relationships/hdphoto" Target="../media/hdphoto1.wdp"/><Relationship Id="rId11" Type="http://schemas.openxmlformats.org/officeDocument/2006/relationships/image" Target="../media/image190.png"/><Relationship Id="rId5" Type="http://schemas.openxmlformats.org/officeDocument/2006/relationships/image" Target="../media/image186.png"/><Relationship Id="rId15" Type="http://schemas.openxmlformats.org/officeDocument/2006/relationships/image" Target="../media/image194.png"/><Relationship Id="rId10" Type="http://schemas.openxmlformats.org/officeDocument/2006/relationships/image" Target="../media/image189.png"/><Relationship Id="rId19" Type="http://schemas.openxmlformats.org/officeDocument/2006/relationships/image" Target="../media/image198.png"/><Relationship Id="rId4" Type="http://schemas.openxmlformats.org/officeDocument/2006/relationships/image" Target="../media/image185.jpeg"/><Relationship Id="rId9" Type="http://schemas.openxmlformats.org/officeDocument/2006/relationships/image" Target="../media/image188.emf"/><Relationship Id="rId14" Type="http://schemas.openxmlformats.org/officeDocument/2006/relationships/image" Target="../media/image193.png"/><Relationship Id="rId22" Type="http://schemas.openxmlformats.org/officeDocument/2006/relationships/image" Target="../media/image201.png"/></Relationships>
</file>

<file path=ppt/slides/_rels/slide86.xml.rels><?xml version="1.0" encoding="UTF-8" standalone="yes"?>
<Relationships xmlns="http://schemas.openxmlformats.org/package/2006/relationships"><Relationship Id="rId8" Type="http://schemas.openxmlformats.org/officeDocument/2006/relationships/image" Target="../media/image208.sv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image" Target="../media/image202.jpeg"/><Relationship Id="rId1" Type="http://schemas.openxmlformats.org/officeDocument/2006/relationships/slideLayout" Target="../slideLayouts/slideLayout17.xml"/><Relationship Id="rId6" Type="http://schemas.openxmlformats.org/officeDocument/2006/relationships/image" Target="../media/image206.svg"/><Relationship Id="rId5" Type="http://schemas.openxmlformats.org/officeDocument/2006/relationships/image" Target="../media/image205.png"/><Relationship Id="rId10" Type="http://schemas.openxmlformats.org/officeDocument/2006/relationships/image" Target="../media/image210.svg"/><Relationship Id="rId4" Type="http://schemas.openxmlformats.org/officeDocument/2006/relationships/image" Target="../media/image204.svg"/><Relationship Id="rId9" Type="http://schemas.openxmlformats.org/officeDocument/2006/relationships/image" Target="../media/image209.png"/></Relationships>
</file>

<file path=ppt/slides/_rels/slide8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212.png"/><Relationship Id="rId5" Type="http://schemas.openxmlformats.org/officeDocument/2006/relationships/image" Target="../media/image205.png"/><Relationship Id="rId4" Type="http://schemas.openxmlformats.org/officeDocument/2006/relationships/image" Target="../media/image209.png"/></Relationships>
</file>

<file path=ppt/slides/_rels/slide8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fr.wikipedia.org/wiki/Robot" TargetMode="External"/><Relationship Id="rId7" Type="http://schemas.openxmlformats.org/officeDocument/2006/relationships/hyperlink" Target="https://fr.wikipedia.org/wiki/Interface_de_programmation"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fr.wikipedia.org/wiki/Programme_informatique" TargetMode="External"/><Relationship Id="rId5" Type="http://schemas.openxmlformats.org/officeDocument/2006/relationships/hyperlink" Target="https://fr.wikipedia.org/wiki/D%C3%A9veloppeur_informatique" TargetMode="External"/><Relationship Id="rId4" Type="http://schemas.openxmlformats.org/officeDocument/2006/relationships/hyperlink" Target="https://fr.wikipedia.org/wiki/Interface_graphique"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0F74DCA-419A-8445-8182-A411E021AAB5}"/>
              </a:ext>
            </a:extLst>
          </p:cNvPr>
          <p:cNvSpPr>
            <a:spLocks noGrp="1"/>
          </p:cNvSpPr>
          <p:nvPr>
            <p:ph type="sldNum" sz="quarter" idx="12"/>
          </p:nvPr>
        </p:nvSpPr>
        <p:spPr/>
        <p:txBody>
          <a:bodyPr/>
          <a:lstStyle/>
          <a:p>
            <a:fld id="{7E8142E3-C1AF-7B4B-A0AC-666D1027A077}" type="slidenum">
              <a:rPr lang="fr-FR" smtClean="0"/>
              <a:pPr/>
              <a:t>1</a:t>
            </a:fld>
            <a:endParaRPr lang="fr-FR" dirty="0"/>
          </a:p>
        </p:txBody>
      </p:sp>
      <p:sp>
        <p:nvSpPr>
          <p:cNvPr id="3" name="Titre 2">
            <a:extLst>
              <a:ext uri="{FF2B5EF4-FFF2-40B4-BE49-F238E27FC236}">
                <a16:creationId xmlns:a16="http://schemas.microsoft.com/office/drawing/2014/main" id="{FC7E054B-C2DF-994C-8AF0-002CCED88BA6}"/>
              </a:ext>
            </a:extLst>
          </p:cNvPr>
          <p:cNvSpPr>
            <a:spLocks noGrp="1"/>
          </p:cNvSpPr>
          <p:nvPr>
            <p:ph type="title"/>
          </p:nvPr>
        </p:nvSpPr>
        <p:spPr/>
        <p:txBody>
          <a:bodyPr/>
          <a:lstStyle/>
          <a:p>
            <a:r>
              <a:rPr lang="fr-FR"/>
              <a:t>Apref – Matinale Nouvelles Technologies – 09 Juin 2022 </a:t>
            </a:r>
            <a:endParaRPr lang="fr-FR" dirty="0"/>
          </a:p>
        </p:txBody>
      </p:sp>
      <p:pic>
        <p:nvPicPr>
          <p:cNvPr id="4" name="Image 3">
            <a:extLst>
              <a:ext uri="{FF2B5EF4-FFF2-40B4-BE49-F238E27FC236}">
                <a16:creationId xmlns:a16="http://schemas.microsoft.com/office/drawing/2014/main" id="{9CFF2387-9CEB-55AA-8186-195208BB6859}"/>
              </a:ext>
            </a:extLst>
          </p:cNvPr>
          <p:cNvPicPr>
            <a:picLocks noChangeAspect="1"/>
          </p:cNvPicPr>
          <p:nvPr/>
        </p:nvPicPr>
        <p:blipFill>
          <a:blip r:embed="rId3"/>
          <a:stretch>
            <a:fillRect/>
          </a:stretch>
        </p:blipFill>
        <p:spPr>
          <a:xfrm>
            <a:off x="-1" y="0"/>
            <a:ext cx="12191999" cy="6401025"/>
          </a:xfrm>
          <a:prstGeom prst="rect">
            <a:avLst/>
          </a:prstGeom>
        </p:spPr>
      </p:pic>
    </p:spTree>
    <p:extLst>
      <p:ext uri="{BB962C8B-B14F-4D97-AF65-F5344CB8AC3E}">
        <p14:creationId xmlns:p14="http://schemas.microsoft.com/office/powerpoint/2010/main" val="3758808822"/>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a:xfrm>
            <a:off x="265062" y="906110"/>
            <a:ext cx="11392391" cy="529029"/>
          </a:xfrm>
        </p:spPr>
        <p:txBody>
          <a:bodyPr/>
          <a:lstStyle/>
          <a:p>
            <a:r>
              <a:rPr lang="fr-FR" dirty="0"/>
              <a:t>Open </a:t>
            </a:r>
            <a:r>
              <a:rPr lang="fr-FR" dirty="0" err="1"/>
              <a:t>insurance</a:t>
            </a:r>
            <a:endParaRPr lang="fr-FR" dirty="0"/>
          </a:p>
        </p:txBody>
      </p:sp>
      <p:sp>
        <p:nvSpPr>
          <p:cNvPr id="3" name="Espace réservé du texte 2">
            <a:extLst>
              <a:ext uri="{FF2B5EF4-FFF2-40B4-BE49-F238E27FC236}">
                <a16:creationId xmlns:a16="http://schemas.microsoft.com/office/drawing/2014/main" id="{7C7D312B-F9DE-B940-BFAA-A4D677A224C1}"/>
              </a:ext>
            </a:extLst>
          </p:cNvPr>
          <p:cNvSpPr>
            <a:spLocks noGrp="1"/>
          </p:cNvSpPr>
          <p:nvPr>
            <p:ph type="body" sz="quarter" idx="10"/>
          </p:nvPr>
        </p:nvSpPr>
        <p:spPr>
          <a:xfrm>
            <a:off x="394600" y="1500350"/>
            <a:ext cx="11392392" cy="1986306"/>
          </a:xfrm>
        </p:spPr>
        <p:txBody>
          <a:bodyPr>
            <a:normAutofit/>
          </a:bodyPr>
          <a:lstStyle/>
          <a:p>
            <a:pPr marL="342900" indent="-342900">
              <a:buFont typeface="Arial" panose="020B0604020202020204" pitchFamily="34" charset="0"/>
              <a:buChar char="•"/>
            </a:pPr>
            <a:r>
              <a:rPr lang="fr-FR" sz="1700" b="1" dirty="0"/>
              <a:t>Définition </a:t>
            </a:r>
          </a:p>
          <a:p>
            <a:pPr algn="just"/>
            <a:r>
              <a:rPr lang="fr-FR" sz="1700" dirty="0">
                <a:effectLst/>
                <a:ea typeface="Calibri" panose="020F0502020204030204" pitchFamily="34" charset="0"/>
                <a:cs typeface="Times New Roman" panose="02020603050405020304" pitchFamily="18" charset="0"/>
              </a:rPr>
              <a:t>EIOPA (</a:t>
            </a:r>
            <a:r>
              <a:rPr lang="fr-FR" sz="1700" dirty="0" err="1">
                <a:effectLst/>
                <a:ea typeface="Calibri" panose="020F0502020204030204" pitchFamily="34" charset="0"/>
                <a:cs typeface="Times New Roman" panose="02020603050405020304" pitchFamily="18" charset="0"/>
              </a:rPr>
              <a:t>European</a:t>
            </a:r>
            <a:r>
              <a:rPr lang="fr-FR" sz="1700" dirty="0">
                <a:effectLst/>
                <a:ea typeface="Calibri" panose="020F0502020204030204" pitchFamily="34" charset="0"/>
                <a:cs typeface="Times New Roman" panose="02020603050405020304" pitchFamily="18" charset="0"/>
              </a:rPr>
              <a:t> Insurance and </a:t>
            </a:r>
            <a:r>
              <a:rPr lang="fr-FR" sz="1700" dirty="0" err="1">
                <a:effectLst/>
                <a:ea typeface="Calibri" panose="020F0502020204030204" pitchFamily="34" charset="0"/>
                <a:cs typeface="Times New Roman" panose="02020603050405020304" pitchFamily="18" charset="0"/>
              </a:rPr>
              <a:t>Occupational</a:t>
            </a:r>
            <a:r>
              <a:rPr lang="fr-FR" sz="1700" dirty="0">
                <a:effectLst/>
                <a:ea typeface="Calibri" panose="020F0502020204030204" pitchFamily="34" charset="0"/>
                <a:cs typeface="Times New Roman" panose="02020603050405020304" pitchFamily="18" charset="0"/>
              </a:rPr>
              <a:t> Pensions </a:t>
            </a:r>
            <a:r>
              <a:rPr lang="fr-FR" sz="1700" dirty="0" err="1">
                <a:effectLst/>
                <a:ea typeface="Calibri" panose="020F0502020204030204" pitchFamily="34" charset="0"/>
                <a:cs typeface="Times New Roman" panose="02020603050405020304" pitchFamily="18" charset="0"/>
              </a:rPr>
              <a:t>Authority</a:t>
            </a:r>
            <a:r>
              <a:rPr lang="fr-FR" sz="1700" dirty="0">
                <a:effectLst/>
                <a:ea typeface="Calibri" panose="020F0502020204030204" pitchFamily="34" charset="0"/>
                <a:cs typeface="Times New Roman" panose="02020603050405020304" pitchFamily="18" charset="0"/>
              </a:rPr>
              <a:t>) </a:t>
            </a:r>
            <a:r>
              <a:rPr lang="fr-FR" sz="1700" dirty="0">
                <a:ea typeface="Calibri" panose="020F0502020204030204" pitchFamily="34" charset="0"/>
                <a:cs typeface="Times New Roman" panose="02020603050405020304" pitchFamily="18" charset="0"/>
              </a:rPr>
              <a:t>c</a:t>
            </a:r>
            <a:r>
              <a:rPr lang="fr-FR" sz="1700" dirty="0">
                <a:effectLst/>
                <a:ea typeface="Calibri" panose="020F0502020204030204" pitchFamily="34" charset="0"/>
                <a:cs typeface="Times New Roman" panose="02020603050405020304" pitchFamily="18" charset="0"/>
              </a:rPr>
              <a:t>onsidère l’</a:t>
            </a:r>
            <a:r>
              <a:rPr lang="fr-FR" sz="1700" dirty="0">
                <a:ea typeface="Calibri" panose="020F0502020204030204" pitchFamily="34" charset="0"/>
                <a:cs typeface="Times New Roman" panose="02020603050405020304" pitchFamily="18" charset="0"/>
              </a:rPr>
              <a:t>Open In</a:t>
            </a:r>
            <a:r>
              <a:rPr lang="fr-FR" sz="1700" dirty="0">
                <a:effectLst/>
                <a:ea typeface="Calibri" panose="020F0502020204030204" pitchFamily="34" charset="0"/>
                <a:cs typeface="Times New Roman" panose="02020603050405020304" pitchFamily="18" charset="0"/>
              </a:rPr>
              <a:t>surance ouverte au sens le plus large, couvrant l'accès et le </a:t>
            </a:r>
            <a:r>
              <a:rPr lang="fr-FR" sz="1700" b="1" dirty="0">
                <a:effectLst/>
                <a:ea typeface="Calibri" panose="020F0502020204030204" pitchFamily="34" charset="0"/>
                <a:cs typeface="Times New Roman" panose="02020603050405020304" pitchFamily="18" charset="0"/>
              </a:rPr>
              <a:t>partage de données personnelles </a:t>
            </a:r>
            <a:r>
              <a:rPr lang="fr-FR" sz="1700" dirty="0">
                <a:effectLst/>
                <a:ea typeface="Calibri" panose="020F0502020204030204" pitchFamily="34" charset="0"/>
                <a:cs typeface="Times New Roman" panose="02020603050405020304" pitchFamily="18" charset="0"/>
              </a:rPr>
              <a:t>et non personnelles liées à l'assurance généralement via des </a:t>
            </a:r>
            <a:r>
              <a:rPr lang="fr-FR" sz="1700" b="1" dirty="0">
                <a:effectLst/>
                <a:ea typeface="Calibri" panose="020F0502020204030204" pitchFamily="34" charset="0"/>
                <a:cs typeface="Times New Roman" panose="02020603050405020304" pitchFamily="18" charset="0"/>
              </a:rPr>
              <a:t>API </a:t>
            </a:r>
            <a:r>
              <a:rPr lang="fr-FR" sz="1700" dirty="0">
                <a:cs typeface="Times New Roman" panose="02020603050405020304" pitchFamily="18" charset="0"/>
              </a:rPr>
              <a:t>(Interfaces </a:t>
            </a:r>
            <a:r>
              <a:rPr lang="fr-FR" sz="1700" dirty="0"/>
              <a:t>Programmées entre Applications)</a:t>
            </a:r>
            <a:r>
              <a:rPr lang="fr-FR" sz="1700" dirty="0">
                <a:effectLst/>
                <a:ea typeface="Calibri" panose="020F0502020204030204" pitchFamily="34" charset="0"/>
                <a:cs typeface="Times New Roman" panose="02020603050405020304" pitchFamily="18" charset="0"/>
              </a:rPr>
              <a:t>.</a:t>
            </a:r>
          </a:p>
          <a:p>
            <a:r>
              <a:rPr lang="fr-FR" sz="1700" dirty="0"/>
              <a:t>L’écosystème ainsi créé permet d’exploiter les </a:t>
            </a:r>
            <a:r>
              <a:rPr lang="fr-FR" sz="1700" b="1" dirty="0"/>
              <a:t>effets de réseau </a:t>
            </a:r>
            <a:r>
              <a:rPr lang="fr-FR" sz="1700" dirty="0"/>
              <a:t>et de faciliter les évolutions, de </a:t>
            </a:r>
            <a:r>
              <a:rPr lang="fr-FR" sz="1700" b="1" dirty="0"/>
              <a:t>fédérer</a:t>
            </a:r>
            <a:r>
              <a:rPr lang="fr-FR" sz="1700" dirty="0"/>
              <a:t> les organisations (clients, partenaires, concurrents, communautés de toutes tailles) afin de créer de la valeur au-delà de l’entreprise.</a:t>
            </a:r>
          </a:p>
          <a:p>
            <a:endParaRPr lang="fr-FR" sz="1700" dirty="0"/>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b="1"/>
              <a:t>Nouvelles technologies</a:t>
            </a:r>
            <a:endParaRPr lang="fr-FR"/>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10</a:t>
            </a:fld>
            <a:endParaRPr lang="fr-FR"/>
          </a:p>
        </p:txBody>
      </p:sp>
      <p:pic>
        <p:nvPicPr>
          <p:cNvPr id="22" name="Image 21">
            <a:extLst>
              <a:ext uri="{FF2B5EF4-FFF2-40B4-BE49-F238E27FC236}">
                <a16:creationId xmlns:a16="http://schemas.microsoft.com/office/drawing/2014/main" id="{7DD0691E-0FB8-42A8-A23C-8D7C556CBA0B}"/>
              </a:ext>
            </a:extLst>
          </p:cNvPr>
          <p:cNvPicPr>
            <a:picLocks noChangeAspect="1"/>
          </p:cNvPicPr>
          <p:nvPr/>
        </p:nvPicPr>
        <p:blipFill>
          <a:blip r:embed="rId3"/>
          <a:stretch>
            <a:fillRect/>
          </a:stretch>
        </p:blipFill>
        <p:spPr>
          <a:xfrm>
            <a:off x="7793176" y="780274"/>
            <a:ext cx="3864277" cy="1156918"/>
          </a:xfrm>
          <a:prstGeom prst="rect">
            <a:avLst/>
          </a:prstGeom>
        </p:spPr>
      </p:pic>
      <p:sp>
        <p:nvSpPr>
          <p:cNvPr id="6" name="ZoneTexte 5">
            <a:extLst>
              <a:ext uri="{FF2B5EF4-FFF2-40B4-BE49-F238E27FC236}">
                <a16:creationId xmlns:a16="http://schemas.microsoft.com/office/drawing/2014/main" id="{958234F3-1E41-44A9-65C4-685225512113}"/>
              </a:ext>
            </a:extLst>
          </p:cNvPr>
          <p:cNvSpPr txBox="1"/>
          <p:nvPr/>
        </p:nvSpPr>
        <p:spPr>
          <a:xfrm>
            <a:off x="49354" y="3332496"/>
            <a:ext cx="11977804" cy="2831544"/>
          </a:xfrm>
          <a:prstGeom prst="rect">
            <a:avLst/>
          </a:prstGeom>
          <a:solidFill>
            <a:schemeClr val="bg1">
              <a:lumMod val="95000"/>
            </a:schemeClr>
          </a:solidFill>
          <a:ln w="12700">
            <a:solidFill>
              <a:schemeClr val="tx1"/>
            </a:solidFill>
          </a:ln>
        </p:spPr>
        <p:txBody>
          <a:bodyPr wrap="square" rtlCol="0">
            <a:spAutoFit/>
          </a:bodyPr>
          <a:lstStyle/>
          <a:p>
            <a:pPr marL="342900" indent="-342900">
              <a:buFont typeface="Arial" panose="020B0604020202020204" pitchFamily="34" charset="0"/>
              <a:buChar char="•"/>
            </a:pPr>
            <a:r>
              <a:rPr lang="fr-FR" dirty="0"/>
              <a:t>Cas d’usage</a:t>
            </a:r>
          </a:p>
          <a:p>
            <a:pPr marL="971550" lvl="1" indent="-285750" algn="just"/>
            <a:r>
              <a:rPr lang="fr-FR" sz="1600" dirty="0">
                <a:effectLst/>
                <a:latin typeface="+mj-lt"/>
                <a:ea typeface="Calibri" panose="020F0502020204030204" pitchFamily="34" charset="0"/>
                <a:cs typeface="Times New Roman" panose="02020603050405020304" pitchFamily="18" charset="0"/>
              </a:rPr>
              <a:t>En Autriche, il existe un projet sur la santé télématique qui comprend la promotion de la santé avec l'octroi de récompenses.</a:t>
            </a:r>
          </a:p>
          <a:p>
            <a:pPr marL="971550" lvl="1" indent="-285750" algn="just"/>
            <a:r>
              <a:rPr lang="fr-FR" sz="1600" dirty="0">
                <a:effectLst/>
                <a:latin typeface="+mj-lt"/>
                <a:ea typeface="Calibri" panose="020F0502020204030204" pitchFamily="34" charset="0"/>
                <a:cs typeface="Times New Roman" panose="02020603050405020304" pitchFamily="18" charset="0"/>
              </a:rPr>
              <a:t>En Italie, les cas d'utilisation comprennent l'agrégation, les tableaux de bord, l'exécution (avec l'autorisation du client), </a:t>
            </a:r>
          </a:p>
          <a:p>
            <a:pPr marL="971550" lvl="1" indent="-285750" algn="just"/>
            <a:r>
              <a:rPr lang="fr-FR" sz="1600" dirty="0">
                <a:effectLst/>
                <a:latin typeface="+mj-lt"/>
                <a:ea typeface="Calibri" panose="020F0502020204030204" pitchFamily="34" charset="0"/>
                <a:cs typeface="Times New Roman" panose="02020603050405020304" pitchFamily="18" charset="0"/>
              </a:rPr>
              <a:t>l'assurance instantanée et une meilleure identification des lacunes de protection.</a:t>
            </a:r>
          </a:p>
          <a:p>
            <a:pPr marL="971550" lvl="1" indent="-285750" algn="just"/>
            <a:r>
              <a:rPr lang="fr-FR" sz="1600" dirty="0">
                <a:effectLst/>
                <a:latin typeface="+mj-lt"/>
                <a:ea typeface="Calibri" panose="020F0502020204030204" pitchFamily="34" charset="0"/>
                <a:cs typeface="Times New Roman" panose="02020603050405020304" pitchFamily="18" charset="0"/>
              </a:rPr>
              <a:t>Une </a:t>
            </a:r>
            <a:r>
              <a:rPr lang="fr-FR" sz="1600" dirty="0" err="1">
                <a:effectLst/>
                <a:latin typeface="+mj-lt"/>
                <a:ea typeface="Calibri" panose="020F0502020204030204" pitchFamily="34" charset="0"/>
                <a:cs typeface="Times New Roman" panose="02020603050405020304" pitchFamily="18" charset="0"/>
              </a:rPr>
              <a:t>InsurTech</a:t>
            </a:r>
            <a:r>
              <a:rPr lang="fr-FR" sz="1600" dirty="0">
                <a:effectLst/>
                <a:latin typeface="+mj-lt"/>
                <a:ea typeface="Calibri" panose="020F0502020204030204" pitchFamily="34" charset="0"/>
                <a:cs typeface="Times New Roman" panose="02020603050405020304" pitchFamily="18" charset="0"/>
              </a:rPr>
              <a:t> belge offre à ses clients une infrastructure informatique et un logiciel qui permettent de créer et de proposer </a:t>
            </a:r>
          </a:p>
          <a:p>
            <a:pPr marL="971550" lvl="1" indent="-285750" algn="just"/>
            <a:r>
              <a:rPr lang="fr-FR" sz="1600" dirty="0">
                <a:effectLst/>
                <a:latin typeface="+mj-lt"/>
                <a:ea typeface="Calibri" panose="020F0502020204030204" pitchFamily="34" charset="0"/>
                <a:cs typeface="Times New Roman" panose="02020603050405020304" pitchFamily="18" charset="0"/>
              </a:rPr>
              <a:t>des produits d'assurance dans plusieurs pays d'Europe. </a:t>
            </a:r>
          </a:p>
          <a:p>
            <a:pPr marL="971550" lvl="1" indent="-285750" algn="just"/>
            <a:r>
              <a:rPr lang="fr-FR" sz="1600" dirty="0">
                <a:effectLst/>
                <a:latin typeface="+mj-lt"/>
                <a:ea typeface="Calibri" panose="020F0502020204030204" pitchFamily="34" charset="0"/>
                <a:cs typeface="Times New Roman" panose="02020603050405020304" pitchFamily="18" charset="0"/>
              </a:rPr>
              <a:t>Une autre entreprise a lancé une plateforme de médecine numérique destinée à offrir des solutions aux besoins découlant de la </a:t>
            </a:r>
          </a:p>
          <a:p>
            <a:pPr marL="971550" lvl="1" indent="-285750" algn="just"/>
            <a:r>
              <a:rPr lang="fr-FR" sz="1600" dirty="0">
                <a:effectLst/>
                <a:latin typeface="+mj-lt"/>
                <a:ea typeface="Calibri" panose="020F0502020204030204" pitchFamily="34" charset="0"/>
                <a:cs typeface="Times New Roman" panose="02020603050405020304" pitchFamily="18" charset="0"/>
              </a:rPr>
              <a:t>Covid-19.</a:t>
            </a:r>
          </a:p>
          <a:p>
            <a:pPr marL="971550" lvl="1" indent="-285750" algn="just"/>
            <a:r>
              <a:rPr lang="fr-FR" sz="1600" dirty="0">
                <a:effectLst/>
                <a:latin typeface="+mj-lt"/>
                <a:ea typeface="Calibri" panose="020F0502020204030204" pitchFamily="34" charset="0"/>
                <a:cs typeface="Times New Roman" panose="02020603050405020304" pitchFamily="18" charset="0"/>
              </a:rPr>
              <a:t>En Norvège, il existe un projet dans le cadre duquel le secteur privé peut accéder aux registres publics par voie numérique.</a:t>
            </a:r>
          </a:p>
          <a:p>
            <a:pPr marL="971550" lvl="1" indent="-285750" algn="just"/>
            <a:r>
              <a:rPr lang="fr-FR" sz="1600" dirty="0">
                <a:effectLst/>
                <a:latin typeface="+mj-lt"/>
                <a:ea typeface="Calibri" panose="020F0502020204030204" pitchFamily="34" charset="0"/>
                <a:cs typeface="Times New Roman" panose="02020603050405020304" pitchFamily="18" charset="0"/>
              </a:rPr>
              <a:t> Ce projet devrait permettre de réduire considérablement le temps de traitement des demandes d'invalidité. </a:t>
            </a:r>
          </a:p>
          <a:p>
            <a:pPr marL="971550" lvl="1" indent="-285750" algn="just"/>
            <a:r>
              <a:rPr lang="fr-FR" sz="1600" dirty="0">
                <a:effectLst/>
                <a:latin typeface="+mj-lt"/>
                <a:ea typeface="Calibri" panose="020F0502020204030204" pitchFamily="34" charset="0"/>
                <a:cs typeface="Times New Roman" panose="02020603050405020304" pitchFamily="18" charset="0"/>
              </a:rPr>
              <a:t>Dans un cas, le temps de traitement d’une demande est passé de 128 à 10 jours.</a:t>
            </a:r>
            <a:endParaRPr lang="fr-FR" sz="1600" dirty="0"/>
          </a:p>
        </p:txBody>
      </p:sp>
    </p:spTree>
    <p:extLst>
      <p:ext uri="{BB962C8B-B14F-4D97-AF65-F5344CB8AC3E}">
        <p14:creationId xmlns:p14="http://schemas.microsoft.com/office/powerpoint/2010/main" val="3543790726"/>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p:txBody>
          <a:bodyPr/>
          <a:lstStyle/>
          <a:p>
            <a:r>
              <a:rPr lang="fr-FR"/>
              <a:t>Génétique / Epigénétique</a:t>
            </a:r>
          </a:p>
        </p:txBody>
      </p:sp>
      <p:sp>
        <p:nvSpPr>
          <p:cNvPr id="3" name="Espace réservé du texte 2">
            <a:extLst>
              <a:ext uri="{FF2B5EF4-FFF2-40B4-BE49-F238E27FC236}">
                <a16:creationId xmlns:a16="http://schemas.microsoft.com/office/drawing/2014/main" id="{7C7D312B-F9DE-B940-BFAA-A4D677A224C1}"/>
              </a:ext>
            </a:extLst>
          </p:cNvPr>
          <p:cNvSpPr>
            <a:spLocks noGrp="1"/>
          </p:cNvSpPr>
          <p:nvPr>
            <p:ph type="body" sz="quarter" idx="10"/>
          </p:nvPr>
        </p:nvSpPr>
        <p:spPr>
          <a:xfrm>
            <a:off x="65313" y="1568658"/>
            <a:ext cx="11989837" cy="1491784"/>
          </a:xfrm>
        </p:spPr>
        <p:txBody>
          <a:bodyPr>
            <a:normAutofit/>
          </a:bodyPr>
          <a:lstStyle/>
          <a:p>
            <a:pPr marL="342900" indent="-342900">
              <a:buFont typeface="Arial" panose="020B0604020202020204" pitchFamily="34" charset="0"/>
              <a:buChar char="•"/>
            </a:pPr>
            <a:r>
              <a:rPr lang="fr-FR" sz="1800" dirty="0"/>
              <a:t>Définition </a:t>
            </a:r>
          </a:p>
          <a:p>
            <a:pPr algn="just"/>
            <a:r>
              <a:rPr lang="fr-FR" sz="1700" dirty="0">
                <a:effectLst/>
                <a:latin typeface="Calibri Light" panose="020F0302020204030204" pitchFamily="34" charset="0"/>
                <a:ea typeface="Calibri" panose="020F0502020204030204" pitchFamily="34" charset="0"/>
                <a:cs typeface="Calibri Light" panose="020F0302020204030204" pitchFamily="34" charset="0"/>
              </a:rPr>
              <a:t>L'épigénétique étudie la façon dont les modifications moléculaires de notre ADN impactent le fonctionnement de nos gènes. "Epi", qui signifie "au-dessus de" en grec, implique l'étude de la manière dont nos environnements ou nos expériences influencent l'expression de nos codes génétiques. L'étude de l'épigénétique a conduit au développement de tests permettant de déterminer notre âge cellulaire, plutôt que notre âge chronologique (Zimmerman, 2018).</a:t>
            </a:r>
            <a:endParaRPr lang="fr-FR" dirty="0"/>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a:xfrm>
            <a:off x="394600" y="84741"/>
            <a:ext cx="11392391" cy="616812"/>
          </a:xfrm>
        </p:spPr>
        <p:txBody>
          <a:bodyPr>
            <a:normAutofit/>
          </a:bodyPr>
          <a:lstStyle/>
          <a:p>
            <a:r>
              <a:rPr lang="fr-FR" b="1" dirty="0"/>
              <a:t>Nouvelles technologies</a:t>
            </a:r>
            <a:endParaRPr lang="fr-FR" dirty="0"/>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11</a:t>
            </a:fld>
            <a:endParaRPr lang="fr-FR"/>
          </a:p>
        </p:txBody>
      </p:sp>
      <p:sp>
        <p:nvSpPr>
          <p:cNvPr id="6" name="ZoneTexte 5">
            <a:extLst>
              <a:ext uri="{FF2B5EF4-FFF2-40B4-BE49-F238E27FC236}">
                <a16:creationId xmlns:a16="http://schemas.microsoft.com/office/drawing/2014/main" id="{40D3AC4D-6203-A711-F2CD-42F03DA47E34}"/>
              </a:ext>
            </a:extLst>
          </p:cNvPr>
          <p:cNvSpPr txBox="1"/>
          <p:nvPr/>
        </p:nvSpPr>
        <p:spPr>
          <a:xfrm>
            <a:off x="65314" y="3160601"/>
            <a:ext cx="11989837" cy="2739211"/>
          </a:xfrm>
          <a:prstGeom prst="rect">
            <a:avLst/>
          </a:prstGeom>
          <a:solidFill>
            <a:schemeClr val="bg1">
              <a:lumMod val="95000"/>
            </a:schemeClr>
          </a:solidFill>
          <a:ln w="12700">
            <a:solidFill>
              <a:schemeClr val="tx1"/>
            </a:solidFill>
          </a:ln>
        </p:spPr>
        <p:txBody>
          <a:bodyPr wrap="square" rtlCol="0">
            <a:spAutoFit/>
          </a:bodyPr>
          <a:lstStyle/>
          <a:p>
            <a:pPr marL="342900" indent="-342900">
              <a:buFont typeface="Arial" panose="020B0604020202020204" pitchFamily="34" charset="0"/>
              <a:buChar char="•"/>
            </a:pPr>
            <a:r>
              <a:rPr lang="fr-FR" dirty="0"/>
              <a:t>Cas d’usage</a:t>
            </a:r>
          </a:p>
          <a:p>
            <a:pPr marL="971550" lvl="1" indent="-285750" algn="just"/>
            <a:r>
              <a:rPr lang="fr-FR" sz="1700" dirty="0">
                <a:latin typeface="Calibri Light" panose="020F0302020204030204" pitchFamily="34" charset="0"/>
                <a:cs typeface="Calibri Light" panose="020F0302020204030204" pitchFamily="34" charset="0"/>
              </a:rPr>
              <a:t>Une horloge épigénétique a été mise au point par Steve Horvath (un biostatisticien de l’UCLA, </a:t>
            </a:r>
            <a:r>
              <a:rPr lang="fr-FR" sz="1700" dirty="0" err="1">
                <a:latin typeface="Calibri Light" panose="020F0302020204030204" pitchFamily="34" charset="0"/>
                <a:cs typeface="Calibri Light" panose="020F0302020204030204" pitchFamily="34" charset="0"/>
              </a:rPr>
              <a:t>University</a:t>
            </a:r>
            <a:r>
              <a:rPr lang="fr-FR" sz="1700" dirty="0">
                <a:latin typeface="Calibri Light" panose="020F0302020204030204" pitchFamily="34" charset="0"/>
                <a:cs typeface="Calibri Light" panose="020F0302020204030204" pitchFamily="34" charset="0"/>
              </a:rPr>
              <a:t> of California, </a:t>
            </a:r>
          </a:p>
          <a:p>
            <a:pPr marL="971550" lvl="1" indent="-285750" algn="just"/>
            <a:r>
              <a:rPr lang="fr-FR" sz="1700" dirty="0">
                <a:latin typeface="Calibri Light" panose="020F0302020204030204" pitchFamily="34" charset="0"/>
                <a:cs typeface="Calibri Light" panose="020F0302020204030204" pitchFamily="34" charset="0"/>
              </a:rPr>
              <a:t>Los Angeles). Cette horloge est censée prédire la durée de vie d'une personne et la proportion de cette vie qui sera exempte de </a:t>
            </a:r>
          </a:p>
          <a:p>
            <a:pPr marL="971550" lvl="1" indent="-285750" algn="just"/>
            <a:r>
              <a:rPr lang="fr-FR" sz="1700" dirty="0">
                <a:latin typeface="Calibri Light" panose="020F0302020204030204" pitchFamily="34" charset="0"/>
                <a:cs typeface="Calibri Light" panose="020F0302020204030204" pitchFamily="34" charset="0"/>
              </a:rPr>
              <a:t>maladies telles que le cancer, les maladies cardiaques et la maladie d'Alzheimer.</a:t>
            </a:r>
          </a:p>
          <a:p>
            <a:pPr marL="971550" lvl="1" indent="-285750" algn="just"/>
            <a:r>
              <a:rPr lang="fr-FR" sz="1700" dirty="0">
                <a:latin typeface="Calibri Light" panose="020F0302020204030204" pitchFamily="34" charset="0"/>
                <a:cs typeface="Calibri Light" panose="020F0302020204030204" pitchFamily="34" charset="0"/>
              </a:rPr>
              <a:t>Même si les tests épigénétiques en cours de développement ne seront jamais assez précis pour prévoir une date ou une heure </a:t>
            </a:r>
          </a:p>
          <a:p>
            <a:pPr marL="971550" lvl="1" indent="-285750" algn="just"/>
            <a:r>
              <a:rPr lang="fr-FR" sz="1700" dirty="0">
                <a:latin typeface="Calibri Light" panose="020F0302020204030204" pitchFamily="34" charset="0"/>
                <a:cs typeface="Calibri Light" panose="020F0302020204030204" pitchFamily="34" charset="0"/>
              </a:rPr>
              <a:t>exacte de décès, il y a déjà des compagnies d'assurance qui les trouvent utiles. Par exemple, </a:t>
            </a:r>
            <a:r>
              <a:rPr lang="fr-FR" sz="1700" dirty="0" err="1">
                <a:latin typeface="Calibri Light" panose="020F0302020204030204" pitchFamily="34" charset="0"/>
                <a:cs typeface="Calibri Light" panose="020F0302020204030204" pitchFamily="34" charset="0"/>
              </a:rPr>
              <a:t>YouSurance</a:t>
            </a:r>
            <a:r>
              <a:rPr lang="fr-FR" sz="1700" dirty="0">
                <a:latin typeface="Calibri Light" panose="020F0302020204030204" pitchFamily="34" charset="0"/>
                <a:cs typeface="Calibri Light" panose="020F0302020204030204" pitchFamily="34" charset="0"/>
              </a:rPr>
              <a:t>, une agence générale </a:t>
            </a:r>
          </a:p>
          <a:p>
            <a:pPr marL="971550" lvl="1" indent="-285750" algn="just"/>
            <a:r>
              <a:rPr lang="fr-FR" sz="1700" dirty="0">
                <a:latin typeface="Calibri Light" panose="020F0302020204030204" pitchFamily="34" charset="0"/>
                <a:cs typeface="Calibri Light" panose="020F0302020204030204" pitchFamily="34" charset="0"/>
              </a:rPr>
              <a:t>de gestion (AGG) numérique, utilise des biomarqueurs épigénétiques pour évaluer la santé et la durée de vie des demandeurs </a:t>
            </a:r>
          </a:p>
          <a:p>
            <a:pPr marL="971550" lvl="1" indent="-285750" algn="just"/>
            <a:r>
              <a:rPr lang="fr-FR" sz="1700" dirty="0">
                <a:latin typeface="Calibri Light" panose="020F0302020204030204" pitchFamily="34" charset="0"/>
                <a:cs typeface="Calibri Light" panose="020F0302020204030204" pitchFamily="34" charset="0"/>
              </a:rPr>
              <a:t>d'assurance-vie (</a:t>
            </a:r>
            <a:r>
              <a:rPr lang="fr-FR" sz="1700" dirty="0" err="1">
                <a:latin typeface="Calibri Light" panose="020F0302020204030204" pitchFamily="34" charset="0"/>
                <a:cs typeface="Calibri Light" panose="020F0302020204030204" pitchFamily="34" charset="0"/>
              </a:rPr>
              <a:t>Sabes</a:t>
            </a:r>
            <a:r>
              <a:rPr lang="fr-FR" sz="1700" dirty="0">
                <a:latin typeface="Calibri Light" panose="020F0302020204030204" pitchFamily="34" charset="0"/>
                <a:cs typeface="Calibri Light" panose="020F0302020204030204" pitchFamily="34" charset="0"/>
              </a:rPr>
              <a:t>, 2018). Des compagnies de réassurance comme </a:t>
            </a:r>
            <a:r>
              <a:rPr lang="fr-FR" sz="1700" dirty="0" err="1">
                <a:latin typeface="Calibri Light" panose="020F0302020204030204" pitchFamily="34" charset="0"/>
                <a:cs typeface="Calibri Light" panose="020F0302020204030204" pitchFamily="34" charset="0"/>
              </a:rPr>
              <a:t>Reinsurance</a:t>
            </a:r>
            <a:r>
              <a:rPr lang="fr-FR" sz="1700" dirty="0">
                <a:latin typeface="Calibri Light" panose="020F0302020204030204" pitchFamily="34" charset="0"/>
                <a:cs typeface="Calibri Light" panose="020F0302020204030204" pitchFamily="34" charset="0"/>
              </a:rPr>
              <a:t> Group of America (RGA), étudient également l'utilisation de la technologie des horloges épigénétiques (</a:t>
            </a:r>
            <a:r>
              <a:rPr lang="fr-FR" sz="1700" dirty="0" err="1">
                <a:latin typeface="Calibri Light" panose="020F0302020204030204" pitchFamily="34" charset="0"/>
                <a:cs typeface="Calibri Light" panose="020F0302020204030204" pitchFamily="34" charset="0"/>
              </a:rPr>
              <a:t>Weintraub</a:t>
            </a:r>
            <a:r>
              <a:rPr lang="fr-FR" sz="1700" dirty="0">
                <a:latin typeface="Calibri Light" panose="020F0302020204030204" pitchFamily="34" charset="0"/>
                <a:cs typeface="Calibri Light" panose="020F0302020204030204" pitchFamily="34" charset="0"/>
              </a:rPr>
              <a:t>, 2018).</a:t>
            </a:r>
          </a:p>
          <a:p>
            <a:endParaRPr lang="fr-FR" dirty="0"/>
          </a:p>
        </p:txBody>
      </p:sp>
    </p:spTree>
    <p:extLst>
      <p:ext uri="{BB962C8B-B14F-4D97-AF65-F5344CB8AC3E}">
        <p14:creationId xmlns:p14="http://schemas.microsoft.com/office/powerpoint/2010/main" val="392419607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p:txBody>
          <a:bodyPr/>
          <a:lstStyle/>
          <a:p>
            <a:r>
              <a:rPr lang="fr-FR" dirty="0"/>
              <a:t>Par étape de la chaîne de valeur (A titre indicatif)</a:t>
            </a:r>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b="1" dirty="0"/>
              <a:t>Usage des nouvelles technologies </a:t>
            </a:r>
            <a:endParaRPr lang="fr-FR" dirty="0"/>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12</a:t>
            </a:fld>
            <a:endParaRPr lang="fr-FR" dirty="0"/>
          </a:p>
        </p:txBody>
      </p:sp>
      <p:sp>
        <p:nvSpPr>
          <p:cNvPr id="8" name="Rectangle 7">
            <a:extLst>
              <a:ext uri="{FF2B5EF4-FFF2-40B4-BE49-F238E27FC236}">
                <a16:creationId xmlns:a16="http://schemas.microsoft.com/office/drawing/2014/main" id="{8F74C1F3-E6AF-4DF7-B331-94F9212B8121}"/>
              </a:ext>
            </a:extLst>
          </p:cNvPr>
          <p:cNvSpPr/>
          <p:nvPr/>
        </p:nvSpPr>
        <p:spPr>
          <a:xfrm>
            <a:off x="1298296" y="1686543"/>
            <a:ext cx="1631418" cy="85275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Conception produits / tarification</a:t>
            </a:r>
          </a:p>
        </p:txBody>
      </p:sp>
      <p:sp>
        <p:nvSpPr>
          <p:cNvPr id="9" name="Rectangle 8">
            <a:extLst>
              <a:ext uri="{FF2B5EF4-FFF2-40B4-BE49-F238E27FC236}">
                <a16:creationId xmlns:a16="http://schemas.microsoft.com/office/drawing/2014/main" id="{D782060F-E26D-48DF-B517-0DC80DFDDC09}"/>
              </a:ext>
            </a:extLst>
          </p:cNvPr>
          <p:cNvSpPr/>
          <p:nvPr/>
        </p:nvSpPr>
        <p:spPr>
          <a:xfrm>
            <a:off x="3010541" y="1686543"/>
            <a:ext cx="1418527" cy="8527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Souscription</a:t>
            </a:r>
          </a:p>
        </p:txBody>
      </p:sp>
      <p:sp>
        <p:nvSpPr>
          <p:cNvPr id="10" name="Rectangle 9">
            <a:extLst>
              <a:ext uri="{FF2B5EF4-FFF2-40B4-BE49-F238E27FC236}">
                <a16:creationId xmlns:a16="http://schemas.microsoft.com/office/drawing/2014/main" id="{E1E4A372-816B-46F2-92B6-0989E36CCF60}"/>
              </a:ext>
            </a:extLst>
          </p:cNvPr>
          <p:cNvSpPr/>
          <p:nvPr/>
        </p:nvSpPr>
        <p:spPr>
          <a:xfrm>
            <a:off x="6009249" y="1686543"/>
            <a:ext cx="2067282" cy="85275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Distribution (plateformes)</a:t>
            </a:r>
          </a:p>
        </p:txBody>
      </p:sp>
      <p:sp>
        <p:nvSpPr>
          <p:cNvPr id="11" name="Rectangle 10">
            <a:extLst>
              <a:ext uri="{FF2B5EF4-FFF2-40B4-BE49-F238E27FC236}">
                <a16:creationId xmlns:a16="http://schemas.microsoft.com/office/drawing/2014/main" id="{DB0AD3F9-22DB-4361-87F2-BB6F9179A0A3}"/>
              </a:ext>
            </a:extLst>
          </p:cNvPr>
          <p:cNvSpPr/>
          <p:nvPr/>
        </p:nvSpPr>
        <p:spPr>
          <a:xfrm>
            <a:off x="10242225" y="1686543"/>
            <a:ext cx="1458529" cy="8527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Gestions de Sinistres</a:t>
            </a:r>
          </a:p>
        </p:txBody>
      </p:sp>
      <p:sp>
        <p:nvSpPr>
          <p:cNvPr id="12" name="ZoneTexte 11">
            <a:extLst>
              <a:ext uri="{FF2B5EF4-FFF2-40B4-BE49-F238E27FC236}">
                <a16:creationId xmlns:a16="http://schemas.microsoft.com/office/drawing/2014/main" id="{19578DCE-C822-4B18-8508-E324D3178200}"/>
              </a:ext>
            </a:extLst>
          </p:cNvPr>
          <p:cNvSpPr txBox="1"/>
          <p:nvPr/>
        </p:nvSpPr>
        <p:spPr>
          <a:xfrm>
            <a:off x="51179" y="2741102"/>
            <a:ext cx="1448655" cy="369332"/>
          </a:xfrm>
          <a:prstGeom prst="rect">
            <a:avLst/>
          </a:prstGeom>
          <a:noFill/>
        </p:spPr>
        <p:txBody>
          <a:bodyPr wrap="square" rtlCol="0">
            <a:spAutoFit/>
          </a:bodyPr>
          <a:lstStyle/>
          <a:p>
            <a:r>
              <a:rPr lang="fr-FR" dirty="0"/>
              <a:t>RPA</a:t>
            </a:r>
          </a:p>
        </p:txBody>
      </p:sp>
      <p:sp>
        <p:nvSpPr>
          <p:cNvPr id="13" name="ZoneTexte 12">
            <a:extLst>
              <a:ext uri="{FF2B5EF4-FFF2-40B4-BE49-F238E27FC236}">
                <a16:creationId xmlns:a16="http://schemas.microsoft.com/office/drawing/2014/main" id="{55F8806F-8323-439F-8D49-EF8E905832FA}"/>
              </a:ext>
            </a:extLst>
          </p:cNvPr>
          <p:cNvSpPr txBox="1"/>
          <p:nvPr/>
        </p:nvSpPr>
        <p:spPr>
          <a:xfrm>
            <a:off x="51179" y="3324201"/>
            <a:ext cx="1382026" cy="369332"/>
          </a:xfrm>
          <a:prstGeom prst="rect">
            <a:avLst/>
          </a:prstGeom>
          <a:noFill/>
        </p:spPr>
        <p:txBody>
          <a:bodyPr wrap="square" rtlCol="0">
            <a:spAutoFit/>
          </a:bodyPr>
          <a:lstStyle/>
          <a:p>
            <a:r>
              <a:rPr lang="fr-FR" b="1" dirty="0"/>
              <a:t>IA</a:t>
            </a:r>
          </a:p>
        </p:txBody>
      </p:sp>
      <p:sp>
        <p:nvSpPr>
          <p:cNvPr id="14" name="Ellipse 13">
            <a:extLst>
              <a:ext uri="{FF2B5EF4-FFF2-40B4-BE49-F238E27FC236}">
                <a16:creationId xmlns:a16="http://schemas.microsoft.com/office/drawing/2014/main" id="{383AEBBC-D1BA-4251-805E-070EC07D346D}"/>
              </a:ext>
            </a:extLst>
          </p:cNvPr>
          <p:cNvSpPr/>
          <p:nvPr/>
        </p:nvSpPr>
        <p:spPr>
          <a:xfrm>
            <a:off x="3589655" y="2741102"/>
            <a:ext cx="400692" cy="369332"/>
          </a:xfrm>
          <a:prstGeom prst="ellipse">
            <a:avLst/>
          </a:prstGeom>
          <a:solidFill>
            <a:srgbClr val="008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81E26962-1875-43EA-AF88-9A0595F96783}"/>
              </a:ext>
            </a:extLst>
          </p:cNvPr>
          <p:cNvSpPr txBox="1"/>
          <p:nvPr/>
        </p:nvSpPr>
        <p:spPr>
          <a:xfrm>
            <a:off x="51179" y="3907300"/>
            <a:ext cx="1448655" cy="369332"/>
          </a:xfrm>
          <a:prstGeom prst="rect">
            <a:avLst/>
          </a:prstGeom>
          <a:noFill/>
        </p:spPr>
        <p:txBody>
          <a:bodyPr wrap="square" rtlCol="0">
            <a:spAutoFit/>
          </a:bodyPr>
          <a:lstStyle/>
          <a:p>
            <a:r>
              <a:rPr lang="fr-FR" dirty="0"/>
              <a:t>Blockchain</a:t>
            </a:r>
          </a:p>
        </p:txBody>
      </p:sp>
      <p:sp>
        <p:nvSpPr>
          <p:cNvPr id="16" name="ZoneTexte 15">
            <a:extLst>
              <a:ext uri="{FF2B5EF4-FFF2-40B4-BE49-F238E27FC236}">
                <a16:creationId xmlns:a16="http://schemas.microsoft.com/office/drawing/2014/main" id="{F6BA5839-9822-4C5E-9783-5D3B510888C9}"/>
              </a:ext>
            </a:extLst>
          </p:cNvPr>
          <p:cNvSpPr txBox="1"/>
          <p:nvPr/>
        </p:nvSpPr>
        <p:spPr>
          <a:xfrm>
            <a:off x="51179" y="5073498"/>
            <a:ext cx="1574421" cy="369332"/>
          </a:xfrm>
          <a:prstGeom prst="rect">
            <a:avLst/>
          </a:prstGeom>
          <a:noFill/>
        </p:spPr>
        <p:txBody>
          <a:bodyPr wrap="square" rtlCol="0">
            <a:spAutoFit/>
          </a:bodyPr>
          <a:lstStyle/>
          <a:p>
            <a:r>
              <a:rPr lang="fr-FR" dirty="0"/>
              <a:t>Epigénétique*</a:t>
            </a:r>
          </a:p>
        </p:txBody>
      </p:sp>
      <p:sp>
        <p:nvSpPr>
          <p:cNvPr id="17" name="Ellipse 16">
            <a:extLst>
              <a:ext uri="{FF2B5EF4-FFF2-40B4-BE49-F238E27FC236}">
                <a16:creationId xmlns:a16="http://schemas.microsoft.com/office/drawing/2014/main" id="{BAE8B86B-C074-42FB-A2EC-42EEA7732FD7}"/>
              </a:ext>
            </a:extLst>
          </p:cNvPr>
          <p:cNvSpPr/>
          <p:nvPr/>
        </p:nvSpPr>
        <p:spPr>
          <a:xfrm>
            <a:off x="2096993" y="5111009"/>
            <a:ext cx="400692" cy="3693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82DC0F7D-89C4-4AA9-B19E-1A98942F5ABD}"/>
              </a:ext>
            </a:extLst>
          </p:cNvPr>
          <p:cNvSpPr/>
          <p:nvPr/>
        </p:nvSpPr>
        <p:spPr>
          <a:xfrm>
            <a:off x="10721324" y="2741102"/>
            <a:ext cx="400692" cy="369332"/>
          </a:xfrm>
          <a:prstGeom prst="ellipse">
            <a:avLst/>
          </a:prstGeom>
          <a:solidFill>
            <a:srgbClr val="008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FEEC99CB-F26F-4122-AAC5-481AB3EDF22B}"/>
              </a:ext>
            </a:extLst>
          </p:cNvPr>
          <p:cNvSpPr/>
          <p:nvPr/>
        </p:nvSpPr>
        <p:spPr>
          <a:xfrm>
            <a:off x="10730913" y="3907300"/>
            <a:ext cx="400692" cy="36933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21352094-7DB7-4CBD-B5F6-062E09D736A2}"/>
              </a:ext>
            </a:extLst>
          </p:cNvPr>
          <p:cNvSpPr/>
          <p:nvPr/>
        </p:nvSpPr>
        <p:spPr>
          <a:xfrm>
            <a:off x="2088296" y="3324201"/>
            <a:ext cx="400692" cy="369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2AB43ADE-662F-4889-B9DE-A00B2D679559}"/>
              </a:ext>
            </a:extLst>
          </p:cNvPr>
          <p:cNvSpPr/>
          <p:nvPr/>
        </p:nvSpPr>
        <p:spPr>
          <a:xfrm>
            <a:off x="3589655" y="3324201"/>
            <a:ext cx="400692" cy="369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DAF39B65-82B4-4096-B989-BE9CD51DA625}"/>
              </a:ext>
            </a:extLst>
          </p:cNvPr>
          <p:cNvSpPr/>
          <p:nvPr/>
        </p:nvSpPr>
        <p:spPr>
          <a:xfrm>
            <a:off x="10721324" y="3324201"/>
            <a:ext cx="400692" cy="369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FC32EE89-E555-4071-9E8E-B9CB446E53B5}"/>
              </a:ext>
            </a:extLst>
          </p:cNvPr>
          <p:cNvSpPr/>
          <p:nvPr/>
        </p:nvSpPr>
        <p:spPr>
          <a:xfrm>
            <a:off x="2088296" y="3907300"/>
            <a:ext cx="400692" cy="36933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38E44531-5FF4-4DE6-BC90-A2B66D945DF3}"/>
              </a:ext>
            </a:extLst>
          </p:cNvPr>
          <p:cNvSpPr/>
          <p:nvPr/>
        </p:nvSpPr>
        <p:spPr>
          <a:xfrm>
            <a:off x="3599244" y="3907300"/>
            <a:ext cx="400692" cy="36933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4C168808-47EB-4634-B1B1-4A1033EF446F}"/>
              </a:ext>
            </a:extLst>
          </p:cNvPr>
          <p:cNvSpPr/>
          <p:nvPr/>
        </p:nvSpPr>
        <p:spPr>
          <a:xfrm>
            <a:off x="6964733" y="3907300"/>
            <a:ext cx="400692" cy="36933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776D15A1-0F94-49B8-A0ED-D535A592A74D}"/>
              </a:ext>
            </a:extLst>
          </p:cNvPr>
          <p:cNvSpPr/>
          <p:nvPr/>
        </p:nvSpPr>
        <p:spPr>
          <a:xfrm>
            <a:off x="6955144" y="3324201"/>
            <a:ext cx="400692" cy="369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CE0EF9BB-ACD8-4636-BD9D-46D9BF75AD86}"/>
              </a:ext>
            </a:extLst>
          </p:cNvPr>
          <p:cNvSpPr txBox="1"/>
          <p:nvPr/>
        </p:nvSpPr>
        <p:spPr>
          <a:xfrm>
            <a:off x="51179" y="5656598"/>
            <a:ext cx="1805629" cy="369332"/>
          </a:xfrm>
          <a:prstGeom prst="rect">
            <a:avLst/>
          </a:prstGeom>
          <a:noFill/>
        </p:spPr>
        <p:txBody>
          <a:bodyPr wrap="square" rtlCol="0">
            <a:spAutoFit/>
          </a:bodyPr>
          <a:lstStyle/>
          <a:p>
            <a:r>
              <a:rPr lang="fr-FR" b="1" dirty="0"/>
              <a:t>Open Insurance</a:t>
            </a:r>
          </a:p>
        </p:txBody>
      </p:sp>
      <p:sp>
        <p:nvSpPr>
          <p:cNvPr id="30" name="Ellipse 29">
            <a:extLst>
              <a:ext uri="{FF2B5EF4-FFF2-40B4-BE49-F238E27FC236}">
                <a16:creationId xmlns:a16="http://schemas.microsoft.com/office/drawing/2014/main" id="{05C79B51-304A-440D-9A13-01711E4C893D}"/>
              </a:ext>
            </a:extLst>
          </p:cNvPr>
          <p:cNvSpPr/>
          <p:nvPr/>
        </p:nvSpPr>
        <p:spPr>
          <a:xfrm>
            <a:off x="2088296" y="5656598"/>
            <a:ext cx="400692" cy="369332"/>
          </a:xfrm>
          <a:prstGeom prst="ellipse">
            <a:avLst/>
          </a:prstGeom>
          <a:solidFill>
            <a:srgbClr val="C6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220F13C8-60E8-45FA-853F-D9686E78755F}"/>
              </a:ext>
            </a:extLst>
          </p:cNvPr>
          <p:cNvSpPr/>
          <p:nvPr/>
        </p:nvSpPr>
        <p:spPr>
          <a:xfrm>
            <a:off x="10730913" y="5656598"/>
            <a:ext cx="400692" cy="369332"/>
          </a:xfrm>
          <a:prstGeom prst="ellipse">
            <a:avLst/>
          </a:prstGeom>
          <a:solidFill>
            <a:srgbClr val="C6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17DB531C-40CF-4BB6-BD55-60C8FCEFD583}"/>
              </a:ext>
            </a:extLst>
          </p:cNvPr>
          <p:cNvSpPr/>
          <p:nvPr/>
        </p:nvSpPr>
        <p:spPr>
          <a:xfrm>
            <a:off x="8157358" y="1686543"/>
            <a:ext cx="2004041" cy="8527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Gestion du contrat (cotisations/CRM)</a:t>
            </a:r>
          </a:p>
        </p:txBody>
      </p:sp>
      <p:sp>
        <p:nvSpPr>
          <p:cNvPr id="33" name="Rectangle 32">
            <a:extLst>
              <a:ext uri="{FF2B5EF4-FFF2-40B4-BE49-F238E27FC236}">
                <a16:creationId xmlns:a16="http://schemas.microsoft.com/office/drawing/2014/main" id="{9F4AF454-09B0-4BA1-BBBD-9834C297D6E4}"/>
              </a:ext>
            </a:extLst>
          </p:cNvPr>
          <p:cNvSpPr/>
          <p:nvPr/>
        </p:nvSpPr>
        <p:spPr>
          <a:xfrm>
            <a:off x="4509895" y="1686543"/>
            <a:ext cx="1418527" cy="8527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Prévention</a:t>
            </a:r>
            <a:r>
              <a:rPr lang="fr-FR" dirty="0">
                <a:solidFill>
                  <a:schemeClr val="tx1"/>
                </a:solidFill>
              </a:rPr>
              <a:t> </a:t>
            </a:r>
          </a:p>
        </p:txBody>
      </p:sp>
      <p:sp>
        <p:nvSpPr>
          <p:cNvPr id="34" name="Ellipse 33">
            <a:extLst>
              <a:ext uri="{FF2B5EF4-FFF2-40B4-BE49-F238E27FC236}">
                <a16:creationId xmlns:a16="http://schemas.microsoft.com/office/drawing/2014/main" id="{81BBBC52-9A9E-491C-B7AE-33689F4B4615}"/>
              </a:ext>
            </a:extLst>
          </p:cNvPr>
          <p:cNvSpPr/>
          <p:nvPr/>
        </p:nvSpPr>
        <p:spPr>
          <a:xfrm>
            <a:off x="8978472" y="3907300"/>
            <a:ext cx="400692" cy="36933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E26DD814-CF0E-4B13-9C68-7463F634AD8A}"/>
              </a:ext>
            </a:extLst>
          </p:cNvPr>
          <p:cNvSpPr/>
          <p:nvPr/>
        </p:nvSpPr>
        <p:spPr>
          <a:xfrm>
            <a:off x="5038751" y="5656598"/>
            <a:ext cx="400692" cy="369332"/>
          </a:xfrm>
          <a:prstGeom prst="ellipse">
            <a:avLst/>
          </a:prstGeom>
          <a:solidFill>
            <a:srgbClr val="C6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65B3DE5A-7D64-4329-B350-5AD6BB75FF90}"/>
              </a:ext>
            </a:extLst>
          </p:cNvPr>
          <p:cNvSpPr/>
          <p:nvPr/>
        </p:nvSpPr>
        <p:spPr>
          <a:xfrm>
            <a:off x="5025907" y="3324201"/>
            <a:ext cx="400692" cy="369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ED9B7CCA-B093-4DEC-85A1-A294B43F39EA}"/>
              </a:ext>
            </a:extLst>
          </p:cNvPr>
          <p:cNvSpPr/>
          <p:nvPr/>
        </p:nvSpPr>
        <p:spPr>
          <a:xfrm>
            <a:off x="5039643" y="5111009"/>
            <a:ext cx="400692" cy="3693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A6DDDBFD-BAA1-453E-8BC5-BBBCDECD417E}"/>
              </a:ext>
            </a:extLst>
          </p:cNvPr>
          <p:cNvSpPr/>
          <p:nvPr/>
        </p:nvSpPr>
        <p:spPr>
          <a:xfrm>
            <a:off x="8968883" y="2741102"/>
            <a:ext cx="400692" cy="369332"/>
          </a:xfrm>
          <a:prstGeom prst="ellipse">
            <a:avLst/>
          </a:prstGeom>
          <a:solidFill>
            <a:srgbClr val="008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CB0168D9-AF69-4E98-AB2A-45183FB43437}"/>
              </a:ext>
            </a:extLst>
          </p:cNvPr>
          <p:cNvSpPr/>
          <p:nvPr/>
        </p:nvSpPr>
        <p:spPr>
          <a:xfrm>
            <a:off x="8977580" y="5656598"/>
            <a:ext cx="400692" cy="369332"/>
          </a:xfrm>
          <a:prstGeom prst="ellipse">
            <a:avLst/>
          </a:prstGeom>
          <a:solidFill>
            <a:srgbClr val="C6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3A161EF0-9918-44BF-B21A-B810D0A987C0}"/>
              </a:ext>
            </a:extLst>
          </p:cNvPr>
          <p:cNvSpPr/>
          <p:nvPr/>
        </p:nvSpPr>
        <p:spPr>
          <a:xfrm>
            <a:off x="6963841" y="5656598"/>
            <a:ext cx="400692" cy="369332"/>
          </a:xfrm>
          <a:prstGeom prst="ellipse">
            <a:avLst/>
          </a:prstGeom>
          <a:solidFill>
            <a:srgbClr val="C6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534A1A1B-7673-4EB0-9855-A564D20F46BC}"/>
              </a:ext>
            </a:extLst>
          </p:cNvPr>
          <p:cNvSpPr/>
          <p:nvPr/>
        </p:nvSpPr>
        <p:spPr>
          <a:xfrm>
            <a:off x="3589655" y="5656598"/>
            <a:ext cx="400692" cy="369332"/>
          </a:xfrm>
          <a:prstGeom prst="ellipse">
            <a:avLst/>
          </a:prstGeom>
          <a:solidFill>
            <a:srgbClr val="C6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56E90697-0051-41C9-83A5-79114B6490A1}"/>
              </a:ext>
            </a:extLst>
          </p:cNvPr>
          <p:cNvSpPr/>
          <p:nvPr/>
        </p:nvSpPr>
        <p:spPr>
          <a:xfrm>
            <a:off x="3581618" y="5111009"/>
            <a:ext cx="400692" cy="3693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extLst>
              <a:ext uri="{FF2B5EF4-FFF2-40B4-BE49-F238E27FC236}">
                <a16:creationId xmlns:a16="http://schemas.microsoft.com/office/drawing/2014/main" id="{B006035E-5200-4A91-A987-B4A5B9EC22AB}"/>
              </a:ext>
            </a:extLst>
          </p:cNvPr>
          <p:cNvSpPr txBox="1"/>
          <p:nvPr/>
        </p:nvSpPr>
        <p:spPr>
          <a:xfrm>
            <a:off x="51179" y="4490399"/>
            <a:ext cx="1448655" cy="369332"/>
          </a:xfrm>
          <a:prstGeom prst="rect">
            <a:avLst/>
          </a:prstGeom>
          <a:noFill/>
        </p:spPr>
        <p:txBody>
          <a:bodyPr wrap="square" rtlCol="0">
            <a:spAutoFit/>
          </a:bodyPr>
          <a:lstStyle/>
          <a:p>
            <a:r>
              <a:rPr lang="fr-FR" b="1" dirty="0"/>
              <a:t>IoT / Data</a:t>
            </a:r>
          </a:p>
        </p:txBody>
      </p:sp>
      <p:sp>
        <p:nvSpPr>
          <p:cNvPr id="45" name="Ellipse 44">
            <a:extLst>
              <a:ext uri="{FF2B5EF4-FFF2-40B4-BE49-F238E27FC236}">
                <a16:creationId xmlns:a16="http://schemas.microsoft.com/office/drawing/2014/main" id="{79E87664-5CFE-4323-B27B-91BEA7328C5C}"/>
              </a:ext>
            </a:extLst>
          </p:cNvPr>
          <p:cNvSpPr/>
          <p:nvPr/>
        </p:nvSpPr>
        <p:spPr>
          <a:xfrm>
            <a:off x="2088296" y="4490399"/>
            <a:ext cx="400692" cy="3693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D511D1BB-7D54-4CF8-9253-8308FB53C3B6}"/>
              </a:ext>
            </a:extLst>
          </p:cNvPr>
          <p:cNvSpPr/>
          <p:nvPr/>
        </p:nvSpPr>
        <p:spPr>
          <a:xfrm>
            <a:off x="10722216" y="4490399"/>
            <a:ext cx="400692" cy="3693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D958A792-2ADE-4D92-B05D-F84F67228AF1}"/>
              </a:ext>
            </a:extLst>
          </p:cNvPr>
          <p:cNvSpPr/>
          <p:nvPr/>
        </p:nvSpPr>
        <p:spPr>
          <a:xfrm>
            <a:off x="5030946" y="4490399"/>
            <a:ext cx="400692" cy="3693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7B09185A-7543-46B5-9DE7-156A7C8E9635}"/>
              </a:ext>
            </a:extLst>
          </p:cNvPr>
          <p:cNvSpPr/>
          <p:nvPr/>
        </p:nvSpPr>
        <p:spPr>
          <a:xfrm>
            <a:off x="3572921" y="4490399"/>
            <a:ext cx="400692" cy="3693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ED55D367-9F9A-4DDE-AE74-972D225F2BBE}"/>
              </a:ext>
            </a:extLst>
          </p:cNvPr>
          <p:cNvSpPr/>
          <p:nvPr/>
        </p:nvSpPr>
        <p:spPr>
          <a:xfrm>
            <a:off x="6955144" y="4490399"/>
            <a:ext cx="400692" cy="3693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41F08276-19AC-4972-B62F-D09E63778485}"/>
              </a:ext>
            </a:extLst>
          </p:cNvPr>
          <p:cNvSpPr txBox="1"/>
          <p:nvPr/>
        </p:nvSpPr>
        <p:spPr>
          <a:xfrm>
            <a:off x="2184400" y="6591300"/>
            <a:ext cx="1320800" cy="261610"/>
          </a:xfrm>
          <a:prstGeom prst="rect">
            <a:avLst/>
          </a:prstGeom>
          <a:noFill/>
        </p:spPr>
        <p:txBody>
          <a:bodyPr wrap="square" rtlCol="0">
            <a:spAutoFit/>
          </a:bodyPr>
          <a:lstStyle/>
          <a:p>
            <a:r>
              <a:rPr lang="fr-FR" sz="1050" dirty="0"/>
              <a:t>*hors UE</a:t>
            </a:r>
          </a:p>
        </p:txBody>
      </p:sp>
    </p:spTree>
    <p:extLst>
      <p:ext uri="{BB962C8B-B14F-4D97-AF65-F5344CB8AC3E}">
        <p14:creationId xmlns:p14="http://schemas.microsoft.com/office/powerpoint/2010/main" val="352562314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p:txBody>
          <a:bodyPr/>
          <a:lstStyle/>
          <a:p>
            <a:r>
              <a:rPr lang="fr-FR" dirty="0"/>
              <a:t>Nouvelles technologies évaluation bénéfices / risques (Assuré)</a:t>
            </a:r>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b="1" dirty="0"/>
              <a:t>Nouvelles technologies</a:t>
            </a:r>
            <a:endParaRPr lang="fr-FR" dirty="0"/>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13</a:t>
            </a:fld>
            <a:endParaRPr lang="fr-FR" dirty="0"/>
          </a:p>
        </p:txBody>
      </p:sp>
      <p:sp>
        <p:nvSpPr>
          <p:cNvPr id="6" name="Rectangle 5">
            <a:extLst>
              <a:ext uri="{FF2B5EF4-FFF2-40B4-BE49-F238E27FC236}">
                <a16:creationId xmlns:a16="http://schemas.microsoft.com/office/drawing/2014/main" id="{6F41E2D1-3C86-4645-8B93-20B63FF3DF7F}"/>
              </a:ext>
            </a:extLst>
          </p:cNvPr>
          <p:cNvSpPr/>
          <p:nvPr/>
        </p:nvSpPr>
        <p:spPr>
          <a:xfrm>
            <a:off x="610355" y="1618092"/>
            <a:ext cx="5508000" cy="88357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Bénéfices</a:t>
            </a:r>
            <a:endParaRPr lang="fr-FR" dirty="0"/>
          </a:p>
        </p:txBody>
      </p:sp>
      <p:sp>
        <p:nvSpPr>
          <p:cNvPr id="47" name="Rectangle 46">
            <a:extLst>
              <a:ext uri="{FF2B5EF4-FFF2-40B4-BE49-F238E27FC236}">
                <a16:creationId xmlns:a16="http://schemas.microsoft.com/office/drawing/2014/main" id="{E2FC2928-EE64-4231-9AED-B7C832D0900F}"/>
              </a:ext>
            </a:extLst>
          </p:cNvPr>
          <p:cNvSpPr/>
          <p:nvPr/>
        </p:nvSpPr>
        <p:spPr>
          <a:xfrm>
            <a:off x="6185042" y="1618092"/>
            <a:ext cx="5508000" cy="883578"/>
          </a:xfrm>
          <a:prstGeom prst="rect">
            <a:avLst/>
          </a:prstGeom>
          <a:solidFill>
            <a:srgbClr val="EF3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Risques</a:t>
            </a:r>
            <a:endParaRPr lang="fr-FR" dirty="0"/>
          </a:p>
        </p:txBody>
      </p:sp>
      <p:sp>
        <p:nvSpPr>
          <p:cNvPr id="8" name="Rectangle 7">
            <a:extLst>
              <a:ext uri="{FF2B5EF4-FFF2-40B4-BE49-F238E27FC236}">
                <a16:creationId xmlns:a16="http://schemas.microsoft.com/office/drawing/2014/main" id="{D586DC45-2853-4E15-A2EA-C09100B12A6E}"/>
              </a:ext>
            </a:extLst>
          </p:cNvPr>
          <p:cNvSpPr/>
          <p:nvPr/>
        </p:nvSpPr>
        <p:spPr>
          <a:xfrm>
            <a:off x="610357" y="2691833"/>
            <a:ext cx="5507998" cy="332882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mj-lt"/>
              <a:buAutoNum type="arabicPeriod"/>
            </a:pPr>
            <a:r>
              <a:rPr lang="fr-FR" dirty="0"/>
              <a:t>Prévention : utilisation des objets connectés (impact positif sur la santé et réduction des primes)</a:t>
            </a:r>
          </a:p>
          <a:p>
            <a:pPr marL="457200" indent="-457200">
              <a:buFont typeface="+mj-lt"/>
              <a:buAutoNum type="arabicPeriod"/>
            </a:pPr>
            <a:r>
              <a:rPr lang="fr-FR" dirty="0"/>
              <a:t>Souscription : usage de la signature électronique, utilisation des </a:t>
            </a:r>
            <a:r>
              <a:rPr lang="fr-FR" dirty="0" err="1"/>
              <a:t>voicebots</a:t>
            </a:r>
            <a:r>
              <a:rPr lang="fr-FR" dirty="0"/>
              <a:t> et </a:t>
            </a:r>
            <a:r>
              <a:rPr lang="fr-FR" dirty="0" err="1"/>
              <a:t>chatbots</a:t>
            </a:r>
            <a:r>
              <a:rPr lang="fr-FR" dirty="0"/>
              <a:t> -&gt; plus de services et plus accessibles 24h/24 7j/7</a:t>
            </a:r>
          </a:p>
          <a:p>
            <a:pPr marL="457200" indent="-457200">
              <a:buFont typeface="+mj-lt"/>
              <a:buAutoNum type="arabicPeriod"/>
            </a:pPr>
            <a:r>
              <a:rPr lang="fr-FR" dirty="0"/>
              <a:t>Tarification : usage de l’IA et Machine Learning –&gt; plus rapide et fiable</a:t>
            </a:r>
          </a:p>
          <a:p>
            <a:pPr marL="457200" indent="-457200">
              <a:buFont typeface="+mj-lt"/>
              <a:buAutoNum type="arabicPeriod"/>
            </a:pPr>
            <a:r>
              <a:rPr lang="fr-FR" dirty="0"/>
              <a:t>Gestion des sinistres : RPA avec automatisation des sinistres de faibles montants -&gt; </a:t>
            </a:r>
            <a:r>
              <a:rPr lang="fr-FR"/>
              <a:t>plus rapide</a:t>
            </a:r>
            <a:endParaRPr lang="fr-FR" dirty="0"/>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endParaRPr lang="fr-FR" dirty="0"/>
          </a:p>
        </p:txBody>
      </p:sp>
      <p:sp>
        <p:nvSpPr>
          <p:cNvPr id="48" name="Rectangle 47">
            <a:extLst>
              <a:ext uri="{FF2B5EF4-FFF2-40B4-BE49-F238E27FC236}">
                <a16:creationId xmlns:a16="http://schemas.microsoft.com/office/drawing/2014/main" id="{7DDAEEF8-6E15-4932-ACD3-7850319A56F0}"/>
              </a:ext>
            </a:extLst>
          </p:cNvPr>
          <p:cNvSpPr/>
          <p:nvPr/>
        </p:nvSpPr>
        <p:spPr>
          <a:xfrm>
            <a:off x="6185042" y="2691832"/>
            <a:ext cx="5507998" cy="3328827"/>
          </a:xfrm>
          <a:prstGeom prst="rect">
            <a:avLst/>
          </a:prstGeom>
          <a:solidFill>
            <a:srgbClr val="EF3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mj-lt"/>
              <a:buAutoNum type="arabicPeriod"/>
            </a:pPr>
            <a:r>
              <a:rPr lang="fr-FR" dirty="0"/>
              <a:t>Défaillance technique inopinée ou subie (Attaque Cyber)</a:t>
            </a:r>
          </a:p>
          <a:p>
            <a:pPr marL="457200" indent="-457200">
              <a:buFont typeface="+mj-lt"/>
              <a:buAutoNum type="arabicPeriod"/>
            </a:pPr>
            <a:r>
              <a:rPr lang="fr-FR" dirty="0"/>
              <a:t>Confidentialité des données : respect de la vie privée des assurés</a:t>
            </a:r>
          </a:p>
          <a:p>
            <a:pPr marL="457200" indent="-457200">
              <a:buFont typeface="+mj-lt"/>
              <a:buAutoNum type="arabicPeriod"/>
            </a:pPr>
            <a:r>
              <a:rPr lang="fr-FR" dirty="0"/>
              <a:t>Manque d’humain dans la souscription </a:t>
            </a:r>
          </a:p>
          <a:p>
            <a:pPr marL="457200" indent="-457200">
              <a:buFont typeface="+mj-lt"/>
              <a:buAutoNum type="arabicPeriod"/>
            </a:pPr>
            <a:r>
              <a:rPr lang="fr-FR" dirty="0"/>
              <a:t>Devoir de conseil </a:t>
            </a:r>
          </a:p>
          <a:p>
            <a:pPr marL="457200" indent="-457200">
              <a:buFont typeface="+mj-lt"/>
              <a:buAutoNum type="arabicPeriod"/>
            </a:pPr>
            <a:r>
              <a:rPr lang="fr-FR" dirty="0"/>
              <a:t>Opacité des algorithmes de souscription (effet boîte noire)</a:t>
            </a:r>
          </a:p>
          <a:p>
            <a:pPr marL="457200" indent="-457200">
              <a:buFont typeface="+mj-lt"/>
              <a:buAutoNum type="arabicPeriod"/>
            </a:pPr>
            <a:r>
              <a:rPr lang="fr-FR" dirty="0"/>
              <a:t>Démutualisation des risques vs personnalisation</a:t>
            </a:r>
          </a:p>
          <a:p>
            <a:pPr marL="457200" indent="-457200">
              <a:buFont typeface="+mj-lt"/>
              <a:buAutoNum type="arabicPeriod"/>
            </a:pPr>
            <a:r>
              <a:rPr lang="fr-FR" dirty="0"/>
              <a:t>Risque de discrimination</a:t>
            </a:r>
          </a:p>
          <a:p>
            <a:pPr marL="457200" indent="-457200">
              <a:buFont typeface="+mj-lt"/>
              <a:buAutoNum type="arabicPeriod"/>
            </a:pPr>
            <a:r>
              <a:rPr lang="fr-FR" dirty="0"/>
              <a:t>Standardisation trop poussée et manque de personnalisation</a:t>
            </a:r>
            <a:endParaRPr lang="fr-FR" sz="2000" dirty="0"/>
          </a:p>
        </p:txBody>
      </p:sp>
    </p:spTree>
    <p:extLst>
      <p:ext uri="{BB962C8B-B14F-4D97-AF65-F5344CB8AC3E}">
        <p14:creationId xmlns:p14="http://schemas.microsoft.com/office/powerpoint/2010/main" val="236985493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p:txBody>
          <a:bodyPr/>
          <a:lstStyle/>
          <a:p>
            <a:r>
              <a:rPr lang="fr-FR" dirty="0"/>
              <a:t>Nouvelles technologies évaluation bénéfices / risques (Assureur)</a:t>
            </a:r>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b="1" dirty="0"/>
              <a:t>Nouvelles technologies</a:t>
            </a:r>
            <a:endParaRPr lang="fr-FR" dirty="0"/>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14</a:t>
            </a:fld>
            <a:endParaRPr lang="fr-FR" dirty="0"/>
          </a:p>
        </p:txBody>
      </p:sp>
      <p:sp>
        <p:nvSpPr>
          <p:cNvPr id="6" name="Rectangle 5">
            <a:extLst>
              <a:ext uri="{FF2B5EF4-FFF2-40B4-BE49-F238E27FC236}">
                <a16:creationId xmlns:a16="http://schemas.microsoft.com/office/drawing/2014/main" id="{6F41E2D1-3C86-4645-8B93-20B63FF3DF7F}"/>
              </a:ext>
            </a:extLst>
          </p:cNvPr>
          <p:cNvSpPr/>
          <p:nvPr/>
        </p:nvSpPr>
        <p:spPr>
          <a:xfrm>
            <a:off x="610355" y="1618092"/>
            <a:ext cx="5508000" cy="88357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Bénéfices</a:t>
            </a:r>
            <a:endParaRPr lang="fr-FR" dirty="0"/>
          </a:p>
        </p:txBody>
      </p:sp>
      <p:sp>
        <p:nvSpPr>
          <p:cNvPr id="47" name="Rectangle 46">
            <a:extLst>
              <a:ext uri="{FF2B5EF4-FFF2-40B4-BE49-F238E27FC236}">
                <a16:creationId xmlns:a16="http://schemas.microsoft.com/office/drawing/2014/main" id="{E2FC2928-EE64-4231-9AED-B7C832D0900F}"/>
              </a:ext>
            </a:extLst>
          </p:cNvPr>
          <p:cNvSpPr/>
          <p:nvPr/>
        </p:nvSpPr>
        <p:spPr>
          <a:xfrm>
            <a:off x="6185042" y="1618092"/>
            <a:ext cx="5508000" cy="883578"/>
          </a:xfrm>
          <a:prstGeom prst="rect">
            <a:avLst/>
          </a:prstGeom>
          <a:solidFill>
            <a:srgbClr val="EF3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Risques</a:t>
            </a:r>
            <a:endParaRPr lang="fr-FR" dirty="0"/>
          </a:p>
        </p:txBody>
      </p:sp>
      <p:sp>
        <p:nvSpPr>
          <p:cNvPr id="8" name="Rectangle 7">
            <a:extLst>
              <a:ext uri="{FF2B5EF4-FFF2-40B4-BE49-F238E27FC236}">
                <a16:creationId xmlns:a16="http://schemas.microsoft.com/office/drawing/2014/main" id="{D586DC45-2853-4E15-A2EA-C09100B12A6E}"/>
              </a:ext>
            </a:extLst>
          </p:cNvPr>
          <p:cNvSpPr/>
          <p:nvPr/>
        </p:nvSpPr>
        <p:spPr>
          <a:xfrm>
            <a:off x="610357" y="2691833"/>
            <a:ext cx="5507998" cy="332882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mj-lt"/>
              <a:buAutoNum type="arabicPeriod"/>
            </a:pPr>
            <a:r>
              <a:rPr lang="fr-FR" sz="2000" dirty="0"/>
              <a:t>Prévention : utilisation des objets connectés (meilleure estimation des risques et engagements clients)</a:t>
            </a:r>
          </a:p>
          <a:p>
            <a:pPr marL="457200" indent="-457200">
              <a:buFont typeface="+mj-lt"/>
              <a:buAutoNum type="arabicPeriod"/>
            </a:pPr>
            <a:r>
              <a:rPr lang="fr-FR" sz="2000" dirty="0"/>
              <a:t>Souscription : usage de la signature électronique, utilisation des </a:t>
            </a:r>
            <a:r>
              <a:rPr lang="fr-FR" sz="2000" dirty="0" err="1"/>
              <a:t>voicebots</a:t>
            </a:r>
            <a:r>
              <a:rPr lang="fr-FR" sz="2000" dirty="0"/>
              <a:t> et </a:t>
            </a:r>
            <a:r>
              <a:rPr lang="fr-FR" sz="2000" dirty="0" err="1"/>
              <a:t>chatbots</a:t>
            </a:r>
            <a:endParaRPr lang="fr-FR" sz="2000" dirty="0"/>
          </a:p>
          <a:p>
            <a:pPr marL="457200" indent="-457200">
              <a:buFont typeface="+mj-lt"/>
              <a:buAutoNum type="arabicPeriod"/>
            </a:pPr>
            <a:r>
              <a:rPr lang="fr-FR" sz="2000" dirty="0"/>
              <a:t>Tarification : usage de l’IA et Machine Learning</a:t>
            </a:r>
          </a:p>
          <a:p>
            <a:pPr marL="457200" indent="-457200">
              <a:buFont typeface="+mj-lt"/>
              <a:buAutoNum type="arabicPeriod"/>
            </a:pPr>
            <a:r>
              <a:rPr lang="fr-FR" sz="2000" dirty="0"/>
              <a:t>Gestion des sinistres : RPA avec automatisation des sinistres de faibles montants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p:sp>
        <p:nvSpPr>
          <p:cNvPr id="48" name="Rectangle 47">
            <a:extLst>
              <a:ext uri="{FF2B5EF4-FFF2-40B4-BE49-F238E27FC236}">
                <a16:creationId xmlns:a16="http://schemas.microsoft.com/office/drawing/2014/main" id="{7DDAEEF8-6E15-4932-ACD3-7850319A56F0}"/>
              </a:ext>
            </a:extLst>
          </p:cNvPr>
          <p:cNvSpPr/>
          <p:nvPr/>
        </p:nvSpPr>
        <p:spPr>
          <a:xfrm>
            <a:off x="6185042" y="2691833"/>
            <a:ext cx="5507998" cy="3328826"/>
          </a:xfrm>
          <a:prstGeom prst="rect">
            <a:avLst/>
          </a:prstGeom>
          <a:solidFill>
            <a:srgbClr val="EF3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mj-lt"/>
              <a:buAutoNum type="arabicPeriod"/>
            </a:pPr>
            <a:r>
              <a:rPr lang="fr-FR" sz="2000" dirty="0"/>
              <a:t>Défaillance technique inopinée ou subie (Attaque cyber)</a:t>
            </a:r>
          </a:p>
          <a:p>
            <a:pPr marL="457200" indent="-457200">
              <a:buFont typeface="+mj-lt"/>
              <a:buAutoNum type="arabicPeriod"/>
            </a:pPr>
            <a:r>
              <a:rPr lang="fr-FR" sz="2000" dirty="0"/>
              <a:t>Confidentialité des données : respect de la vie privée des assurés</a:t>
            </a:r>
          </a:p>
          <a:p>
            <a:pPr marL="457200" indent="-457200">
              <a:buFont typeface="+mj-lt"/>
              <a:buAutoNum type="arabicPeriod"/>
            </a:pPr>
            <a:r>
              <a:rPr lang="fr-FR" sz="2000" dirty="0"/>
              <a:t>Manque d’humain dans la souscription </a:t>
            </a:r>
          </a:p>
          <a:p>
            <a:pPr marL="457200" indent="-457200">
              <a:buFont typeface="+mj-lt"/>
              <a:buAutoNum type="arabicPeriod"/>
            </a:pPr>
            <a:r>
              <a:rPr lang="fr-FR" sz="2000" dirty="0"/>
              <a:t>Devoir de conseil </a:t>
            </a:r>
          </a:p>
          <a:p>
            <a:pPr marL="457200" indent="-457200">
              <a:buFont typeface="+mj-lt"/>
              <a:buAutoNum type="arabicPeriod"/>
            </a:pPr>
            <a:r>
              <a:rPr lang="fr-FR" sz="2000" dirty="0"/>
              <a:t>Opacité des algorithmes de souscription (effet boîte noire)</a:t>
            </a:r>
          </a:p>
          <a:p>
            <a:pPr marL="457200" indent="-457200">
              <a:buFont typeface="+mj-lt"/>
              <a:buAutoNum type="arabicPeriod"/>
            </a:pPr>
            <a:r>
              <a:rPr lang="fr-FR" sz="2000" dirty="0"/>
              <a:t>Démutualisation des risques vs personnalisation </a:t>
            </a:r>
          </a:p>
        </p:txBody>
      </p:sp>
    </p:spTree>
    <p:extLst>
      <p:ext uri="{BB962C8B-B14F-4D97-AF65-F5344CB8AC3E}">
        <p14:creationId xmlns:p14="http://schemas.microsoft.com/office/powerpoint/2010/main" val="796363660"/>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p:txBody>
          <a:bodyPr/>
          <a:lstStyle/>
          <a:p>
            <a:r>
              <a:rPr lang="fr-FR" dirty="0"/>
              <a:t>Nouvelles technologies évaluation bénéfices / risques (Réassureur)</a:t>
            </a:r>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b="1" dirty="0"/>
              <a:t>Nouvelles technologies</a:t>
            </a:r>
            <a:endParaRPr lang="fr-FR" dirty="0"/>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8142E3-C1AF-7B4B-A0AC-666D1027A077}" type="slidenum">
              <a:rPr kumimoji="0" lang="fr-FR" sz="1800" b="1" i="0" u="none" strike="noStrike" kern="1200" cap="none" spc="0" normalizeH="0" baseline="0" noProof="0" smtClean="0">
                <a:ln>
                  <a:noFill/>
                </a:ln>
                <a:solidFill>
                  <a:srgbClr val="283272"/>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fr-FR" sz="1800" b="1" i="0" u="none" strike="noStrike" kern="1200" cap="none" spc="0" normalizeH="0" baseline="0" noProof="0" dirty="0">
              <a:ln>
                <a:noFill/>
              </a:ln>
              <a:solidFill>
                <a:srgbClr val="283272"/>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F41E2D1-3C86-4645-8B93-20B63FF3DF7F}"/>
              </a:ext>
            </a:extLst>
          </p:cNvPr>
          <p:cNvSpPr/>
          <p:nvPr/>
        </p:nvSpPr>
        <p:spPr>
          <a:xfrm>
            <a:off x="610355" y="1618092"/>
            <a:ext cx="5508000" cy="88357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rPr>
              <a:t>Bénéfices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E2FC2928-EE64-4231-9AED-B7C832D0900F}"/>
              </a:ext>
            </a:extLst>
          </p:cNvPr>
          <p:cNvSpPr/>
          <p:nvPr/>
        </p:nvSpPr>
        <p:spPr>
          <a:xfrm>
            <a:off x="6185042" y="1618092"/>
            <a:ext cx="5508000" cy="883578"/>
          </a:xfrm>
          <a:prstGeom prst="rect">
            <a:avLst/>
          </a:prstGeom>
          <a:solidFill>
            <a:srgbClr val="EF3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rPr>
              <a:t>Risques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586DC45-2853-4E15-A2EA-C09100B12A6E}"/>
              </a:ext>
            </a:extLst>
          </p:cNvPr>
          <p:cNvSpPr/>
          <p:nvPr/>
        </p:nvSpPr>
        <p:spPr>
          <a:xfrm>
            <a:off x="610357" y="2691833"/>
            <a:ext cx="5507998" cy="332882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Prévention : usage de l’IA pour détecter précocement certaines pathologie et mieux cibler les actions de prévention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Souscription : mise à disposition d’outil optimisant le parcours client: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Chatbot</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e-souscription, reconnaissance de caractères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Tarification : usage de l’IA pour une estimation plus fine des risques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Gestion : RPA </a:t>
            </a:r>
            <a:r>
              <a:rPr kumimoji="0" lang="fr-FR" sz="2000" b="0" i="0" u="none" strike="noStrike" kern="1200" cap="none" spc="0" normalizeH="0" baseline="0" noProof="0">
                <a:ln>
                  <a:noFill/>
                </a:ln>
                <a:solidFill>
                  <a:prstClr val="white"/>
                </a:solidFill>
                <a:effectLst/>
                <a:uLnTx/>
                <a:uFillTx/>
                <a:latin typeface="Calibri" panose="020F0502020204030204"/>
                <a:ea typeface="+mn-ea"/>
                <a:cs typeface="+mn-cs"/>
              </a:rPr>
              <a:t>avec OCR </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et traitement automatisé des contrats et traités de réassurance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7DDAEEF8-6E15-4932-ACD3-7850319A56F0}"/>
              </a:ext>
            </a:extLst>
          </p:cNvPr>
          <p:cNvSpPr/>
          <p:nvPr/>
        </p:nvSpPr>
        <p:spPr>
          <a:xfrm>
            <a:off x="6185042" y="2691833"/>
            <a:ext cx="5507998" cy="3328826"/>
          </a:xfrm>
          <a:prstGeom prst="rect">
            <a:avLst/>
          </a:prstGeom>
          <a:solidFill>
            <a:srgbClr val="EF3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Perte de connaissances humaines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Utilisation massive de données non structurées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Pérennité des acteurs et des technologies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Impacts juridiques et éthiques liés à la Génétique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482846"/>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p:txBody>
          <a:bodyPr/>
          <a:lstStyle/>
          <a:p>
            <a:r>
              <a:rPr lang="fr-FR" dirty="0"/>
              <a:t>Traité, comitologie et perspectives</a:t>
            </a:r>
          </a:p>
        </p:txBody>
      </p:sp>
      <p:sp>
        <p:nvSpPr>
          <p:cNvPr id="3" name="Espace réservé du texte 2">
            <a:extLst>
              <a:ext uri="{FF2B5EF4-FFF2-40B4-BE49-F238E27FC236}">
                <a16:creationId xmlns:a16="http://schemas.microsoft.com/office/drawing/2014/main" id="{7C7D312B-F9DE-B940-BFAA-A4D677A224C1}"/>
              </a:ext>
            </a:extLst>
          </p:cNvPr>
          <p:cNvSpPr>
            <a:spLocks noGrp="1"/>
          </p:cNvSpPr>
          <p:nvPr>
            <p:ph type="body" sz="quarter" idx="10"/>
          </p:nvPr>
        </p:nvSpPr>
        <p:spPr/>
        <p:txBody>
          <a:bodyPr>
            <a:normAutofit fontScale="85000" lnSpcReduction="20000"/>
          </a:bodyPr>
          <a:lstStyle/>
          <a:p>
            <a:pPr marL="342900" indent="-342900">
              <a:buFont typeface="Arial" panose="020B0604020202020204" pitchFamily="34" charset="0"/>
              <a:buChar char="•"/>
            </a:pPr>
            <a:r>
              <a:rPr lang="fr-FR" sz="1800" b="1" dirty="0">
                <a:effectLst/>
                <a:latin typeface="Calibri Light" panose="020F0302020204030204" pitchFamily="34" charset="0"/>
                <a:ea typeface="Calibri" panose="020F0502020204030204" pitchFamily="34" charset="0"/>
              </a:rPr>
              <a:t>Prise en compte des nouvelles technologies dans les traités de réassurance </a:t>
            </a:r>
            <a:endParaRPr lang="fr-FR" sz="1800" b="1" dirty="0">
              <a:solidFill>
                <a:srgbClr val="FF0000"/>
              </a:solidFill>
              <a:latin typeface="Calibri Light" panose="020F0302020204030204" pitchFamily="34" charset="0"/>
              <a:ea typeface="Calibri" panose="020F0502020204030204" pitchFamily="34" charset="0"/>
            </a:endParaRPr>
          </a:p>
          <a:p>
            <a:r>
              <a:rPr lang="fr-FR" sz="1800" dirty="0">
                <a:effectLst/>
                <a:latin typeface="Calibri Light" panose="020F0302020204030204" pitchFamily="34" charset="0"/>
                <a:ea typeface="Calibri" panose="020F0502020204030204" pitchFamily="34" charset="0"/>
                <a:cs typeface="Times New Roman" panose="02020603050405020304" pitchFamily="18" charset="0"/>
              </a:rPr>
              <a:t>Dans les traités actuels, pas </a:t>
            </a:r>
            <a:r>
              <a:rPr lang="fr-FR" sz="1800" dirty="0">
                <a:latin typeface="Calibri Light" panose="020F0302020204030204" pitchFamily="34" charset="0"/>
                <a:ea typeface="Calibri" panose="020F0502020204030204" pitchFamily="34" charset="0"/>
                <a:cs typeface="Times New Roman" panose="02020603050405020304" pitchFamily="18" charset="0"/>
              </a:rPr>
              <a:t>de </a:t>
            </a:r>
            <a:r>
              <a:rPr lang="fr-FR" sz="1800" dirty="0">
                <a:effectLst/>
                <a:latin typeface="Calibri Light" panose="020F0302020204030204" pitchFamily="34" charset="0"/>
                <a:ea typeface="Calibri" panose="020F0502020204030204" pitchFamily="34" charset="0"/>
                <a:cs typeface="Times New Roman" panose="02020603050405020304" pitchFamily="18" charset="0"/>
              </a:rPr>
              <a:t>référence à une nouvelle technologie en particulier. </a:t>
            </a:r>
          </a:p>
          <a:p>
            <a:r>
              <a:rPr lang="fr-FR" sz="1800" dirty="0">
                <a:effectLst/>
                <a:latin typeface="Calibri Light" panose="020F0302020204030204" pitchFamily="34" charset="0"/>
                <a:ea typeface="Calibri" panose="020F0502020204030204" pitchFamily="34" charset="0"/>
                <a:cs typeface="Times New Roman" panose="02020603050405020304" pitchFamily="18" charset="0"/>
              </a:rPr>
              <a:t>Cependant, à la suite de la mise en application du Règlement général sur la protection des données le 25 mai 2018, des clauses dédiées au RGPD peuvent avoir été spécifiées dans les traités, notamment sur des aspects de traitements automatisés (par exemple </a:t>
            </a:r>
            <a:r>
              <a:rPr lang="fr-FR" sz="1800" i="1" dirty="0">
                <a:effectLst/>
                <a:latin typeface="Calibri Light" panose="020F0302020204030204" pitchFamily="34" charset="0"/>
                <a:ea typeface="Calibri" panose="020F0502020204030204" pitchFamily="34" charset="0"/>
                <a:cs typeface="Times New Roman" panose="02020603050405020304" pitchFamily="18" charset="0"/>
              </a:rPr>
              <a:t>smart </a:t>
            </a:r>
            <a:r>
              <a:rPr lang="fr-FR" sz="1800" i="1" dirty="0" err="1">
                <a:effectLst/>
                <a:latin typeface="Calibri Light" panose="020F0302020204030204" pitchFamily="34" charset="0"/>
                <a:ea typeface="Calibri" panose="020F0502020204030204" pitchFamily="34" charset="0"/>
                <a:cs typeface="Times New Roman" panose="02020603050405020304" pitchFamily="18" charset="0"/>
              </a:rPr>
              <a:t>contracts</a:t>
            </a:r>
            <a:r>
              <a:rPr lang="fr-FR" sz="1800" dirty="0">
                <a:effectLst/>
                <a:latin typeface="Calibri Light" panose="020F0302020204030204" pitchFamily="34" charset="0"/>
                <a:ea typeface="Calibri" panose="020F0502020204030204" pitchFamily="34" charset="0"/>
                <a:cs typeface="Times New Roman" panose="02020603050405020304" pitchFamily="18" charset="0"/>
              </a:rPr>
              <a:t> ou contrats intelligents liés à une blockchain) ou prise de décisions automatisées (par exemple le recours à des algorithmes basés sur l’intelligence artificielle dans un parcours de souscription). </a:t>
            </a:r>
          </a:p>
          <a:p>
            <a:r>
              <a:rPr lang="fr-FR" sz="1800" dirty="0">
                <a:effectLst/>
                <a:latin typeface="Calibri Light" panose="020F0302020204030204" pitchFamily="34" charset="0"/>
                <a:ea typeface="Calibri" panose="020F0502020204030204" pitchFamily="34" charset="0"/>
                <a:cs typeface="Times New Roman" panose="02020603050405020304" pitchFamily="18" charset="0"/>
              </a:rPr>
              <a:t>La responsabilité de l’organisme d’assurance pourrait alors être engagée et devra être accompagnée d’une transparence des technologies utilisées et la pleine maîtrise des algorithmes utilisés afin d’éviter l’effet boîte noire. Compte tenu de l’essor de l’utilisation des nouvelles technologies dans la chaine de valeur de l’assurance, les traités intégreront sans doute des mentions plus précises et relatives à une ou plusieurs technologies pour protéger </a:t>
            </a:r>
            <a:r>
              <a:rPr lang="fr-FR" sz="1800" i="1" dirty="0">
                <a:effectLst/>
                <a:latin typeface="Calibri Light" panose="020F0302020204030204" pitchFamily="34" charset="0"/>
                <a:ea typeface="Calibri" panose="020F0502020204030204" pitchFamily="34" charset="0"/>
                <a:cs typeface="Times New Roman" panose="02020603050405020304" pitchFamily="18" charset="0"/>
              </a:rPr>
              <a:t>in fine </a:t>
            </a:r>
            <a:r>
              <a:rPr lang="fr-FR" sz="1800" dirty="0">
                <a:effectLst/>
                <a:latin typeface="Calibri Light" panose="020F0302020204030204" pitchFamily="34" charset="0"/>
                <a:ea typeface="Calibri" panose="020F0502020204030204" pitchFamily="34" charset="0"/>
                <a:cs typeface="Times New Roman" panose="02020603050405020304" pitchFamily="18" charset="0"/>
              </a:rPr>
              <a:t>le client</a:t>
            </a:r>
            <a:r>
              <a:rPr lang="fr-FR" sz="1800" i="1" dirty="0">
                <a:effectLst/>
                <a:latin typeface="Calibri Light" panose="020F0302020204030204" pitchFamily="34" charset="0"/>
                <a:ea typeface="Calibri" panose="020F0502020204030204" pitchFamily="34" charset="0"/>
                <a:cs typeface="Times New Roman" panose="02020603050405020304" pitchFamily="18" charset="0"/>
              </a:rPr>
              <a:t> </a:t>
            </a:r>
            <a:r>
              <a:rPr lang="fr-FR" sz="1800" dirty="0">
                <a:effectLst/>
                <a:latin typeface="Calibri Light" panose="020F0302020204030204" pitchFamily="34" charset="0"/>
                <a:ea typeface="Calibri" panose="020F0502020204030204" pitchFamily="34" charset="0"/>
                <a:cs typeface="Times New Roman" panose="02020603050405020304" pitchFamily="18" charset="0"/>
              </a:rPr>
              <a:t>contre toute utilisation contraire à la protection des données personnelles, à l’éthique et à la discrimination. </a:t>
            </a:r>
            <a:endParaRPr lang="fr-FR" sz="1800" b="1" dirty="0">
              <a:solidFill>
                <a:srgbClr val="FF0000"/>
              </a:solidFill>
              <a:latin typeface="Calibri Light" panose="020F0302020204030204" pitchFamily="34" charset="0"/>
            </a:endParaRPr>
          </a:p>
          <a:p>
            <a:pPr marL="342900" indent="-342900">
              <a:buFont typeface="Arial" panose="020B0604020202020204" pitchFamily="34" charset="0"/>
              <a:buChar char="•"/>
            </a:pPr>
            <a:r>
              <a:rPr lang="fr-FR" sz="1800" b="1" dirty="0">
                <a:latin typeface="Calibri Light" panose="020F0302020204030204" pitchFamily="34" charset="0"/>
              </a:rPr>
              <a:t>Comitologie</a:t>
            </a:r>
          </a:p>
          <a:p>
            <a:pPr algn="just"/>
            <a:r>
              <a:rPr lang="fr-FR" sz="1800" dirty="0">
                <a:effectLst/>
                <a:latin typeface="Calibri Light" panose="020F0302020204030204" pitchFamily="34" charset="0"/>
                <a:ea typeface="Calibri" panose="020F0502020204030204" pitchFamily="34" charset="0"/>
                <a:cs typeface="Times New Roman" panose="02020603050405020304" pitchFamily="18" charset="0"/>
              </a:rPr>
              <a:t>Le déploiement des nouvelles technologies dans la chaîne valeur de l’assurance et le parcours client impliquent que les risques inhérents à leur usage soient pleinement identifiés, mesurés et surtout bien maitrisés. Cependant, chaque technologie requiert des compétences techniques spécifiques qui sont bien souvent maîtrisées par un nombre limité de personnes. Il paraît donc important de sécuriser ce point en créant un comité Nouvelles Technologies ad hoc ou bien, selon la comitologie des organismes d’assurance et leur gouvernance, une instance qui devrait avoir la charge de suivre toutes les évolutions des nouvelles technologies et de leurs usages dans le parcours client. Cette instance pourra être intégrée dans le comité des risques car le risque technologique fait partie intégrante de la cartographie des risques de la plupart des assureurs.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effectLst/>
                <a:latin typeface="Calibri Light" panose="020F0302020204030204" pitchFamily="34" charset="0"/>
                <a:ea typeface="Calibri" panose="020F0502020204030204" pitchFamily="34" charset="0"/>
                <a:cs typeface="Times New Roman" panose="02020603050405020304" pitchFamily="18" charset="0"/>
              </a:rPr>
              <a:t>D’un point de vue ressources humaines et capital humain, chaque organisme d’assurance doit également s’assurer que les nouvelles technologies soient maîtrisées en interne ou externalisées à moyen et long terme dans un processus régulier de production de notes descriptives ou bien via des transferts de compétences internes et/ou externes si l’organisme d’assurance a recours à des entreprises tierces (société de conseil ou startup par exemple).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fr-FR" sz="1800" b="1" dirty="0">
              <a:solidFill>
                <a:srgbClr val="FF0000"/>
              </a:solidFill>
              <a:latin typeface="Calibri Light" panose="020F0302020204030204" pitchFamily="34" charset="0"/>
            </a:endParaRPr>
          </a:p>
          <a:p>
            <a:pPr marL="342900" indent="-342900">
              <a:buFont typeface="Arial" panose="020B0604020202020204" pitchFamily="34" charset="0"/>
              <a:buChar char="•"/>
            </a:pPr>
            <a:endParaRPr lang="fr-FR" sz="1800" b="1" dirty="0">
              <a:solidFill>
                <a:srgbClr val="FF0000"/>
              </a:solidFill>
              <a:latin typeface="Calibri Light" panose="020F0302020204030204" pitchFamily="34" charset="0"/>
            </a:endParaRPr>
          </a:p>
          <a:p>
            <a:endParaRPr lang="fr-FR" dirty="0">
              <a:solidFill>
                <a:srgbClr val="FF0000"/>
              </a:solidFill>
            </a:endParaRPr>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b="1" dirty="0"/>
              <a:t>Nouvelles technologies</a:t>
            </a:r>
            <a:endParaRPr lang="fr-FR" dirty="0"/>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16</a:t>
            </a:fld>
            <a:endParaRPr lang="fr-FR" dirty="0"/>
          </a:p>
        </p:txBody>
      </p:sp>
    </p:spTree>
    <p:extLst>
      <p:ext uri="{BB962C8B-B14F-4D97-AF65-F5344CB8AC3E}">
        <p14:creationId xmlns:p14="http://schemas.microsoft.com/office/powerpoint/2010/main" val="176191182"/>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p:txBody>
          <a:bodyPr/>
          <a:lstStyle/>
          <a:p>
            <a:r>
              <a:rPr lang="fr-FR" dirty="0"/>
              <a:t>Traité, comitologie et perspectives</a:t>
            </a:r>
          </a:p>
        </p:txBody>
      </p:sp>
      <p:sp>
        <p:nvSpPr>
          <p:cNvPr id="3" name="Espace réservé du texte 2">
            <a:extLst>
              <a:ext uri="{FF2B5EF4-FFF2-40B4-BE49-F238E27FC236}">
                <a16:creationId xmlns:a16="http://schemas.microsoft.com/office/drawing/2014/main" id="{7C7D312B-F9DE-B940-BFAA-A4D677A224C1}"/>
              </a:ext>
            </a:extLst>
          </p:cNvPr>
          <p:cNvSpPr>
            <a:spLocks noGrp="1"/>
          </p:cNvSpPr>
          <p:nvPr>
            <p:ph type="body" sz="quarter" idx="10"/>
          </p:nvPr>
        </p:nvSpPr>
        <p:spPr/>
        <p:txBody>
          <a:bodyPr>
            <a:normAutofit/>
          </a:bodyPr>
          <a:lstStyle/>
          <a:p>
            <a:pPr marL="342900" indent="-342900">
              <a:buFont typeface="Arial" panose="020B0604020202020204" pitchFamily="34" charset="0"/>
              <a:buChar char="•"/>
            </a:pPr>
            <a:r>
              <a:rPr lang="fr-FR" b="1" dirty="0">
                <a:effectLst/>
                <a:latin typeface="Calibri Light" panose="020F0302020204030204" pitchFamily="34" charset="0"/>
                <a:ea typeface="Calibri" panose="020F0502020204030204" pitchFamily="34" charset="0"/>
              </a:rPr>
              <a:t>Perspectives</a:t>
            </a:r>
            <a:endParaRPr lang="fr-FR" sz="1800" b="1" dirty="0">
              <a:effectLst/>
              <a:latin typeface="Calibri Light" panose="020F0302020204030204" pitchFamily="34" charset="0"/>
              <a:ea typeface="Calibri" panose="020F0502020204030204" pitchFamily="34" charset="0"/>
            </a:endParaRPr>
          </a:p>
          <a:p>
            <a:pPr marL="1028700" lvl="1" indent="-342900"/>
            <a:r>
              <a:rPr lang="fr-FR" sz="2000" dirty="0">
                <a:effectLst/>
                <a:latin typeface="Calibri Light" panose="020F0302020204030204" pitchFamily="34" charset="0"/>
                <a:ea typeface="Calibri" panose="020F0502020204030204" pitchFamily="34" charset="0"/>
                <a:cs typeface="Times New Roman" panose="02020603050405020304" pitchFamily="18" charset="0"/>
              </a:rPr>
              <a:t>Les nouvelles technologies et leurs usages évoluant très vite, certains projets ou exemples auront beaucoup changé ou tout simplement échoué dans quelques années. </a:t>
            </a:r>
          </a:p>
          <a:p>
            <a:pPr marL="1028700" lvl="1" indent="-342900"/>
            <a:r>
              <a:rPr lang="fr-FR" sz="2000" dirty="0">
                <a:effectLst/>
                <a:latin typeface="Calibri Light" panose="020F0302020204030204" pitchFamily="34" charset="0"/>
                <a:ea typeface="Calibri" panose="020F0502020204030204" pitchFamily="34" charset="0"/>
                <a:cs typeface="Times New Roman" panose="02020603050405020304" pitchFamily="18" charset="0"/>
              </a:rPr>
              <a:t>Il est donc important de suivre l’évolution de ces technologies ainsi que l’émergence de nouvelles technologies (y compris tous les changements techniques qu’elles impliquent) et leur combinaison. Mais il est aussi essentiel de suivre toutes les réglementations ou recommandations des organes prudentiels ou législatifs (Publications de l’EIOPA), la Commission européenne (Règlement européen), de la CNIL à propos de l’intelligence artificielle, le </a:t>
            </a:r>
            <a:r>
              <a:rPr lang="fr-FR" sz="2000" i="1" dirty="0">
                <a:effectLst/>
                <a:latin typeface="Calibri Light" panose="020F0302020204030204" pitchFamily="34" charset="0"/>
                <a:ea typeface="Calibri" panose="020F0502020204030204" pitchFamily="34" charset="0"/>
                <a:cs typeface="Times New Roman" panose="02020603050405020304" pitchFamily="18" charset="0"/>
              </a:rPr>
              <a:t>data </a:t>
            </a:r>
            <a:r>
              <a:rPr lang="fr-FR" sz="2000" i="1" dirty="0" err="1">
                <a:effectLst/>
                <a:latin typeface="Calibri Light" panose="020F0302020204030204" pitchFamily="34" charset="0"/>
                <a:ea typeface="Calibri" panose="020F0502020204030204" pitchFamily="34" charset="0"/>
                <a:cs typeface="Times New Roman" panose="02020603050405020304" pitchFamily="18" charset="0"/>
              </a:rPr>
              <a:t>governance</a:t>
            </a:r>
            <a:r>
              <a:rPr lang="fr-FR" sz="2000" i="1" dirty="0">
                <a:effectLst/>
                <a:latin typeface="Calibri Light" panose="020F0302020204030204" pitchFamily="34" charset="0"/>
                <a:ea typeface="Calibri" panose="020F0502020204030204" pitchFamily="34" charset="0"/>
                <a:cs typeface="Times New Roman" panose="02020603050405020304" pitchFamily="18" charset="0"/>
              </a:rPr>
              <a:t> </a:t>
            </a:r>
            <a:r>
              <a:rPr lang="fr-FR" sz="2000" i="1" dirty="0" err="1">
                <a:effectLst/>
                <a:latin typeface="Calibri Light" panose="020F0302020204030204" pitchFamily="34" charset="0"/>
                <a:ea typeface="Calibri" panose="020F0502020204030204" pitchFamily="34" charset="0"/>
                <a:cs typeface="Times New Roman" panose="02020603050405020304" pitchFamily="18" charset="0"/>
              </a:rPr>
              <a:t>act</a:t>
            </a:r>
            <a:r>
              <a:rPr lang="fr-FR" sz="2000" dirty="0">
                <a:effectLst/>
                <a:latin typeface="Calibri Light" panose="020F0302020204030204" pitchFamily="34" charset="0"/>
                <a:ea typeface="Calibri" panose="020F0502020204030204" pitchFamily="34" charset="0"/>
                <a:cs typeface="Times New Roman" panose="02020603050405020304" pitchFamily="18" charset="0"/>
              </a:rPr>
              <a:t>, etc.</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p>
          <a:p>
            <a:pPr marL="1028700" lvl="1" indent="-342900"/>
            <a:r>
              <a:rPr lang="fr-FR" sz="2000" dirty="0">
                <a:effectLst/>
                <a:latin typeface="Calibri Light" panose="020F0302020204030204" pitchFamily="34" charset="0"/>
                <a:ea typeface="Calibri" panose="020F0502020204030204" pitchFamily="34" charset="0"/>
                <a:cs typeface="Times New Roman" panose="02020603050405020304" pitchFamily="18" charset="0"/>
              </a:rPr>
              <a:t>Rester vigilant par rapports aux risques et de potentielles dérives menaçant l’éthique et le respect de l’intérêt de l’assuré </a:t>
            </a:r>
            <a:r>
              <a:rPr lang="fr-FR" sz="2000" i="1" dirty="0">
                <a:effectLst/>
                <a:latin typeface="Calibri Light" panose="020F0302020204030204" pitchFamily="34" charset="0"/>
                <a:ea typeface="Calibri" panose="020F0502020204030204" pitchFamily="34" charset="0"/>
                <a:cs typeface="Times New Roman" panose="02020603050405020304" pitchFamily="18" charset="0"/>
              </a:rPr>
              <a:t>in fine.</a:t>
            </a:r>
            <a:r>
              <a:rPr lang="fr-FR" sz="2000" dirty="0">
                <a:effectLst/>
                <a:latin typeface="Calibri Light" panose="020F0302020204030204" pitchFamily="34" charset="0"/>
                <a:ea typeface="Calibri" panose="020F0502020204030204" pitchFamily="34" charset="0"/>
                <a:cs typeface="Times New Roman" panose="02020603050405020304" pitchFamily="18" charset="0"/>
              </a:rPr>
              <a:t> Mise en place de critères </a:t>
            </a:r>
            <a:r>
              <a:rPr lang="fr-FR" sz="2000" dirty="0">
                <a:latin typeface="Calibri Light" panose="020F0302020204030204" pitchFamily="34" charset="0"/>
                <a:cs typeface="Times New Roman" panose="02020603050405020304" pitchFamily="18" charset="0"/>
              </a:rPr>
              <a:t>différents : l’équité, l’autonomie et le contrôle, la transparence, la robustesse, la cybersécurité et enfin, la protection des données (Cf. Munich Re et </a:t>
            </a:r>
            <a:r>
              <a:rPr lang="fr-FR" sz="2000" dirty="0" err="1">
                <a:latin typeface="Calibri Light" panose="020F0302020204030204" pitchFamily="34" charset="0"/>
                <a:cs typeface="Times New Roman" panose="02020603050405020304" pitchFamily="18" charset="0"/>
              </a:rPr>
              <a:t>CertX</a:t>
            </a:r>
            <a:r>
              <a:rPr lang="fr-FR" sz="2000" dirty="0">
                <a:latin typeface="Calibri Light" panose="020F0302020204030204" pitchFamily="34" charset="0"/>
                <a:cs typeface="Times New Roman" panose="02020603050405020304" pitchFamily="18" charset="0"/>
              </a:rPr>
              <a:t>, société de certification suisse).</a:t>
            </a:r>
          </a:p>
          <a:p>
            <a:pPr marL="342900" indent="-342900">
              <a:buFont typeface="Arial" panose="020B0604020202020204" pitchFamily="34" charset="0"/>
              <a:buChar char="•"/>
            </a:pPr>
            <a:endParaRPr lang="fr-FR" sz="1800" b="1" dirty="0">
              <a:effectLst/>
              <a:latin typeface="Calibri Light" panose="020F0302020204030204" pitchFamily="34" charset="0"/>
              <a:ea typeface="Calibri" panose="020F0502020204030204" pitchFamily="34" charset="0"/>
            </a:endParaRPr>
          </a:p>
          <a:p>
            <a:pPr marL="342900" indent="-342900">
              <a:buFont typeface="Arial" panose="020B0604020202020204" pitchFamily="34" charset="0"/>
              <a:buChar char="•"/>
            </a:pPr>
            <a:endParaRPr lang="fr-FR" sz="1800" b="1" dirty="0">
              <a:solidFill>
                <a:srgbClr val="FF0000"/>
              </a:solidFill>
              <a:latin typeface="Calibri Light" panose="020F0302020204030204" pitchFamily="34" charset="0"/>
            </a:endParaRPr>
          </a:p>
          <a:p>
            <a:pPr marL="342900" indent="-342900">
              <a:buFont typeface="Arial" panose="020B0604020202020204" pitchFamily="34" charset="0"/>
              <a:buChar char="•"/>
            </a:pPr>
            <a:endParaRPr lang="fr-FR" sz="1800" b="1" dirty="0">
              <a:solidFill>
                <a:srgbClr val="FF0000"/>
              </a:solidFill>
              <a:latin typeface="Calibri Light" panose="020F0302020204030204" pitchFamily="34" charset="0"/>
            </a:endParaRPr>
          </a:p>
          <a:p>
            <a:pPr marL="342900" indent="-342900">
              <a:buFont typeface="Arial" panose="020B0604020202020204" pitchFamily="34" charset="0"/>
              <a:buChar char="•"/>
            </a:pPr>
            <a:endParaRPr lang="fr-FR" sz="1800" b="1" dirty="0">
              <a:solidFill>
                <a:srgbClr val="FF0000"/>
              </a:solidFill>
              <a:latin typeface="Calibri Light" panose="020F0302020204030204" pitchFamily="34" charset="0"/>
            </a:endParaRPr>
          </a:p>
          <a:p>
            <a:endParaRPr lang="fr-FR" dirty="0">
              <a:solidFill>
                <a:srgbClr val="FF0000"/>
              </a:solidFill>
            </a:endParaRPr>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b="1" dirty="0"/>
              <a:t>Nouvelles technologies</a:t>
            </a:r>
            <a:endParaRPr lang="fr-FR" dirty="0"/>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17</a:t>
            </a:fld>
            <a:endParaRPr lang="fr-FR" dirty="0"/>
          </a:p>
        </p:txBody>
      </p:sp>
    </p:spTree>
    <p:extLst>
      <p:ext uri="{BB962C8B-B14F-4D97-AF65-F5344CB8AC3E}">
        <p14:creationId xmlns:p14="http://schemas.microsoft.com/office/powerpoint/2010/main" val="4045664696"/>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p:txBody>
          <a:bodyPr/>
          <a:lstStyle/>
          <a:p>
            <a:r>
              <a:rPr lang="fr-FR" dirty="0"/>
              <a:t>Retrouvez la note technique sur le site de l’</a:t>
            </a:r>
            <a:r>
              <a:rPr lang="fr-FR" dirty="0" err="1"/>
              <a:t>Apref</a:t>
            </a:r>
            <a:r>
              <a:rPr lang="fr-FR" dirty="0"/>
              <a:t> (www.apref.org)</a:t>
            </a:r>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b="1" dirty="0"/>
              <a:t>Nouvelles technologies</a:t>
            </a:r>
            <a:endParaRPr lang="fr-FR" dirty="0"/>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18</a:t>
            </a:fld>
            <a:endParaRPr lang="fr-FR" dirty="0"/>
          </a:p>
        </p:txBody>
      </p:sp>
      <p:pic>
        <p:nvPicPr>
          <p:cNvPr id="9" name="Image 8">
            <a:extLst>
              <a:ext uri="{FF2B5EF4-FFF2-40B4-BE49-F238E27FC236}">
                <a16:creationId xmlns:a16="http://schemas.microsoft.com/office/drawing/2014/main" id="{0BC22E7C-FA53-4A63-8EBD-9B3EA4E1BF77}"/>
              </a:ext>
            </a:extLst>
          </p:cNvPr>
          <p:cNvPicPr>
            <a:picLocks noChangeAspect="1"/>
          </p:cNvPicPr>
          <p:nvPr/>
        </p:nvPicPr>
        <p:blipFill>
          <a:blip r:embed="rId3"/>
          <a:stretch>
            <a:fillRect/>
          </a:stretch>
        </p:blipFill>
        <p:spPr>
          <a:xfrm>
            <a:off x="3378771" y="1468499"/>
            <a:ext cx="5424045" cy="4847706"/>
          </a:xfrm>
          <a:prstGeom prst="rect">
            <a:avLst/>
          </a:prstGeom>
        </p:spPr>
      </p:pic>
    </p:spTree>
    <p:extLst>
      <p:ext uri="{BB962C8B-B14F-4D97-AF65-F5344CB8AC3E}">
        <p14:creationId xmlns:p14="http://schemas.microsoft.com/office/powerpoint/2010/main" val="353795960"/>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7FD270-FBA0-624F-B4E7-C9D1AF319969}"/>
              </a:ext>
            </a:extLst>
          </p:cNvPr>
          <p:cNvSpPr>
            <a:spLocks noGrp="1"/>
          </p:cNvSpPr>
          <p:nvPr>
            <p:ph type="body" sz="quarter" idx="22"/>
          </p:nvPr>
        </p:nvSpPr>
        <p:spPr>
          <a:xfrm>
            <a:off x="657738" y="2245022"/>
            <a:ext cx="7762962" cy="702233"/>
          </a:xfrm>
        </p:spPr>
        <p:txBody>
          <a:bodyPr/>
          <a:lstStyle/>
          <a:p>
            <a:r>
              <a:rPr lang="fr-FR" dirty="0">
                <a:solidFill>
                  <a:srgbClr val="008291"/>
                </a:solidFill>
              </a:rPr>
              <a:t>Kevin DEDIEU</a:t>
            </a:r>
          </a:p>
          <a:p>
            <a:r>
              <a:rPr lang="fr-FR" sz="3600" dirty="0">
                <a:solidFill>
                  <a:srgbClr val="008291"/>
                </a:solidFill>
              </a:rPr>
              <a:t>(Cofondateur &amp; Directeur R&amp;D)</a:t>
            </a:r>
          </a:p>
        </p:txBody>
      </p:sp>
      <p:sp>
        <p:nvSpPr>
          <p:cNvPr id="5" name="Espace réservé du numéro de diapositive 4">
            <a:extLst>
              <a:ext uri="{FF2B5EF4-FFF2-40B4-BE49-F238E27FC236}">
                <a16:creationId xmlns:a16="http://schemas.microsoft.com/office/drawing/2014/main" id="{49B729AC-32DD-E647-9410-A2AD7EE932A5}"/>
              </a:ext>
            </a:extLst>
          </p:cNvPr>
          <p:cNvSpPr>
            <a:spLocks noGrp="1"/>
          </p:cNvSpPr>
          <p:nvPr>
            <p:ph type="sldNum" sz="quarter" idx="12"/>
          </p:nvPr>
        </p:nvSpPr>
        <p:spPr/>
        <p:txBody>
          <a:bodyPr/>
          <a:lstStyle/>
          <a:p>
            <a:fld id="{7E8142E3-C1AF-7B4B-A0AC-666D1027A077}" type="slidenum">
              <a:rPr lang="fr-FR" smtClean="0"/>
              <a:pPr/>
              <a:t>19</a:t>
            </a:fld>
            <a:endParaRPr lang="fr-FR" dirty="0"/>
          </a:p>
        </p:txBody>
      </p:sp>
      <p:pic>
        <p:nvPicPr>
          <p:cNvPr id="6" name="Picture 4" descr="Logo&#10;&#10;Description automatically generated with medium confidence">
            <a:extLst>
              <a:ext uri="{FF2B5EF4-FFF2-40B4-BE49-F238E27FC236}">
                <a16:creationId xmlns:a16="http://schemas.microsoft.com/office/drawing/2014/main" id="{DE132B69-51DE-0DEF-823B-6504E3FD9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587" y="5092749"/>
            <a:ext cx="5155508" cy="1308276"/>
          </a:xfrm>
          <a:prstGeom prst="rect">
            <a:avLst/>
          </a:prstGeom>
        </p:spPr>
      </p:pic>
      <p:sp>
        <p:nvSpPr>
          <p:cNvPr id="7" name="Titre 6">
            <a:extLst>
              <a:ext uri="{FF2B5EF4-FFF2-40B4-BE49-F238E27FC236}">
                <a16:creationId xmlns:a16="http://schemas.microsoft.com/office/drawing/2014/main" id="{2543D8A4-56F7-B33B-E8AE-509A812C2449}"/>
              </a:ext>
            </a:extLst>
          </p:cNvPr>
          <p:cNvSpPr txBox="1">
            <a:spLocks noGrp="1"/>
          </p:cNvSpPr>
          <p:nvPr>
            <p:ph type="title"/>
          </p:nvPr>
        </p:nvSpPr>
        <p:spPr>
          <a:xfrm>
            <a:off x="150813" y="6400800"/>
            <a:ext cx="10458450" cy="482600"/>
          </a:xfrm>
          <a:prstGeom prst="rect">
            <a:avLst/>
          </a:prstGeom>
          <a:noFill/>
        </p:spPr>
        <p:txBody>
          <a:bodyPr wrap="square">
            <a:spAutoFit/>
          </a:bodyPr>
          <a:lstStyle/>
          <a:p>
            <a:r>
              <a:rPr lang="fr-FR" dirty="0">
                <a:solidFill>
                  <a:schemeClr val="bg1"/>
                </a:solidFill>
              </a:rPr>
              <a:t>Apref – Matinale Nouvelles Technologies – 09 Juin 2022 </a:t>
            </a:r>
          </a:p>
        </p:txBody>
      </p:sp>
    </p:spTree>
    <p:extLst>
      <p:ext uri="{BB962C8B-B14F-4D97-AF65-F5344CB8AC3E}">
        <p14:creationId xmlns:p14="http://schemas.microsoft.com/office/powerpoint/2010/main" val="94246562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7FD270-FBA0-624F-B4E7-C9D1AF319969}"/>
              </a:ext>
            </a:extLst>
          </p:cNvPr>
          <p:cNvSpPr>
            <a:spLocks noGrp="1"/>
          </p:cNvSpPr>
          <p:nvPr>
            <p:ph type="body" sz="quarter" idx="22"/>
          </p:nvPr>
        </p:nvSpPr>
        <p:spPr>
          <a:xfrm>
            <a:off x="606885" y="2296393"/>
            <a:ext cx="8960025" cy="702233"/>
          </a:xfrm>
        </p:spPr>
        <p:txBody>
          <a:bodyPr/>
          <a:lstStyle/>
          <a:p>
            <a:r>
              <a:rPr lang="fr-FR" dirty="0">
                <a:solidFill>
                  <a:srgbClr val="008291"/>
                </a:solidFill>
              </a:rPr>
              <a:t>Eric GAUBERT</a:t>
            </a:r>
          </a:p>
          <a:p>
            <a:r>
              <a:rPr lang="fr-FR" sz="3600" dirty="0">
                <a:solidFill>
                  <a:srgbClr val="008291"/>
                </a:solidFill>
              </a:rPr>
              <a:t>(Directeur Adjoint - innovation &amp; partenariat)</a:t>
            </a:r>
          </a:p>
        </p:txBody>
      </p:sp>
      <p:sp>
        <p:nvSpPr>
          <p:cNvPr id="4" name="Titre 3">
            <a:extLst>
              <a:ext uri="{FF2B5EF4-FFF2-40B4-BE49-F238E27FC236}">
                <a16:creationId xmlns:a16="http://schemas.microsoft.com/office/drawing/2014/main" id="{236C44B5-18E9-AB44-B79A-DB8A4E7E490D}"/>
              </a:ext>
            </a:extLst>
          </p:cNvPr>
          <p:cNvSpPr>
            <a:spLocks noGrp="1"/>
          </p:cNvSpPr>
          <p:nvPr>
            <p:ph type="title"/>
          </p:nvPr>
        </p:nvSpPr>
        <p:spPr/>
        <p:txBody>
          <a:bodyPr/>
          <a:lstStyle/>
          <a:p>
            <a:r>
              <a:rPr lang="fr-FR" dirty="0"/>
              <a:t>Apref – Matinale Nouvelles Technologies – 09 Juin 2022 </a:t>
            </a:r>
          </a:p>
        </p:txBody>
      </p:sp>
      <p:sp>
        <p:nvSpPr>
          <p:cNvPr id="5" name="Espace réservé du numéro de diapositive 4">
            <a:extLst>
              <a:ext uri="{FF2B5EF4-FFF2-40B4-BE49-F238E27FC236}">
                <a16:creationId xmlns:a16="http://schemas.microsoft.com/office/drawing/2014/main" id="{49B729AC-32DD-E647-9410-A2AD7EE932A5}"/>
              </a:ext>
            </a:extLst>
          </p:cNvPr>
          <p:cNvSpPr>
            <a:spLocks noGrp="1"/>
          </p:cNvSpPr>
          <p:nvPr>
            <p:ph type="sldNum" sz="quarter" idx="12"/>
          </p:nvPr>
        </p:nvSpPr>
        <p:spPr/>
        <p:txBody>
          <a:bodyPr/>
          <a:lstStyle/>
          <a:p>
            <a:fld id="{7E8142E3-C1AF-7B4B-A0AC-666D1027A077}" type="slidenum">
              <a:rPr lang="fr-FR" smtClean="0"/>
              <a:pPr/>
              <a:t>2</a:t>
            </a:fld>
            <a:endParaRPr lang="fr-FR" dirty="0"/>
          </a:p>
        </p:txBody>
      </p:sp>
      <p:pic>
        <p:nvPicPr>
          <p:cNvPr id="7" name="Image 6">
            <a:extLst>
              <a:ext uri="{FF2B5EF4-FFF2-40B4-BE49-F238E27FC236}">
                <a16:creationId xmlns:a16="http://schemas.microsoft.com/office/drawing/2014/main" id="{C4658D8E-2F82-A3A8-617B-255D8856264C}"/>
              </a:ext>
            </a:extLst>
          </p:cNvPr>
          <p:cNvPicPr>
            <a:picLocks noChangeAspect="1"/>
          </p:cNvPicPr>
          <p:nvPr/>
        </p:nvPicPr>
        <p:blipFill>
          <a:blip r:embed="rId2"/>
          <a:stretch>
            <a:fillRect/>
          </a:stretch>
        </p:blipFill>
        <p:spPr>
          <a:xfrm>
            <a:off x="8126729" y="5322685"/>
            <a:ext cx="1573655" cy="627788"/>
          </a:xfrm>
          <a:prstGeom prst="rect">
            <a:avLst/>
          </a:prstGeom>
        </p:spPr>
      </p:pic>
    </p:spTree>
    <p:extLst>
      <p:ext uri="{BB962C8B-B14F-4D97-AF65-F5344CB8AC3E}">
        <p14:creationId xmlns:p14="http://schemas.microsoft.com/office/powerpoint/2010/main" val="436857859"/>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D2084E0-C71D-CE4E-B5BC-6F51317FD53E}"/>
              </a:ext>
            </a:extLst>
          </p:cNvPr>
          <p:cNvSpPr>
            <a:spLocks noGrp="1"/>
          </p:cNvSpPr>
          <p:nvPr>
            <p:ph type="body" sz="quarter" idx="20"/>
          </p:nvPr>
        </p:nvSpPr>
        <p:spPr/>
        <p:txBody>
          <a:bodyPr/>
          <a:lstStyle/>
          <a:p>
            <a:r>
              <a:rPr lang="fr-FR" dirty="0"/>
              <a:t>A propos de Descartes </a:t>
            </a:r>
          </a:p>
        </p:txBody>
      </p:sp>
      <p:sp>
        <p:nvSpPr>
          <p:cNvPr id="3" name="Espace réservé du texte 2">
            <a:extLst>
              <a:ext uri="{FF2B5EF4-FFF2-40B4-BE49-F238E27FC236}">
                <a16:creationId xmlns:a16="http://schemas.microsoft.com/office/drawing/2014/main" id="{EDAA4200-3EDC-C240-A811-F059E9D98553}"/>
              </a:ext>
            </a:extLst>
          </p:cNvPr>
          <p:cNvSpPr>
            <a:spLocks noGrp="1"/>
          </p:cNvSpPr>
          <p:nvPr>
            <p:ph type="body" sz="quarter" idx="21"/>
          </p:nvPr>
        </p:nvSpPr>
        <p:spPr/>
        <p:txBody>
          <a:bodyPr/>
          <a:lstStyle/>
          <a:p>
            <a:r>
              <a:rPr lang="fr-FR" dirty="0"/>
              <a:t>Application de l’IA à l’incendie </a:t>
            </a:r>
          </a:p>
        </p:txBody>
      </p:sp>
      <p:sp>
        <p:nvSpPr>
          <p:cNvPr id="4" name="Espace réservé du texte 3">
            <a:extLst>
              <a:ext uri="{FF2B5EF4-FFF2-40B4-BE49-F238E27FC236}">
                <a16:creationId xmlns:a16="http://schemas.microsoft.com/office/drawing/2014/main" id="{523D0C46-A533-E44D-891C-F9C7B0EB002F}"/>
              </a:ext>
            </a:extLst>
          </p:cNvPr>
          <p:cNvSpPr>
            <a:spLocks noGrp="1"/>
          </p:cNvSpPr>
          <p:nvPr>
            <p:ph type="body" sz="quarter" idx="22"/>
          </p:nvPr>
        </p:nvSpPr>
        <p:spPr/>
        <p:txBody>
          <a:bodyPr/>
          <a:lstStyle/>
          <a:p>
            <a:r>
              <a:rPr lang="fr-FR" dirty="0"/>
              <a:t>Application de l’IA à la modélisation de la grêle </a:t>
            </a:r>
          </a:p>
        </p:txBody>
      </p:sp>
      <p:sp>
        <p:nvSpPr>
          <p:cNvPr id="9" name="Espace réservé du numéro de diapositive 8">
            <a:extLst>
              <a:ext uri="{FF2B5EF4-FFF2-40B4-BE49-F238E27FC236}">
                <a16:creationId xmlns:a16="http://schemas.microsoft.com/office/drawing/2014/main" id="{0046026A-AB1C-5345-A59E-53E4D8184426}"/>
              </a:ext>
            </a:extLst>
          </p:cNvPr>
          <p:cNvSpPr>
            <a:spLocks noGrp="1"/>
          </p:cNvSpPr>
          <p:nvPr>
            <p:ph type="sldNum" sz="quarter" idx="12"/>
          </p:nvPr>
        </p:nvSpPr>
        <p:spPr/>
        <p:txBody>
          <a:bodyPr/>
          <a:lstStyle/>
          <a:p>
            <a:fld id="{7E8142E3-C1AF-7B4B-A0AC-666D1027A077}" type="slidenum">
              <a:rPr lang="fr-FR" smtClean="0"/>
              <a:pPr/>
              <a:t>20</a:t>
            </a:fld>
            <a:endParaRPr lang="fr-FR" dirty="0"/>
          </a:p>
        </p:txBody>
      </p:sp>
      <p:sp>
        <p:nvSpPr>
          <p:cNvPr id="7" name="ZoneTexte 6">
            <a:extLst>
              <a:ext uri="{FF2B5EF4-FFF2-40B4-BE49-F238E27FC236}">
                <a16:creationId xmlns:a16="http://schemas.microsoft.com/office/drawing/2014/main" id="{89DE2E51-C5A3-3A7D-9D66-A46E9492AF72}"/>
              </a:ext>
            </a:extLst>
          </p:cNvPr>
          <p:cNvSpPr txBox="1"/>
          <p:nvPr/>
        </p:nvSpPr>
        <p:spPr>
          <a:xfrm>
            <a:off x="171450" y="6471207"/>
            <a:ext cx="6097314" cy="369332"/>
          </a:xfrm>
          <a:prstGeom prst="rect">
            <a:avLst/>
          </a:prstGeom>
          <a:noFill/>
        </p:spPr>
        <p:txBody>
          <a:bodyPr wrap="square">
            <a:spAutoFit/>
          </a:bodyPr>
          <a:lstStyle/>
          <a:p>
            <a:r>
              <a:rPr lang="fr-FR" dirty="0">
                <a:solidFill>
                  <a:schemeClr val="bg1"/>
                </a:solidFill>
              </a:rPr>
              <a:t>Apref – Matinale Nouvelles Technologies – 09 Juin 2022 </a:t>
            </a:r>
          </a:p>
        </p:txBody>
      </p:sp>
    </p:spTree>
    <p:extLst>
      <p:ext uri="{BB962C8B-B14F-4D97-AF65-F5344CB8AC3E}">
        <p14:creationId xmlns:p14="http://schemas.microsoft.com/office/powerpoint/2010/main" val="186347005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C516F65-0FE7-C642-AA69-58A4B648DC37}"/>
              </a:ext>
            </a:extLst>
          </p:cNvPr>
          <p:cNvSpPr>
            <a:spLocks noGrp="1"/>
          </p:cNvSpPr>
          <p:nvPr>
            <p:ph type="body" sz="quarter" idx="23"/>
          </p:nvPr>
        </p:nvSpPr>
        <p:spPr>
          <a:xfrm>
            <a:off x="708288" y="2642914"/>
            <a:ext cx="8342301" cy="1068320"/>
          </a:xfrm>
        </p:spPr>
        <p:txBody>
          <a:bodyPr/>
          <a:lstStyle/>
          <a:p>
            <a:r>
              <a:rPr lang="fr-FR" dirty="0"/>
              <a:t>A propos de Descartes </a:t>
            </a:r>
          </a:p>
        </p:txBody>
      </p:sp>
      <p:sp>
        <p:nvSpPr>
          <p:cNvPr id="5" name="Espace réservé du numéro de diapositive 4">
            <a:extLst>
              <a:ext uri="{FF2B5EF4-FFF2-40B4-BE49-F238E27FC236}">
                <a16:creationId xmlns:a16="http://schemas.microsoft.com/office/drawing/2014/main" id="{878DF9BF-A9DF-B745-BCE8-CCA62F3E1206}"/>
              </a:ext>
            </a:extLst>
          </p:cNvPr>
          <p:cNvSpPr>
            <a:spLocks noGrp="1"/>
          </p:cNvSpPr>
          <p:nvPr>
            <p:ph type="sldNum" sz="quarter" idx="12"/>
          </p:nvPr>
        </p:nvSpPr>
        <p:spPr/>
        <p:txBody>
          <a:bodyPr/>
          <a:lstStyle/>
          <a:p>
            <a:fld id="{7E8142E3-C1AF-7B4B-A0AC-666D1027A077}" type="slidenum">
              <a:rPr lang="fr-FR" smtClean="0"/>
              <a:pPr/>
              <a:t>21</a:t>
            </a:fld>
            <a:endParaRPr lang="fr-FR" dirty="0"/>
          </a:p>
        </p:txBody>
      </p:sp>
      <p:sp>
        <p:nvSpPr>
          <p:cNvPr id="6" name="ZoneTexte 5">
            <a:extLst>
              <a:ext uri="{FF2B5EF4-FFF2-40B4-BE49-F238E27FC236}">
                <a16:creationId xmlns:a16="http://schemas.microsoft.com/office/drawing/2014/main" id="{CCAFCF39-CF93-CE96-DC10-6C735CC11AE8}"/>
              </a:ext>
            </a:extLst>
          </p:cNvPr>
          <p:cNvSpPr txBox="1"/>
          <p:nvPr/>
        </p:nvSpPr>
        <p:spPr>
          <a:xfrm>
            <a:off x="139919" y="6466687"/>
            <a:ext cx="6097314" cy="369332"/>
          </a:xfrm>
          <a:prstGeom prst="rect">
            <a:avLst/>
          </a:prstGeom>
          <a:noFill/>
        </p:spPr>
        <p:txBody>
          <a:bodyPr wrap="square">
            <a:spAutoFit/>
          </a:bodyPr>
          <a:lstStyle/>
          <a:p>
            <a:r>
              <a:rPr lang="fr-FR" dirty="0">
                <a:solidFill>
                  <a:schemeClr val="bg1"/>
                </a:solidFill>
              </a:rPr>
              <a:t>Apref – Matinale Nouvelles Technologies – 09 Juin 2022 </a:t>
            </a:r>
          </a:p>
        </p:txBody>
      </p:sp>
    </p:spTree>
    <p:extLst>
      <p:ext uri="{BB962C8B-B14F-4D97-AF65-F5344CB8AC3E}">
        <p14:creationId xmlns:p14="http://schemas.microsoft.com/office/powerpoint/2010/main" val="174861125"/>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sz="2400" dirty="0">
                <a:latin typeface="Prata" panose="00000500000000000000" pitchFamily="2" charset="0"/>
              </a:rPr>
              <a:t>Les pertes provenant de catastrophes naturelles sont en croissance</a:t>
            </a:r>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22</a:t>
            </a:fld>
            <a:endParaRPr lang="fr-FR" dirty="0"/>
          </a:p>
        </p:txBody>
      </p:sp>
      <p:sp>
        <p:nvSpPr>
          <p:cNvPr id="28" name="Oval 27">
            <a:extLst>
              <a:ext uri="{FF2B5EF4-FFF2-40B4-BE49-F238E27FC236}">
                <a16:creationId xmlns:a16="http://schemas.microsoft.com/office/drawing/2014/main" id="{64CE57D7-411F-386E-6992-2648573124F7}"/>
              </a:ext>
            </a:extLst>
          </p:cNvPr>
          <p:cNvSpPr>
            <a:spLocks noChangeAspect="1"/>
          </p:cNvSpPr>
          <p:nvPr/>
        </p:nvSpPr>
        <p:spPr>
          <a:xfrm>
            <a:off x="6793373" y="1669118"/>
            <a:ext cx="4624895" cy="4342826"/>
          </a:xfrm>
          <a:prstGeom prst="ellipse">
            <a:avLst/>
          </a:prstGeom>
          <a:noFill/>
          <a:ln w="38100">
            <a:solidFill>
              <a:srgbClr val="08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Google Shape;115;p5">
            <a:extLst>
              <a:ext uri="{FF2B5EF4-FFF2-40B4-BE49-F238E27FC236}">
                <a16:creationId xmlns:a16="http://schemas.microsoft.com/office/drawing/2014/main" id="{83D86FAE-DF1D-0E94-E6CC-C1B0A008A5AF}"/>
              </a:ext>
            </a:extLst>
          </p:cNvPr>
          <p:cNvSpPr/>
          <p:nvPr/>
        </p:nvSpPr>
        <p:spPr>
          <a:xfrm>
            <a:off x="8312049" y="1101048"/>
            <a:ext cx="1512000" cy="1512000"/>
          </a:xfrm>
          <a:prstGeom prst="ellipse">
            <a:avLst/>
          </a:prstGeom>
          <a:solidFill>
            <a:srgbClr val="081746"/>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lang="fr-FR" sz="1400" dirty="0">
              <a:solidFill>
                <a:srgbClr val="7F7F7F"/>
              </a:solidFill>
              <a:latin typeface="Arial"/>
              <a:ea typeface="Arial"/>
              <a:cs typeface="Arial"/>
              <a:sym typeface="Arial"/>
            </a:endParaRPr>
          </a:p>
        </p:txBody>
      </p:sp>
      <p:sp>
        <p:nvSpPr>
          <p:cNvPr id="31" name="Google Shape;129;p5">
            <a:extLst>
              <a:ext uri="{FF2B5EF4-FFF2-40B4-BE49-F238E27FC236}">
                <a16:creationId xmlns:a16="http://schemas.microsoft.com/office/drawing/2014/main" id="{9EF41582-A5E6-7D11-F062-C058FF1254AB}"/>
              </a:ext>
            </a:extLst>
          </p:cNvPr>
          <p:cNvSpPr txBox="1"/>
          <p:nvPr/>
        </p:nvSpPr>
        <p:spPr>
          <a:xfrm>
            <a:off x="8630705" y="1677676"/>
            <a:ext cx="874688" cy="50783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F59B14"/>
              </a:buClr>
              <a:buSzPts val="900"/>
              <a:buFont typeface="Arial"/>
              <a:buNone/>
            </a:pPr>
            <a:r>
              <a:rPr lang="fr-FR" sz="1100" dirty="0">
                <a:solidFill>
                  <a:schemeClr val="bg1"/>
                </a:solidFill>
                <a:latin typeface="Arial" panose="020B0604020202020204" pitchFamily="34" charset="0"/>
                <a:cs typeface="Arial" panose="020B0604020202020204" pitchFamily="34" charset="0"/>
              </a:rPr>
              <a:t>d’entreprises « météo-sensibles »</a:t>
            </a:r>
          </a:p>
        </p:txBody>
      </p:sp>
      <p:sp>
        <p:nvSpPr>
          <p:cNvPr id="32" name="Google Shape;107;p5">
            <a:extLst>
              <a:ext uri="{FF2B5EF4-FFF2-40B4-BE49-F238E27FC236}">
                <a16:creationId xmlns:a16="http://schemas.microsoft.com/office/drawing/2014/main" id="{9EE081FB-3894-6C68-DD1F-5044A3A354D2}"/>
              </a:ext>
            </a:extLst>
          </p:cNvPr>
          <p:cNvSpPr txBox="1"/>
          <p:nvPr/>
        </p:nvSpPr>
        <p:spPr>
          <a:xfrm flipH="1">
            <a:off x="394600" y="6742028"/>
            <a:ext cx="2906009" cy="110800"/>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None/>
            </a:pPr>
            <a:r>
              <a:rPr lang="fr-FR" sz="800" dirty="0">
                <a:solidFill>
                  <a:srgbClr val="7F7F7F"/>
                </a:solidFill>
                <a:latin typeface="Arial"/>
                <a:ea typeface="Arial"/>
                <a:cs typeface="Arial"/>
                <a:sym typeface="Arial"/>
              </a:rPr>
              <a:t>Source : Munich Re, </a:t>
            </a:r>
            <a:r>
              <a:rPr lang="fr-FR" sz="800" dirty="0" err="1">
                <a:solidFill>
                  <a:srgbClr val="7F7F7F"/>
                </a:solidFill>
                <a:latin typeface="Arial"/>
                <a:ea typeface="Arial"/>
                <a:cs typeface="Arial"/>
                <a:sym typeface="Arial"/>
              </a:rPr>
              <a:t>Swiss</a:t>
            </a:r>
            <a:r>
              <a:rPr lang="fr-FR" sz="800" dirty="0">
                <a:solidFill>
                  <a:srgbClr val="7F7F7F"/>
                </a:solidFill>
                <a:latin typeface="Arial"/>
                <a:ea typeface="Arial"/>
                <a:cs typeface="Arial"/>
                <a:sym typeface="Arial"/>
              </a:rPr>
              <a:t> Re, Xerfi, Ministère de L’Ecologie</a:t>
            </a:r>
            <a:endParaRPr lang="fr-FR" dirty="0"/>
          </a:p>
        </p:txBody>
      </p:sp>
      <p:sp>
        <p:nvSpPr>
          <p:cNvPr id="33" name="Google Shape;115;p5">
            <a:extLst>
              <a:ext uri="{FF2B5EF4-FFF2-40B4-BE49-F238E27FC236}">
                <a16:creationId xmlns:a16="http://schemas.microsoft.com/office/drawing/2014/main" id="{21444ADF-7DCA-78F1-21F9-9A0B812C0E5C}"/>
              </a:ext>
            </a:extLst>
          </p:cNvPr>
          <p:cNvSpPr/>
          <p:nvPr/>
        </p:nvSpPr>
        <p:spPr>
          <a:xfrm>
            <a:off x="6388711" y="1831184"/>
            <a:ext cx="1512000" cy="1512000"/>
          </a:xfrm>
          <a:prstGeom prst="ellipse">
            <a:avLst/>
          </a:prstGeom>
          <a:solidFill>
            <a:srgbClr val="081746"/>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lang="fr-FR" sz="1400" dirty="0">
              <a:solidFill>
                <a:srgbClr val="7F7F7F"/>
              </a:solidFill>
              <a:latin typeface="Arial"/>
              <a:ea typeface="Arial"/>
              <a:cs typeface="Arial"/>
              <a:sym typeface="Arial"/>
            </a:endParaRPr>
          </a:p>
        </p:txBody>
      </p:sp>
      <p:sp>
        <p:nvSpPr>
          <p:cNvPr id="34" name="Google Shape;117;p5">
            <a:extLst>
              <a:ext uri="{FF2B5EF4-FFF2-40B4-BE49-F238E27FC236}">
                <a16:creationId xmlns:a16="http://schemas.microsoft.com/office/drawing/2014/main" id="{E4A0B65E-C1EF-7013-9F0E-FD8BF9012724}"/>
              </a:ext>
            </a:extLst>
          </p:cNvPr>
          <p:cNvSpPr txBox="1"/>
          <p:nvPr/>
        </p:nvSpPr>
        <p:spPr>
          <a:xfrm>
            <a:off x="6570287" y="2177656"/>
            <a:ext cx="1148848" cy="307777"/>
          </a:xfrm>
          <a:prstGeom prst="rect">
            <a:avLst/>
          </a:prstGeom>
          <a:noFill/>
          <a:ln>
            <a:noFill/>
          </a:ln>
        </p:spPr>
        <p:txBody>
          <a:bodyPr spcFirstLastPara="1" wrap="square" lIns="0" tIns="0" rIns="0" bIns="0" anchor="ctr" anchorCtr="0">
            <a:spAutoFit/>
          </a:bodyPr>
          <a:lstStyle/>
          <a:p>
            <a:pPr algn="ctr">
              <a:buClr>
                <a:srgbClr val="F69C14"/>
              </a:buClr>
              <a:buSzPts val="1800"/>
            </a:pPr>
            <a:r>
              <a:rPr lang="fr-FR" sz="2000" b="1" dirty="0">
                <a:solidFill>
                  <a:srgbClr val="FBAA0B"/>
                </a:solidFill>
                <a:latin typeface="Prata"/>
                <a:sym typeface="Prata"/>
              </a:rPr>
              <a:t>219 Md$</a:t>
            </a:r>
          </a:p>
        </p:txBody>
      </p:sp>
      <p:sp>
        <p:nvSpPr>
          <p:cNvPr id="35" name="Google Shape;116;p5">
            <a:extLst>
              <a:ext uri="{FF2B5EF4-FFF2-40B4-BE49-F238E27FC236}">
                <a16:creationId xmlns:a16="http://schemas.microsoft.com/office/drawing/2014/main" id="{C7035D7B-8A38-AD6C-C2ED-101DD7174E8E}"/>
              </a:ext>
            </a:extLst>
          </p:cNvPr>
          <p:cNvSpPr txBox="1"/>
          <p:nvPr/>
        </p:nvSpPr>
        <p:spPr>
          <a:xfrm>
            <a:off x="6644742" y="2547098"/>
            <a:ext cx="999939" cy="677108"/>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F59B14"/>
              </a:buClr>
              <a:buSzPts val="900"/>
              <a:buFont typeface="Arial"/>
              <a:buNone/>
            </a:pPr>
            <a:r>
              <a:rPr lang="fr-FR" sz="1100" dirty="0">
                <a:solidFill>
                  <a:schemeClr val="bg1"/>
                </a:solidFill>
                <a:latin typeface="Arial" panose="020B0604020202020204" pitchFamily="34" charset="0"/>
                <a:cs typeface="Arial" panose="020B0604020202020204" pitchFamily="34" charset="0"/>
              </a:rPr>
              <a:t>d</a:t>
            </a:r>
            <a:r>
              <a:rPr lang="fr-FR" sz="1100" b="0" dirty="0">
                <a:solidFill>
                  <a:schemeClr val="bg1"/>
                </a:solidFill>
                <a:latin typeface="Arial" panose="020B0604020202020204" pitchFamily="34" charset="0"/>
                <a:ea typeface="Arial"/>
                <a:cs typeface="Arial" panose="020B0604020202020204" pitchFamily="34" charset="0"/>
                <a:sym typeface="Arial"/>
              </a:rPr>
              <a:t>e pertes économiques cumulées en 2017 et 2018 </a:t>
            </a:r>
            <a:endParaRPr lang="fr-FR" sz="1100" dirty="0">
              <a:solidFill>
                <a:schemeClr val="bg1"/>
              </a:solidFill>
              <a:latin typeface="Arial" panose="020B0604020202020204" pitchFamily="34" charset="0"/>
              <a:cs typeface="Arial" panose="020B0604020202020204" pitchFamily="34" charset="0"/>
            </a:endParaRPr>
          </a:p>
        </p:txBody>
      </p:sp>
      <p:sp>
        <p:nvSpPr>
          <p:cNvPr id="36" name="Google Shape;115;p5">
            <a:extLst>
              <a:ext uri="{FF2B5EF4-FFF2-40B4-BE49-F238E27FC236}">
                <a16:creationId xmlns:a16="http://schemas.microsoft.com/office/drawing/2014/main" id="{9A43F2E4-5FBA-7EFE-0150-115EA25A17D0}"/>
              </a:ext>
            </a:extLst>
          </p:cNvPr>
          <p:cNvSpPr/>
          <p:nvPr/>
        </p:nvSpPr>
        <p:spPr>
          <a:xfrm>
            <a:off x="10235387" y="1831184"/>
            <a:ext cx="1512000" cy="1512000"/>
          </a:xfrm>
          <a:prstGeom prst="ellipse">
            <a:avLst/>
          </a:prstGeom>
          <a:solidFill>
            <a:srgbClr val="081746"/>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lang="fr-FR" sz="1400" dirty="0">
              <a:solidFill>
                <a:srgbClr val="7F7F7F"/>
              </a:solidFill>
              <a:latin typeface="Arial"/>
              <a:ea typeface="Arial"/>
              <a:cs typeface="Arial"/>
              <a:sym typeface="Arial"/>
            </a:endParaRPr>
          </a:p>
        </p:txBody>
      </p:sp>
      <p:sp>
        <p:nvSpPr>
          <p:cNvPr id="37" name="Google Shape;117;p5">
            <a:extLst>
              <a:ext uri="{FF2B5EF4-FFF2-40B4-BE49-F238E27FC236}">
                <a16:creationId xmlns:a16="http://schemas.microsoft.com/office/drawing/2014/main" id="{6A5F9381-FA4D-5D2C-8C9C-D55D073EFC2D}"/>
              </a:ext>
            </a:extLst>
          </p:cNvPr>
          <p:cNvSpPr txBox="1"/>
          <p:nvPr/>
        </p:nvSpPr>
        <p:spPr>
          <a:xfrm>
            <a:off x="10314587" y="2177656"/>
            <a:ext cx="1353601" cy="307777"/>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F69C14"/>
              </a:buClr>
              <a:buSzPts val="1800"/>
              <a:buFont typeface="Arial"/>
              <a:buNone/>
            </a:pPr>
            <a:r>
              <a:rPr lang="fr-FR" sz="2000" b="1" dirty="0">
                <a:solidFill>
                  <a:srgbClr val="FBAA0B"/>
                </a:solidFill>
                <a:latin typeface="Prata"/>
                <a:ea typeface="Prata"/>
                <a:cs typeface="Prata"/>
                <a:sym typeface="Prata"/>
              </a:rPr>
              <a:t>23 T$</a:t>
            </a:r>
          </a:p>
        </p:txBody>
      </p:sp>
      <p:sp>
        <p:nvSpPr>
          <p:cNvPr id="38" name="Google Shape;116;p5">
            <a:extLst>
              <a:ext uri="{FF2B5EF4-FFF2-40B4-BE49-F238E27FC236}">
                <a16:creationId xmlns:a16="http://schemas.microsoft.com/office/drawing/2014/main" id="{BA892480-1C80-BDE3-82C3-1CCB862DC06F}"/>
              </a:ext>
            </a:extLst>
          </p:cNvPr>
          <p:cNvSpPr txBox="1"/>
          <p:nvPr/>
        </p:nvSpPr>
        <p:spPr>
          <a:xfrm>
            <a:off x="10562951" y="2562487"/>
            <a:ext cx="856873" cy="50783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F59B14"/>
              </a:buClr>
              <a:buSzPts val="900"/>
              <a:buFont typeface="Arial"/>
              <a:buNone/>
            </a:pPr>
            <a:r>
              <a:rPr lang="fr-FR" sz="1100" dirty="0">
                <a:solidFill>
                  <a:schemeClr val="bg1"/>
                </a:solidFill>
              </a:rPr>
              <a:t>d</a:t>
            </a:r>
            <a:r>
              <a:rPr lang="fr-FR" sz="1100" b="0" dirty="0">
                <a:solidFill>
                  <a:schemeClr val="bg1"/>
                </a:solidFill>
                <a:latin typeface="Arial"/>
                <a:ea typeface="Arial"/>
                <a:cs typeface="Arial"/>
                <a:sym typeface="Arial"/>
              </a:rPr>
              <a:t>e pertes économiques d’ici 2050</a:t>
            </a:r>
            <a:endParaRPr lang="fr-FR" sz="1100" dirty="0">
              <a:solidFill>
                <a:schemeClr val="bg1"/>
              </a:solidFill>
            </a:endParaRPr>
          </a:p>
        </p:txBody>
      </p:sp>
      <p:sp>
        <p:nvSpPr>
          <p:cNvPr id="39" name="Google Shape;115;p5">
            <a:extLst>
              <a:ext uri="{FF2B5EF4-FFF2-40B4-BE49-F238E27FC236}">
                <a16:creationId xmlns:a16="http://schemas.microsoft.com/office/drawing/2014/main" id="{B282C9B7-86AE-939C-2462-847EBFA506D9}"/>
              </a:ext>
            </a:extLst>
          </p:cNvPr>
          <p:cNvSpPr/>
          <p:nvPr/>
        </p:nvSpPr>
        <p:spPr>
          <a:xfrm>
            <a:off x="10235387" y="4024360"/>
            <a:ext cx="1512000" cy="1512000"/>
          </a:xfrm>
          <a:prstGeom prst="ellipse">
            <a:avLst/>
          </a:prstGeom>
          <a:solidFill>
            <a:srgbClr val="081746"/>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lang="fr-FR" sz="1400" dirty="0">
              <a:solidFill>
                <a:srgbClr val="7F7F7F"/>
              </a:solidFill>
              <a:latin typeface="Arial"/>
              <a:ea typeface="Arial"/>
              <a:cs typeface="Arial"/>
              <a:sym typeface="Arial"/>
            </a:endParaRPr>
          </a:p>
        </p:txBody>
      </p:sp>
      <p:sp>
        <p:nvSpPr>
          <p:cNvPr id="40" name="Google Shape;117;p5">
            <a:extLst>
              <a:ext uri="{FF2B5EF4-FFF2-40B4-BE49-F238E27FC236}">
                <a16:creationId xmlns:a16="http://schemas.microsoft.com/office/drawing/2014/main" id="{644F5BC4-AA28-0EFA-8807-A24A7B7B9A34}"/>
              </a:ext>
            </a:extLst>
          </p:cNvPr>
          <p:cNvSpPr txBox="1"/>
          <p:nvPr/>
        </p:nvSpPr>
        <p:spPr>
          <a:xfrm>
            <a:off x="10505846" y="4266536"/>
            <a:ext cx="971082" cy="307777"/>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F69C14"/>
              </a:buClr>
              <a:buSzPts val="1800"/>
              <a:buFont typeface="Arial"/>
              <a:buNone/>
            </a:pPr>
            <a:r>
              <a:rPr lang="fr-FR" sz="2000" b="1" dirty="0">
                <a:solidFill>
                  <a:srgbClr val="FBAA0B"/>
                </a:solidFill>
                <a:latin typeface="Prata"/>
                <a:ea typeface="Prata"/>
                <a:cs typeface="Prata"/>
                <a:sym typeface="Prata"/>
              </a:rPr>
              <a:t>3 Md€+</a:t>
            </a:r>
          </a:p>
        </p:txBody>
      </p:sp>
      <p:sp>
        <p:nvSpPr>
          <p:cNvPr id="41" name="Google Shape;129;p5">
            <a:extLst>
              <a:ext uri="{FF2B5EF4-FFF2-40B4-BE49-F238E27FC236}">
                <a16:creationId xmlns:a16="http://schemas.microsoft.com/office/drawing/2014/main" id="{B85564EE-4C78-2F10-1615-B3F3FC903DD2}"/>
              </a:ext>
            </a:extLst>
          </p:cNvPr>
          <p:cNvSpPr txBox="1"/>
          <p:nvPr/>
        </p:nvSpPr>
        <p:spPr>
          <a:xfrm>
            <a:off x="10409282" y="4585018"/>
            <a:ext cx="1164210" cy="846386"/>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F59B14"/>
              </a:buClr>
              <a:buSzPts val="900"/>
              <a:buFont typeface="Arial"/>
              <a:buNone/>
            </a:pPr>
            <a:r>
              <a:rPr lang="fr-FR" sz="1100" dirty="0">
                <a:solidFill>
                  <a:schemeClr val="bg1"/>
                </a:solidFill>
                <a:latin typeface="Arial" panose="020B0604020202020204" pitchFamily="34" charset="0"/>
                <a:cs typeface="Arial" panose="020B0604020202020204" pitchFamily="34" charset="0"/>
              </a:rPr>
              <a:t>de sinistres climatiques à indemniser par les assureurs français en 2020</a:t>
            </a:r>
          </a:p>
        </p:txBody>
      </p:sp>
      <p:graphicFrame>
        <p:nvGraphicFramePr>
          <p:cNvPr id="42" name="Google Shape;105;p5">
            <a:extLst>
              <a:ext uri="{FF2B5EF4-FFF2-40B4-BE49-F238E27FC236}">
                <a16:creationId xmlns:a16="http://schemas.microsoft.com/office/drawing/2014/main" id="{EA8D9F22-3EB9-3B3F-D85A-DD272C2F4149}"/>
              </a:ext>
            </a:extLst>
          </p:cNvPr>
          <p:cNvGraphicFramePr/>
          <p:nvPr/>
        </p:nvGraphicFramePr>
        <p:xfrm>
          <a:off x="468832" y="1351305"/>
          <a:ext cx="5655822" cy="4818349"/>
        </p:xfrm>
        <a:graphic>
          <a:graphicData uri="http://schemas.openxmlformats.org/drawingml/2006/chart">
            <c:chart xmlns:c="http://schemas.openxmlformats.org/drawingml/2006/chart" xmlns:r="http://schemas.openxmlformats.org/officeDocument/2006/relationships" r:id="rId2"/>
          </a:graphicData>
        </a:graphic>
      </p:graphicFrame>
      <p:sp>
        <p:nvSpPr>
          <p:cNvPr id="43" name="Google Shape;106;p5">
            <a:extLst>
              <a:ext uri="{FF2B5EF4-FFF2-40B4-BE49-F238E27FC236}">
                <a16:creationId xmlns:a16="http://schemas.microsoft.com/office/drawing/2014/main" id="{2A2149B1-C172-29C0-668D-4D6D832B1B74}"/>
              </a:ext>
            </a:extLst>
          </p:cNvPr>
          <p:cNvSpPr txBox="1"/>
          <p:nvPr/>
        </p:nvSpPr>
        <p:spPr>
          <a:xfrm flipH="1">
            <a:off x="516682" y="1080321"/>
            <a:ext cx="5822962" cy="221599"/>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None/>
            </a:pPr>
            <a:r>
              <a:rPr lang="en-US" sz="1600" dirty="0" err="1">
                <a:solidFill>
                  <a:srgbClr val="7F7F7F"/>
                </a:solidFill>
                <a:latin typeface="Arial" panose="020B0604020202020204" pitchFamily="34" charset="0"/>
                <a:cs typeface="Arial" panose="020B0604020202020204" pitchFamily="34" charset="0"/>
              </a:rPr>
              <a:t>Nombre</a:t>
            </a:r>
            <a:r>
              <a:rPr lang="en-US" sz="1600" dirty="0">
                <a:solidFill>
                  <a:srgbClr val="7F7F7F"/>
                </a:solidFill>
                <a:latin typeface="Arial" panose="020B0604020202020204" pitchFamily="34" charset="0"/>
                <a:cs typeface="Arial" panose="020B0604020202020204" pitchFamily="34" charset="0"/>
              </a:rPr>
              <a:t> de c</a:t>
            </a:r>
            <a:r>
              <a:rPr lang="en-US" sz="1600" dirty="0">
                <a:solidFill>
                  <a:srgbClr val="7F7F7F"/>
                </a:solidFill>
                <a:latin typeface="Arial" panose="020B0604020202020204" pitchFamily="34" charset="0"/>
                <a:ea typeface="Arial"/>
                <a:cs typeface="Arial" panose="020B0604020202020204" pitchFamily="34" charset="0"/>
                <a:sym typeface="Arial"/>
              </a:rPr>
              <a:t>atastrophes </a:t>
            </a:r>
            <a:r>
              <a:rPr lang="en-US" sz="1600" dirty="0" err="1">
                <a:solidFill>
                  <a:srgbClr val="7F7F7F"/>
                </a:solidFill>
                <a:latin typeface="Arial" panose="020B0604020202020204" pitchFamily="34" charset="0"/>
                <a:ea typeface="Arial"/>
                <a:cs typeface="Arial" panose="020B0604020202020204" pitchFamily="34" charset="0"/>
                <a:sym typeface="Arial"/>
              </a:rPr>
              <a:t>naturelles</a:t>
            </a:r>
            <a:r>
              <a:rPr lang="en-US" sz="1600" dirty="0">
                <a:solidFill>
                  <a:srgbClr val="7F7F7F"/>
                </a:solidFill>
                <a:latin typeface="Arial" panose="020B0604020202020204" pitchFamily="34" charset="0"/>
                <a:ea typeface="Arial"/>
                <a:cs typeface="Arial" panose="020B0604020202020204" pitchFamily="34" charset="0"/>
                <a:sym typeface="Arial"/>
              </a:rPr>
              <a:t> par nature, de 1980 </a:t>
            </a:r>
            <a:r>
              <a:rPr lang="en-US" sz="1600" dirty="0">
                <a:solidFill>
                  <a:srgbClr val="7F7F7F"/>
                </a:solidFill>
                <a:latin typeface="Arial" panose="020B0604020202020204" pitchFamily="34" charset="0"/>
                <a:cs typeface="Arial" panose="020B0604020202020204" pitchFamily="34" charset="0"/>
              </a:rPr>
              <a:t>à</a:t>
            </a:r>
            <a:r>
              <a:rPr lang="en-US" sz="1600" dirty="0">
                <a:solidFill>
                  <a:srgbClr val="7F7F7F"/>
                </a:solidFill>
                <a:latin typeface="Arial" panose="020B0604020202020204" pitchFamily="34" charset="0"/>
                <a:ea typeface="Arial"/>
                <a:cs typeface="Arial" panose="020B0604020202020204" pitchFamily="34" charset="0"/>
                <a:sym typeface="Arial"/>
              </a:rPr>
              <a:t> 2019</a:t>
            </a:r>
            <a:endParaRPr sz="2000" dirty="0">
              <a:latin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BB155738-D980-DE33-B8AC-38E4A35AFB48}"/>
              </a:ext>
            </a:extLst>
          </p:cNvPr>
          <p:cNvCxnSpPr>
            <a:cxnSpLocks/>
          </p:cNvCxnSpPr>
          <p:nvPr/>
        </p:nvCxnSpPr>
        <p:spPr>
          <a:xfrm>
            <a:off x="6228338" y="981777"/>
            <a:ext cx="0" cy="5760251"/>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5" name="Google Shape;115;p5">
            <a:extLst>
              <a:ext uri="{FF2B5EF4-FFF2-40B4-BE49-F238E27FC236}">
                <a16:creationId xmlns:a16="http://schemas.microsoft.com/office/drawing/2014/main" id="{568914F6-701A-D405-192C-9B855B7E183D}"/>
              </a:ext>
            </a:extLst>
          </p:cNvPr>
          <p:cNvSpPr/>
          <p:nvPr/>
        </p:nvSpPr>
        <p:spPr>
          <a:xfrm>
            <a:off x="8312049" y="5134257"/>
            <a:ext cx="1512000" cy="1512000"/>
          </a:xfrm>
          <a:prstGeom prst="ellipse">
            <a:avLst/>
          </a:prstGeom>
          <a:solidFill>
            <a:srgbClr val="081746"/>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lang="fr-FR" sz="1400" dirty="0">
              <a:solidFill>
                <a:srgbClr val="7F7F7F"/>
              </a:solidFill>
              <a:latin typeface="Arial"/>
              <a:ea typeface="Arial"/>
              <a:cs typeface="Arial"/>
              <a:sym typeface="Arial"/>
            </a:endParaRPr>
          </a:p>
        </p:txBody>
      </p:sp>
      <p:sp>
        <p:nvSpPr>
          <p:cNvPr id="46" name="Google Shape;117;p5">
            <a:extLst>
              <a:ext uri="{FF2B5EF4-FFF2-40B4-BE49-F238E27FC236}">
                <a16:creationId xmlns:a16="http://schemas.microsoft.com/office/drawing/2014/main" id="{F77B958B-73EB-A57B-B412-4773A601FD9D}"/>
              </a:ext>
            </a:extLst>
          </p:cNvPr>
          <p:cNvSpPr txBox="1"/>
          <p:nvPr/>
        </p:nvSpPr>
        <p:spPr>
          <a:xfrm>
            <a:off x="8582508" y="5246493"/>
            <a:ext cx="971082" cy="307777"/>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F69C14"/>
              </a:buClr>
              <a:buSzPts val="1800"/>
              <a:buFont typeface="Arial"/>
              <a:buNone/>
            </a:pPr>
            <a:r>
              <a:rPr lang="fr-FR" sz="2000" b="1" dirty="0">
                <a:solidFill>
                  <a:srgbClr val="FBAA0B"/>
                </a:solidFill>
                <a:latin typeface="Prata"/>
                <a:ea typeface="Prata"/>
                <a:cs typeface="Prata"/>
                <a:sym typeface="Prata"/>
              </a:rPr>
              <a:t>2/3</a:t>
            </a:r>
          </a:p>
        </p:txBody>
      </p:sp>
      <p:sp>
        <p:nvSpPr>
          <p:cNvPr id="47" name="Google Shape;129;p5">
            <a:extLst>
              <a:ext uri="{FF2B5EF4-FFF2-40B4-BE49-F238E27FC236}">
                <a16:creationId xmlns:a16="http://schemas.microsoft.com/office/drawing/2014/main" id="{96CE1832-F13B-44A1-CDB2-64B86E734F21}"/>
              </a:ext>
            </a:extLst>
          </p:cNvPr>
          <p:cNvSpPr txBox="1"/>
          <p:nvPr/>
        </p:nvSpPr>
        <p:spPr>
          <a:xfrm>
            <a:off x="8454514" y="5732354"/>
            <a:ext cx="1227070" cy="677108"/>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F59B14"/>
              </a:buClr>
              <a:buSzPts val="900"/>
              <a:buFont typeface="Arial"/>
              <a:buNone/>
            </a:pPr>
            <a:r>
              <a:rPr lang="fr-FR" sz="1100" dirty="0">
                <a:solidFill>
                  <a:schemeClr val="bg1"/>
                </a:solidFill>
                <a:latin typeface="Arial" panose="020B0604020202020204" pitchFamily="34" charset="0"/>
                <a:cs typeface="Arial" panose="020B0604020202020204" pitchFamily="34" charset="0"/>
              </a:rPr>
              <a:t>des 36 communes exposées à au moins un risque naturel en France</a:t>
            </a:r>
          </a:p>
        </p:txBody>
      </p:sp>
      <p:sp>
        <p:nvSpPr>
          <p:cNvPr id="48" name="Google Shape;115;p5">
            <a:extLst>
              <a:ext uri="{FF2B5EF4-FFF2-40B4-BE49-F238E27FC236}">
                <a16:creationId xmlns:a16="http://schemas.microsoft.com/office/drawing/2014/main" id="{0D39213C-C0F8-8F88-EA21-2471825932FC}"/>
              </a:ext>
            </a:extLst>
          </p:cNvPr>
          <p:cNvSpPr/>
          <p:nvPr/>
        </p:nvSpPr>
        <p:spPr>
          <a:xfrm>
            <a:off x="6388711" y="4024360"/>
            <a:ext cx="1512000" cy="1512000"/>
          </a:xfrm>
          <a:prstGeom prst="ellipse">
            <a:avLst/>
          </a:prstGeom>
          <a:solidFill>
            <a:srgbClr val="081746"/>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lang="fr-FR" sz="1400" dirty="0">
              <a:solidFill>
                <a:srgbClr val="7F7F7F"/>
              </a:solidFill>
              <a:latin typeface="Arial"/>
              <a:ea typeface="Arial"/>
              <a:cs typeface="Arial"/>
              <a:sym typeface="Arial"/>
            </a:endParaRPr>
          </a:p>
        </p:txBody>
      </p:sp>
      <p:sp>
        <p:nvSpPr>
          <p:cNvPr id="49" name="Google Shape;117;p5">
            <a:extLst>
              <a:ext uri="{FF2B5EF4-FFF2-40B4-BE49-F238E27FC236}">
                <a16:creationId xmlns:a16="http://schemas.microsoft.com/office/drawing/2014/main" id="{FC316B10-3C3E-C695-2BC5-A41D45F6F5F4}"/>
              </a:ext>
            </a:extLst>
          </p:cNvPr>
          <p:cNvSpPr txBox="1"/>
          <p:nvPr/>
        </p:nvSpPr>
        <p:spPr>
          <a:xfrm>
            <a:off x="6659170" y="4266536"/>
            <a:ext cx="971082" cy="307777"/>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F69C14"/>
              </a:buClr>
              <a:buSzPts val="1800"/>
              <a:buFont typeface="Arial"/>
              <a:buNone/>
            </a:pPr>
            <a:r>
              <a:rPr lang="fr-FR" sz="2000" b="1" dirty="0">
                <a:solidFill>
                  <a:srgbClr val="FBAA0B"/>
                </a:solidFill>
                <a:latin typeface="Prata"/>
                <a:ea typeface="Prata"/>
                <a:cs typeface="Prata"/>
                <a:sym typeface="Prata"/>
              </a:rPr>
              <a:t>16 000</a:t>
            </a:r>
          </a:p>
        </p:txBody>
      </p:sp>
      <p:sp>
        <p:nvSpPr>
          <p:cNvPr id="50" name="Google Shape;129;p5">
            <a:extLst>
              <a:ext uri="{FF2B5EF4-FFF2-40B4-BE49-F238E27FC236}">
                <a16:creationId xmlns:a16="http://schemas.microsoft.com/office/drawing/2014/main" id="{585879A9-1B77-8468-0E88-5A540CE02A7E}"/>
              </a:ext>
            </a:extLst>
          </p:cNvPr>
          <p:cNvSpPr txBox="1"/>
          <p:nvPr/>
        </p:nvSpPr>
        <p:spPr>
          <a:xfrm>
            <a:off x="6529373" y="4660033"/>
            <a:ext cx="1230677" cy="677108"/>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F59B14"/>
              </a:buClr>
              <a:buSzPts val="900"/>
              <a:buFont typeface="Arial"/>
              <a:buNone/>
            </a:pPr>
            <a:r>
              <a:rPr lang="fr-FR" sz="1100" dirty="0">
                <a:solidFill>
                  <a:schemeClr val="bg1"/>
                </a:solidFill>
                <a:latin typeface="Arial" panose="020B0604020202020204" pitchFamily="34" charset="0"/>
                <a:cs typeface="Arial" panose="020B0604020202020204" pitchFamily="34" charset="0"/>
              </a:rPr>
              <a:t>communes exposées au risque d’inondation en France</a:t>
            </a:r>
          </a:p>
        </p:txBody>
      </p:sp>
      <p:sp>
        <p:nvSpPr>
          <p:cNvPr id="51" name="Oval 50">
            <a:extLst>
              <a:ext uri="{FF2B5EF4-FFF2-40B4-BE49-F238E27FC236}">
                <a16:creationId xmlns:a16="http://schemas.microsoft.com/office/drawing/2014/main" id="{9D41669C-F886-C6AC-A128-9CBCD8AF5362}"/>
              </a:ext>
            </a:extLst>
          </p:cNvPr>
          <p:cNvSpPr/>
          <p:nvPr/>
        </p:nvSpPr>
        <p:spPr>
          <a:xfrm>
            <a:off x="8852049" y="4149854"/>
            <a:ext cx="432000" cy="4320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Oval 54">
            <a:extLst>
              <a:ext uri="{FF2B5EF4-FFF2-40B4-BE49-F238E27FC236}">
                <a16:creationId xmlns:a16="http://schemas.microsoft.com/office/drawing/2014/main" id="{FC2BB03F-7CB9-46DA-E233-301357D55439}"/>
              </a:ext>
            </a:extLst>
          </p:cNvPr>
          <p:cNvSpPr/>
          <p:nvPr/>
        </p:nvSpPr>
        <p:spPr>
          <a:xfrm>
            <a:off x="8852049" y="3165451"/>
            <a:ext cx="432000" cy="432000"/>
          </a:xfrm>
          <a:prstGeom prst="ellipse">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t="476" b="-25738"/>
            </a:stretch>
          </a:blipFill>
          <a:ln>
            <a:solidFill>
              <a:srgbClr val="08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3" name="Group 12">
            <a:extLst>
              <a:ext uri="{FF2B5EF4-FFF2-40B4-BE49-F238E27FC236}">
                <a16:creationId xmlns:a16="http://schemas.microsoft.com/office/drawing/2014/main" id="{747789CF-C842-3D3B-CFF6-F88916DC6C1F}"/>
              </a:ext>
            </a:extLst>
          </p:cNvPr>
          <p:cNvGrpSpPr/>
          <p:nvPr/>
        </p:nvGrpSpPr>
        <p:grpSpPr>
          <a:xfrm>
            <a:off x="8546049" y="1304724"/>
            <a:ext cx="1044000" cy="322866"/>
            <a:chOff x="8491065" y="1304724"/>
            <a:chExt cx="1044000" cy="322866"/>
          </a:xfrm>
        </p:grpSpPr>
        <p:sp>
          <p:nvSpPr>
            <p:cNvPr id="30" name="Google Shape;117;p5">
              <a:extLst>
                <a:ext uri="{FF2B5EF4-FFF2-40B4-BE49-F238E27FC236}">
                  <a16:creationId xmlns:a16="http://schemas.microsoft.com/office/drawing/2014/main" id="{A730972D-0926-C44E-7961-BFEE743868D6}"/>
                </a:ext>
              </a:extLst>
            </p:cNvPr>
            <p:cNvSpPr txBox="1"/>
            <p:nvPr/>
          </p:nvSpPr>
          <p:spPr>
            <a:xfrm>
              <a:off x="8527524" y="1304724"/>
              <a:ext cx="971082" cy="307777"/>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F69C14"/>
                </a:buClr>
                <a:buSzPts val="1800"/>
                <a:buFont typeface="Arial"/>
                <a:buNone/>
              </a:pPr>
              <a:r>
                <a:rPr lang="fr-FR" sz="2000" b="1" dirty="0">
                  <a:solidFill>
                    <a:srgbClr val="FBAA0B"/>
                  </a:solidFill>
                  <a:latin typeface="Prata"/>
                  <a:ea typeface="Prata"/>
                  <a:cs typeface="Prata"/>
                  <a:sym typeface="Prata"/>
                </a:rPr>
                <a:t>+70%</a:t>
              </a:r>
            </a:p>
          </p:txBody>
        </p:sp>
        <p:cxnSp>
          <p:nvCxnSpPr>
            <p:cNvPr id="8" name="Straight Connector 7">
              <a:extLst>
                <a:ext uri="{FF2B5EF4-FFF2-40B4-BE49-F238E27FC236}">
                  <a16:creationId xmlns:a16="http://schemas.microsoft.com/office/drawing/2014/main" id="{11FB2530-3566-E37C-6E2B-26641DBD4621}"/>
                </a:ext>
              </a:extLst>
            </p:cNvPr>
            <p:cNvCxnSpPr>
              <a:cxnSpLocks/>
            </p:cNvCxnSpPr>
            <p:nvPr/>
          </p:nvCxnSpPr>
          <p:spPr>
            <a:xfrm flipH="1">
              <a:off x="8491065" y="1627590"/>
              <a:ext cx="10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4E9A8CBD-722F-34AE-063C-5AF16BCB4BCE}"/>
              </a:ext>
            </a:extLst>
          </p:cNvPr>
          <p:cNvCxnSpPr>
            <a:cxnSpLocks/>
          </p:cNvCxnSpPr>
          <p:nvPr/>
        </p:nvCxnSpPr>
        <p:spPr>
          <a:xfrm flipH="1">
            <a:off x="8546049" y="5643312"/>
            <a:ext cx="10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6172BBA-E482-86E5-8277-A77BE2C47451}"/>
              </a:ext>
            </a:extLst>
          </p:cNvPr>
          <p:cNvCxnSpPr>
            <a:cxnSpLocks/>
          </p:cNvCxnSpPr>
          <p:nvPr/>
        </p:nvCxnSpPr>
        <p:spPr>
          <a:xfrm flipH="1">
            <a:off x="6622711" y="4574853"/>
            <a:ext cx="10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426584C-C0D0-6BE5-70F1-29FE61C8C74F}"/>
              </a:ext>
            </a:extLst>
          </p:cNvPr>
          <p:cNvCxnSpPr>
            <a:cxnSpLocks/>
          </p:cNvCxnSpPr>
          <p:nvPr/>
        </p:nvCxnSpPr>
        <p:spPr>
          <a:xfrm flipH="1">
            <a:off x="6622711" y="2516265"/>
            <a:ext cx="10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E3D4439-8BB7-503D-692B-2C6B351449D9}"/>
              </a:ext>
            </a:extLst>
          </p:cNvPr>
          <p:cNvCxnSpPr>
            <a:cxnSpLocks/>
          </p:cNvCxnSpPr>
          <p:nvPr/>
        </p:nvCxnSpPr>
        <p:spPr>
          <a:xfrm flipH="1">
            <a:off x="10469387" y="2523960"/>
            <a:ext cx="10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2C3E569-AE7F-A500-EC81-A300F7147E93}"/>
              </a:ext>
            </a:extLst>
          </p:cNvPr>
          <p:cNvCxnSpPr>
            <a:cxnSpLocks/>
          </p:cNvCxnSpPr>
          <p:nvPr/>
        </p:nvCxnSpPr>
        <p:spPr>
          <a:xfrm flipH="1">
            <a:off x="10469387" y="4579665"/>
            <a:ext cx="10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4E0E104-79BF-7738-CBFC-50649454EF27}"/>
              </a:ext>
            </a:extLst>
          </p:cNvPr>
          <p:cNvCxnSpPr>
            <a:cxnSpLocks/>
            <a:stCxn id="55" idx="0"/>
            <a:endCxn id="29" idx="4"/>
          </p:cNvCxnSpPr>
          <p:nvPr/>
        </p:nvCxnSpPr>
        <p:spPr>
          <a:xfrm flipV="1">
            <a:off x="9068049" y="2613048"/>
            <a:ext cx="0" cy="552403"/>
          </a:xfrm>
          <a:prstGeom prst="line">
            <a:avLst/>
          </a:prstGeom>
          <a:ln w="19050">
            <a:solidFill>
              <a:srgbClr val="08174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BF79042-BB98-1FA1-2607-45AD36700BC0}"/>
              </a:ext>
            </a:extLst>
          </p:cNvPr>
          <p:cNvCxnSpPr>
            <a:cxnSpLocks/>
            <a:stCxn id="55" idx="2"/>
            <a:endCxn id="33" idx="6"/>
          </p:cNvCxnSpPr>
          <p:nvPr/>
        </p:nvCxnSpPr>
        <p:spPr>
          <a:xfrm flipH="1" flipV="1">
            <a:off x="7900711" y="2587184"/>
            <a:ext cx="951338" cy="794267"/>
          </a:xfrm>
          <a:prstGeom prst="line">
            <a:avLst/>
          </a:prstGeom>
          <a:ln w="19050">
            <a:solidFill>
              <a:srgbClr val="081746"/>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51BE7AA-7271-3FF2-6852-E9EF1D740663}"/>
              </a:ext>
            </a:extLst>
          </p:cNvPr>
          <p:cNvCxnSpPr>
            <a:cxnSpLocks/>
            <a:stCxn id="36" idx="2"/>
            <a:endCxn id="55" idx="6"/>
          </p:cNvCxnSpPr>
          <p:nvPr/>
        </p:nvCxnSpPr>
        <p:spPr>
          <a:xfrm flipH="1">
            <a:off x="9284049" y="2587184"/>
            <a:ext cx="951338" cy="794267"/>
          </a:xfrm>
          <a:prstGeom prst="line">
            <a:avLst/>
          </a:prstGeom>
          <a:ln w="19050">
            <a:solidFill>
              <a:srgbClr val="08174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41D8285-285D-CF8C-0AFF-87A950C4ADFC}"/>
              </a:ext>
            </a:extLst>
          </p:cNvPr>
          <p:cNvCxnSpPr>
            <a:cxnSpLocks/>
            <a:stCxn id="51" idx="2"/>
            <a:endCxn id="48" idx="6"/>
          </p:cNvCxnSpPr>
          <p:nvPr/>
        </p:nvCxnSpPr>
        <p:spPr>
          <a:xfrm flipH="1">
            <a:off x="7900711" y="4365854"/>
            <a:ext cx="951338" cy="414506"/>
          </a:xfrm>
          <a:prstGeom prst="line">
            <a:avLst/>
          </a:prstGeom>
          <a:ln w="19050">
            <a:solidFill>
              <a:srgbClr val="081746"/>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57FFFE2-FA8D-9947-1A87-59FE9F6C57B7}"/>
              </a:ext>
            </a:extLst>
          </p:cNvPr>
          <p:cNvCxnSpPr>
            <a:cxnSpLocks/>
            <a:stCxn id="45" idx="0"/>
            <a:endCxn id="51" idx="4"/>
          </p:cNvCxnSpPr>
          <p:nvPr/>
        </p:nvCxnSpPr>
        <p:spPr>
          <a:xfrm flipV="1">
            <a:off x="9068049" y="4581854"/>
            <a:ext cx="0" cy="552403"/>
          </a:xfrm>
          <a:prstGeom prst="line">
            <a:avLst/>
          </a:prstGeom>
          <a:ln w="19050">
            <a:solidFill>
              <a:srgbClr val="08174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4132DD7-740B-DEC2-6431-29397813DC5C}"/>
              </a:ext>
            </a:extLst>
          </p:cNvPr>
          <p:cNvCxnSpPr>
            <a:cxnSpLocks/>
            <a:stCxn id="39" idx="2"/>
            <a:endCxn id="51" idx="6"/>
          </p:cNvCxnSpPr>
          <p:nvPr/>
        </p:nvCxnSpPr>
        <p:spPr>
          <a:xfrm flipH="1" flipV="1">
            <a:off x="9284049" y="4365854"/>
            <a:ext cx="951338" cy="414506"/>
          </a:xfrm>
          <a:prstGeom prst="line">
            <a:avLst/>
          </a:prstGeom>
          <a:ln w="19050">
            <a:solidFill>
              <a:srgbClr val="0817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368912"/>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sz="2400" dirty="0">
                <a:latin typeface="Prata" panose="00000500000000000000" pitchFamily="2" charset="0"/>
              </a:rPr>
              <a:t>D’ici 2100, la sinistralité liée aux inondations sera multipliée par 2 ou 3 en Allemagne</a:t>
            </a:r>
          </a:p>
        </p:txBody>
      </p:sp>
      <p:sp>
        <p:nvSpPr>
          <p:cNvPr id="59" name="Content Placeholder 1">
            <a:extLst>
              <a:ext uri="{FF2B5EF4-FFF2-40B4-BE49-F238E27FC236}">
                <a16:creationId xmlns:a16="http://schemas.microsoft.com/office/drawing/2014/main" id="{E3426A21-60CC-7E3F-1883-1871B5151E00}"/>
              </a:ext>
            </a:extLst>
          </p:cNvPr>
          <p:cNvSpPr txBox="1">
            <a:spLocks/>
          </p:cNvSpPr>
          <p:nvPr/>
        </p:nvSpPr>
        <p:spPr bwMode="auto">
          <a:xfrm>
            <a:off x="357419" y="6682030"/>
            <a:ext cx="3294408" cy="18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en-US"/>
            </a:defPPr>
            <a:lvl1pPr indent="0" eaLnBrk="0" fontAlgn="base" hangingPunct="0">
              <a:spcBef>
                <a:spcPct val="20000"/>
              </a:spcBef>
              <a:spcAft>
                <a:spcPts val="554"/>
              </a:spcAft>
              <a:buClr>
                <a:srgbClr val="F59B14"/>
              </a:buClr>
              <a:buFont typeface="Wingdings" panose="05000000000000000000" pitchFamily="2" charset="2"/>
              <a:buNone/>
              <a:defRPr sz="800" b="0" kern="0">
                <a:solidFill>
                  <a:schemeClr val="bg1">
                    <a:lumMod val="50000"/>
                  </a:schemeClr>
                </a:solidFill>
              </a:defRPr>
            </a:lvl1pPr>
            <a:lvl2pPr marL="883161" indent="-330209" eaLnBrk="0" fontAlgn="base" hangingPunct="0">
              <a:spcBef>
                <a:spcPct val="20000"/>
              </a:spcBef>
              <a:spcAft>
                <a:spcPct val="20000"/>
              </a:spcAft>
              <a:buClr>
                <a:srgbClr val="F59B14"/>
              </a:buClr>
              <a:buSzPct val="95000"/>
              <a:buFont typeface="Wingdings" pitchFamily="2" charset="2"/>
              <a:buChar char="u"/>
              <a:defRPr sz="2000"/>
            </a:lvl2pPr>
            <a:lvl3pPr marL="1320833" indent="-216883" eaLnBrk="0" fontAlgn="base" hangingPunct="0">
              <a:spcBef>
                <a:spcPct val="20000"/>
              </a:spcBef>
              <a:spcAft>
                <a:spcPct val="20000"/>
              </a:spcAft>
              <a:buClr>
                <a:srgbClr val="F59B14"/>
              </a:buClr>
              <a:buFont typeface="Symbol" pitchFamily="18" charset="2"/>
              <a:buChar char="·"/>
            </a:lvl3pPr>
            <a:lvl4pPr marL="1768276" indent="-115280" eaLnBrk="0" fontAlgn="base" hangingPunct="0">
              <a:spcBef>
                <a:spcPct val="20000"/>
              </a:spcBef>
              <a:spcAft>
                <a:spcPct val="20000"/>
              </a:spcAft>
              <a:buClr>
                <a:schemeClr val="tx1"/>
              </a:buClr>
              <a:buFont typeface="Arial" pitchFamily="34" charset="0"/>
              <a:buChar char="-"/>
            </a:lvl4pPr>
            <a:lvl5pPr marL="2327275" indent="-120650" eaLnBrk="0" fontAlgn="base" hangingPunct="0">
              <a:spcBef>
                <a:spcPct val="20000"/>
              </a:spcBef>
              <a:spcAft>
                <a:spcPct val="0"/>
              </a:spcAft>
              <a:buFont typeface="Arial" pitchFamily="34" charset="0"/>
              <a:buChar char="­"/>
              <a:defRPr sz="1600"/>
            </a:lvl5pPr>
            <a:lvl6pPr marL="2991414" indent="-220791" fontAlgn="base">
              <a:spcBef>
                <a:spcPct val="20000"/>
              </a:spcBef>
              <a:spcAft>
                <a:spcPct val="0"/>
              </a:spcAft>
              <a:buFont typeface="Arial" pitchFamily="34" charset="0"/>
              <a:buChar char="­"/>
              <a:defRPr sz="1477"/>
            </a:lvl6pPr>
            <a:lvl7pPr marL="3554136" indent="-220791" fontAlgn="base">
              <a:spcBef>
                <a:spcPct val="20000"/>
              </a:spcBef>
              <a:spcAft>
                <a:spcPct val="0"/>
              </a:spcAft>
              <a:buFont typeface="Arial" pitchFamily="34" charset="0"/>
              <a:buChar char="­"/>
              <a:defRPr sz="1477"/>
            </a:lvl7pPr>
            <a:lvl8pPr marL="4116857" indent="-220791" fontAlgn="base">
              <a:spcBef>
                <a:spcPct val="20000"/>
              </a:spcBef>
              <a:spcAft>
                <a:spcPct val="0"/>
              </a:spcAft>
              <a:buFont typeface="Arial" pitchFamily="34" charset="0"/>
              <a:buChar char="­"/>
              <a:defRPr sz="1477"/>
            </a:lvl8pPr>
            <a:lvl9pPr marL="4679579" indent="-220791" fontAlgn="base">
              <a:spcBef>
                <a:spcPct val="20000"/>
              </a:spcBef>
              <a:spcAft>
                <a:spcPct val="0"/>
              </a:spcAft>
              <a:buFont typeface="Arial" pitchFamily="34" charset="0"/>
              <a:buChar char="­"/>
              <a:defRPr sz="1477"/>
            </a:lvl9pPr>
          </a:lstStyle>
          <a:p>
            <a:r>
              <a:rPr lang="fr-FR" i="1" dirty="0"/>
              <a:t>Source: Science Direct, Zurich, Business </a:t>
            </a:r>
            <a:r>
              <a:rPr lang="fr-FR" i="1" dirty="0" err="1"/>
              <a:t>Insurance</a:t>
            </a:r>
            <a:r>
              <a:rPr lang="fr-FR" i="1" dirty="0"/>
              <a:t>, INRAE, Reuters</a:t>
            </a:r>
          </a:p>
        </p:txBody>
      </p:sp>
      <p:sp>
        <p:nvSpPr>
          <p:cNvPr id="60" name="TextBox 59">
            <a:extLst>
              <a:ext uri="{FF2B5EF4-FFF2-40B4-BE49-F238E27FC236}">
                <a16:creationId xmlns:a16="http://schemas.microsoft.com/office/drawing/2014/main" id="{F681511C-FA83-C8CD-886A-7224A966EAA9}"/>
              </a:ext>
            </a:extLst>
          </p:cNvPr>
          <p:cNvSpPr txBox="1"/>
          <p:nvPr/>
        </p:nvSpPr>
        <p:spPr>
          <a:xfrm>
            <a:off x="6378278" y="885114"/>
            <a:ext cx="4799886" cy="2462213"/>
          </a:xfrm>
          <a:prstGeom prst="rect">
            <a:avLst/>
          </a:prstGeom>
          <a:noFill/>
        </p:spPr>
        <p:txBody>
          <a:bodyPr wrap="square" lIns="36000" tIns="0">
            <a:spAutoFit/>
          </a:bodyPr>
          <a:lstStyle/>
          <a:p>
            <a:pPr marL="243410" lvl="1" indent="-243410" defTabSz="685800" fontAlgn="base">
              <a:lnSpc>
                <a:spcPct val="90000"/>
              </a:lnSpc>
              <a:spcBef>
                <a:spcPts val="400"/>
              </a:spcBef>
              <a:spcAft>
                <a:spcPts val="1200"/>
              </a:spcAft>
              <a:buClr>
                <a:srgbClr val="F59B14"/>
              </a:buClr>
              <a:buSzPts val="1400"/>
              <a:buFont typeface="Arial"/>
              <a:buChar char="•"/>
            </a:pPr>
            <a:r>
              <a:rPr lang="fr-FR" sz="1300" dirty="0">
                <a:solidFill>
                  <a:srgbClr val="081746"/>
                </a:solidFill>
                <a:latin typeface="Arial" panose="020B0604020202020204" pitchFamily="34" charset="0"/>
                <a:cs typeface="Arial" panose="020B0604020202020204" pitchFamily="34" charset="0"/>
              </a:rPr>
              <a:t>Le réchauffement de l’atmosphère et des océans </a:t>
            </a:r>
            <a:r>
              <a:rPr lang="fr-FR" sz="1300" b="1" dirty="0">
                <a:solidFill>
                  <a:srgbClr val="081746"/>
                </a:solidFill>
                <a:latin typeface="Arial" panose="020B0604020202020204" pitchFamily="34" charset="0"/>
                <a:cs typeface="Arial" panose="020B0604020202020204" pitchFamily="34" charset="0"/>
              </a:rPr>
              <a:t>modifie les trajectoires des eaux </a:t>
            </a:r>
            <a:r>
              <a:rPr lang="fr-FR" sz="1300" dirty="0">
                <a:solidFill>
                  <a:srgbClr val="081746"/>
                </a:solidFill>
                <a:latin typeface="Arial" panose="020B0604020202020204" pitchFamily="34" charset="0"/>
                <a:cs typeface="Arial" panose="020B0604020202020204" pitchFamily="34" charset="0"/>
              </a:rPr>
              <a:t>tout en impactant le Jet Stream</a:t>
            </a:r>
          </a:p>
          <a:p>
            <a:pPr marL="243410" lvl="1" indent="-243410" defTabSz="685800" fontAlgn="base">
              <a:lnSpc>
                <a:spcPct val="90000"/>
              </a:lnSpc>
              <a:spcBef>
                <a:spcPts val="400"/>
              </a:spcBef>
              <a:spcAft>
                <a:spcPts val="1200"/>
              </a:spcAft>
              <a:buClr>
                <a:srgbClr val="F59B14"/>
              </a:buClr>
              <a:buSzPts val="1400"/>
              <a:buFont typeface="Arial"/>
              <a:buChar char="•"/>
            </a:pPr>
            <a:r>
              <a:rPr lang="fr-FR" sz="1300" dirty="0">
                <a:solidFill>
                  <a:srgbClr val="081746"/>
                </a:solidFill>
                <a:latin typeface="Arial" panose="020B0604020202020204" pitchFamily="34" charset="0"/>
                <a:cs typeface="Arial" panose="020B0604020202020204" pitchFamily="34" charset="0"/>
              </a:rPr>
              <a:t>L’affaiblissement de la circulation atmosphérique et des courants accroissent la </a:t>
            </a:r>
            <a:r>
              <a:rPr lang="fr-FR" sz="1300" b="1" dirty="0">
                <a:solidFill>
                  <a:srgbClr val="081746"/>
                </a:solidFill>
                <a:latin typeface="Arial" panose="020B0604020202020204" pitchFamily="34" charset="0"/>
                <a:cs typeface="Arial" panose="020B0604020202020204" pitchFamily="34" charset="0"/>
              </a:rPr>
              <a:t>probabilité de pluies extrêmes menant à de fortes inondations</a:t>
            </a:r>
          </a:p>
          <a:p>
            <a:pPr marL="243410" lvl="1" indent="-243410" defTabSz="685800" fontAlgn="base">
              <a:lnSpc>
                <a:spcPct val="90000"/>
              </a:lnSpc>
              <a:spcBef>
                <a:spcPts val="400"/>
              </a:spcBef>
              <a:spcAft>
                <a:spcPts val="1200"/>
              </a:spcAft>
              <a:buClr>
                <a:srgbClr val="F59B14"/>
              </a:buClr>
              <a:buSzPts val="1400"/>
              <a:buFont typeface="Arial"/>
              <a:buChar char="•"/>
            </a:pPr>
            <a:r>
              <a:rPr lang="fr-FR" sz="1300" dirty="0">
                <a:solidFill>
                  <a:srgbClr val="081746"/>
                </a:solidFill>
                <a:latin typeface="Arial" panose="020B0604020202020204" pitchFamily="34" charset="0"/>
                <a:cs typeface="Arial" panose="020B0604020202020204" pitchFamily="34" charset="0"/>
              </a:rPr>
              <a:t>L’Europe Centrale est sujette à </a:t>
            </a:r>
            <a:r>
              <a:rPr lang="fr-FR" sz="1300" b="1" dirty="0">
                <a:solidFill>
                  <a:srgbClr val="081746"/>
                </a:solidFill>
                <a:latin typeface="Arial" panose="020B0604020202020204" pitchFamily="34" charset="0"/>
                <a:cs typeface="Arial" panose="020B0604020202020204" pitchFamily="34" charset="0"/>
              </a:rPr>
              <a:t>de violentes inondations l’été, </a:t>
            </a:r>
            <a:r>
              <a:rPr lang="fr-FR" sz="1300" dirty="0">
                <a:solidFill>
                  <a:srgbClr val="081746"/>
                </a:solidFill>
                <a:latin typeface="Arial" panose="020B0604020202020204" pitchFamily="34" charset="0"/>
                <a:cs typeface="Arial" panose="020B0604020202020204" pitchFamily="34" charset="0"/>
              </a:rPr>
              <a:t>dues à de événements de « goutte froide » durant les mois les plus chauds</a:t>
            </a:r>
          </a:p>
          <a:p>
            <a:pPr marL="243410" lvl="1" indent="-243410" defTabSz="685800" fontAlgn="base">
              <a:lnSpc>
                <a:spcPct val="90000"/>
              </a:lnSpc>
              <a:spcBef>
                <a:spcPts val="400"/>
              </a:spcBef>
              <a:spcAft>
                <a:spcPts val="1200"/>
              </a:spcAft>
              <a:buClr>
                <a:srgbClr val="F59B14"/>
              </a:buClr>
              <a:buSzPts val="1400"/>
              <a:buFont typeface="Arial"/>
              <a:buChar char="•"/>
            </a:pPr>
            <a:r>
              <a:rPr lang="fr-FR" sz="1300" b="1" dirty="0">
                <a:solidFill>
                  <a:srgbClr val="081746"/>
                </a:solidFill>
                <a:latin typeface="Arial" panose="020B0604020202020204" pitchFamily="34" charset="0"/>
                <a:cs typeface="Arial" panose="020B0604020202020204" pitchFamily="34" charset="0"/>
              </a:rPr>
              <a:t>L’Allemagne</a:t>
            </a:r>
            <a:r>
              <a:rPr lang="fr-FR" sz="1300" dirty="0">
                <a:solidFill>
                  <a:srgbClr val="081746"/>
                </a:solidFill>
                <a:latin typeface="Arial" panose="020B0604020202020204" pitchFamily="34" charset="0"/>
                <a:cs typeface="Arial" panose="020B0604020202020204" pitchFamily="34" charset="0"/>
              </a:rPr>
              <a:t> fait partie des pays qui subira vraisemblablement de plus en plus de sinistres de ce type</a:t>
            </a:r>
          </a:p>
        </p:txBody>
      </p:sp>
      <p:cxnSp>
        <p:nvCxnSpPr>
          <p:cNvPr id="61" name="Straight Arrow Connector 60">
            <a:extLst>
              <a:ext uri="{FF2B5EF4-FFF2-40B4-BE49-F238E27FC236}">
                <a16:creationId xmlns:a16="http://schemas.microsoft.com/office/drawing/2014/main" id="{D2094F89-9565-083D-2A06-BB25F2B9B29D}"/>
              </a:ext>
            </a:extLst>
          </p:cNvPr>
          <p:cNvCxnSpPr>
            <a:cxnSpLocks/>
          </p:cNvCxnSpPr>
          <p:nvPr/>
        </p:nvCxnSpPr>
        <p:spPr>
          <a:xfrm>
            <a:off x="263894" y="5744821"/>
            <a:ext cx="10875510" cy="0"/>
          </a:xfrm>
          <a:prstGeom prst="straightConnector1">
            <a:avLst/>
          </a:prstGeom>
          <a:ln w="101600">
            <a:solidFill>
              <a:schemeClr val="accent6">
                <a:lumMod val="10000"/>
                <a:lumOff val="90000"/>
              </a:schemeClr>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EC11ABEA-9948-7483-B892-19917CE84E91}"/>
              </a:ext>
            </a:extLst>
          </p:cNvPr>
          <p:cNvGrpSpPr/>
          <p:nvPr/>
        </p:nvGrpSpPr>
        <p:grpSpPr>
          <a:xfrm>
            <a:off x="11301787" y="1308981"/>
            <a:ext cx="568978" cy="589060"/>
            <a:chOff x="304585" y="4270442"/>
            <a:chExt cx="568978" cy="589060"/>
          </a:xfrm>
        </p:grpSpPr>
        <p:pic>
          <p:nvPicPr>
            <p:cNvPr id="63" name="Graphic 62" descr="Wave outline">
              <a:extLst>
                <a:ext uri="{FF2B5EF4-FFF2-40B4-BE49-F238E27FC236}">
                  <a16:creationId xmlns:a16="http://schemas.microsoft.com/office/drawing/2014/main" id="{680D6EE4-E830-3DA2-0094-E66DFBC82A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272" y="4345211"/>
              <a:ext cx="514291" cy="514291"/>
            </a:xfrm>
            <a:prstGeom prst="rect">
              <a:avLst/>
            </a:prstGeom>
          </p:spPr>
        </p:pic>
        <p:pic>
          <p:nvPicPr>
            <p:cNvPr id="64" name="Graphic 63" descr="Dim (Smaller Sun) outline">
              <a:extLst>
                <a:ext uri="{FF2B5EF4-FFF2-40B4-BE49-F238E27FC236}">
                  <a16:creationId xmlns:a16="http://schemas.microsoft.com/office/drawing/2014/main" id="{03B8D6A6-A80E-E308-D9BC-BAA0370ED9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585" y="4270442"/>
              <a:ext cx="272593" cy="272593"/>
            </a:xfrm>
            <a:prstGeom prst="rect">
              <a:avLst/>
            </a:prstGeom>
          </p:spPr>
        </p:pic>
      </p:grpSp>
      <p:pic>
        <p:nvPicPr>
          <p:cNvPr id="65" name="Graphic 64" descr="Money outline">
            <a:extLst>
              <a:ext uri="{FF2B5EF4-FFF2-40B4-BE49-F238E27FC236}">
                <a16:creationId xmlns:a16="http://schemas.microsoft.com/office/drawing/2014/main" id="{F11A0F84-3FF3-FA60-3A78-37F14661CA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2031" y="2600499"/>
            <a:ext cx="514292" cy="514292"/>
          </a:xfrm>
          <a:prstGeom prst="rect">
            <a:avLst/>
          </a:prstGeom>
        </p:spPr>
      </p:pic>
      <p:grpSp>
        <p:nvGrpSpPr>
          <p:cNvPr id="66" name="Group 65">
            <a:extLst>
              <a:ext uri="{FF2B5EF4-FFF2-40B4-BE49-F238E27FC236}">
                <a16:creationId xmlns:a16="http://schemas.microsoft.com/office/drawing/2014/main" id="{AFD85667-FCEF-C92D-329F-CB9EF1E087CC}"/>
              </a:ext>
            </a:extLst>
          </p:cNvPr>
          <p:cNvGrpSpPr/>
          <p:nvPr/>
        </p:nvGrpSpPr>
        <p:grpSpPr>
          <a:xfrm>
            <a:off x="497857" y="5513161"/>
            <a:ext cx="114243" cy="287838"/>
            <a:chOff x="6091823" y="1479550"/>
            <a:chExt cx="114243" cy="287838"/>
          </a:xfrm>
          <a:solidFill>
            <a:srgbClr val="081746"/>
          </a:solidFill>
        </p:grpSpPr>
        <p:sp>
          <p:nvSpPr>
            <p:cNvPr id="67" name="Oval 66">
              <a:extLst>
                <a:ext uri="{FF2B5EF4-FFF2-40B4-BE49-F238E27FC236}">
                  <a16:creationId xmlns:a16="http://schemas.microsoft.com/office/drawing/2014/main" id="{B1A77CE5-4AD3-E9DA-843E-B5ACED3697B8}"/>
                </a:ext>
              </a:extLst>
            </p:cNvPr>
            <p:cNvSpPr/>
            <p:nvPr/>
          </p:nvSpPr>
          <p:spPr>
            <a:xfrm>
              <a:off x="6091823" y="1653145"/>
              <a:ext cx="114243" cy="114243"/>
            </a:xfrm>
            <a:prstGeom prst="ellipse">
              <a:avLst/>
            </a:prstGeom>
            <a:grpFill/>
            <a:ln>
              <a:solidFill>
                <a:srgbClr val="08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cxnSp>
          <p:nvCxnSpPr>
            <p:cNvPr id="68" name="Straight Connector 67">
              <a:extLst>
                <a:ext uri="{FF2B5EF4-FFF2-40B4-BE49-F238E27FC236}">
                  <a16:creationId xmlns:a16="http://schemas.microsoft.com/office/drawing/2014/main" id="{0AA6AB47-759C-AF1C-F756-D60A3F1C7195}"/>
                </a:ext>
              </a:extLst>
            </p:cNvPr>
            <p:cNvCxnSpPr>
              <a:cxnSpLocks/>
            </p:cNvCxnSpPr>
            <p:nvPr/>
          </p:nvCxnSpPr>
          <p:spPr>
            <a:xfrm>
              <a:off x="6148944" y="1479550"/>
              <a:ext cx="0" cy="207156"/>
            </a:xfrm>
            <a:prstGeom prst="line">
              <a:avLst/>
            </a:prstGeom>
            <a:grpFill/>
            <a:ln>
              <a:solidFill>
                <a:srgbClr val="081746"/>
              </a:solidFill>
            </a:ln>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17653A8B-47C2-FD7E-FA48-4D154EF4E754}"/>
              </a:ext>
            </a:extLst>
          </p:cNvPr>
          <p:cNvSpPr txBox="1"/>
          <p:nvPr/>
        </p:nvSpPr>
        <p:spPr>
          <a:xfrm>
            <a:off x="413350" y="5906054"/>
            <a:ext cx="1053845" cy="240066"/>
          </a:xfrm>
          <a:prstGeom prst="rect">
            <a:avLst/>
          </a:prstGeom>
          <a:noFill/>
        </p:spPr>
        <p:txBody>
          <a:bodyPr wrap="square" lIns="0" tIns="0" rIns="0">
            <a:spAutoFit/>
          </a:bodyPr>
          <a:lstStyle/>
          <a:p>
            <a:pPr defTabSz="685800" fontAlgn="base">
              <a:lnSpc>
                <a:spcPct val="90000"/>
              </a:lnSpc>
              <a:spcAft>
                <a:spcPts val="200"/>
              </a:spcAft>
              <a:buClr>
                <a:srgbClr val="F59B14"/>
              </a:buClr>
            </a:pPr>
            <a:r>
              <a:rPr lang="fr-FR" sz="1400" b="1" kern="0" dirty="0"/>
              <a:t>2002</a:t>
            </a:r>
          </a:p>
        </p:txBody>
      </p:sp>
      <p:grpSp>
        <p:nvGrpSpPr>
          <p:cNvPr id="70" name="Group 69">
            <a:extLst>
              <a:ext uri="{FF2B5EF4-FFF2-40B4-BE49-F238E27FC236}">
                <a16:creationId xmlns:a16="http://schemas.microsoft.com/office/drawing/2014/main" id="{CE651B41-F647-737C-FA33-5F9D2EE42D58}"/>
              </a:ext>
            </a:extLst>
          </p:cNvPr>
          <p:cNvGrpSpPr/>
          <p:nvPr/>
        </p:nvGrpSpPr>
        <p:grpSpPr>
          <a:xfrm>
            <a:off x="2442036" y="5513161"/>
            <a:ext cx="114243" cy="287838"/>
            <a:chOff x="6091823" y="1479550"/>
            <a:chExt cx="114243" cy="287838"/>
          </a:xfrm>
          <a:solidFill>
            <a:srgbClr val="081746"/>
          </a:solidFill>
        </p:grpSpPr>
        <p:sp>
          <p:nvSpPr>
            <p:cNvPr id="71" name="Oval 70">
              <a:extLst>
                <a:ext uri="{FF2B5EF4-FFF2-40B4-BE49-F238E27FC236}">
                  <a16:creationId xmlns:a16="http://schemas.microsoft.com/office/drawing/2014/main" id="{78B3EA1E-B1CD-ECE3-2DFF-871CA0CC1F09}"/>
                </a:ext>
              </a:extLst>
            </p:cNvPr>
            <p:cNvSpPr/>
            <p:nvPr/>
          </p:nvSpPr>
          <p:spPr>
            <a:xfrm>
              <a:off x="6091823" y="1653145"/>
              <a:ext cx="114243" cy="114243"/>
            </a:xfrm>
            <a:prstGeom prst="ellipse">
              <a:avLst/>
            </a:prstGeom>
            <a:grpFill/>
            <a:ln>
              <a:solidFill>
                <a:srgbClr val="08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2" name="Straight Connector 71">
              <a:extLst>
                <a:ext uri="{FF2B5EF4-FFF2-40B4-BE49-F238E27FC236}">
                  <a16:creationId xmlns:a16="http://schemas.microsoft.com/office/drawing/2014/main" id="{3B581BB1-F7D7-C7C4-6D90-29C9EB66ABC4}"/>
                </a:ext>
              </a:extLst>
            </p:cNvPr>
            <p:cNvCxnSpPr>
              <a:cxnSpLocks/>
            </p:cNvCxnSpPr>
            <p:nvPr/>
          </p:nvCxnSpPr>
          <p:spPr>
            <a:xfrm>
              <a:off x="6148944" y="1479550"/>
              <a:ext cx="0" cy="207156"/>
            </a:xfrm>
            <a:prstGeom prst="line">
              <a:avLst/>
            </a:prstGeom>
            <a:grpFill/>
            <a:ln>
              <a:solidFill>
                <a:srgbClr val="081746"/>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0AB42187-C3C4-F0C3-DADB-279B636E3B8F}"/>
              </a:ext>
            </a:extLst>
          </p:cNvPr>
          <p:cNvSpPr txBox="1"/>
          <p:nvPr/>
        </p:nvSpPr>
        <p:spPr>
          <a:xfrm>
            <a:off x="2383984" y="6175562"/>
            <a:ext cx="1053845" cy="240066"/>
          </a:xfrm>
          <a:prstGeom prst="rect">
            <a:avLst/>
          </a:prstGeom>
          <a:noFill/>
        </p:spPr>
        <p:txBody>
          <a:bodyPr wrap="square" lIns="0" tIns="0" rIns="0">
            <a:spAutoFit/>
          </a:bodyPr>
          <a:lstStyle/>
          <a:p>
            <a:pPr defTabSz="685800" fontAlgn="base">
              <a:lnSpc>
                <a:spcPct val="90000"/>
              </a:lnSpc>
              <a:spcAft>
                <a:spcPts val="200"/>
              </a:spcAft>
              <a:buClr>
                <a:srgbClr val="F59B14"/>
              </a:buClr>
            </a:pPr>
            <a:r>
              <a:rPr lang="fr-FR" sz="1400" b="1" kern="0" dirty="0"/>
              <a:t>2013</a:t>
            </a:r>
          </a:p>
        </p:txBody>
      </p:sp>
      <p:grpSp>
        <p:nvGrpSpPr>
          <p:cNvPr id="74" name="Group 73">
            <a:extLst>
              <a:ext uri="{FF2B5EF4-FFF2-40B4-BE49-F238E27FC236}">
                <a16:creationId xmlns:a16="http://schemas.microsoft.com/office/drawing/2014/main" id="{3EF55A15-375F-82BE-0F79-509499B9BD6A}"/>
              </a:ext>
            </a:extLst>
          </p:cNvPr>
          <p:cNvGrpSpPr/>
          <p:nvPr/>
        </p:nvGrpSpPr>
        <p:grpSpPr>
          <a:xfrm>
            <a:off x="2423836" y="4221252"/>
            <a:ext cx="1645339" cy="591991"/>
            <a:chOff x="245028" y="4784631"/>
            <a:chExt cx="1645339" cy="591991"/>
          </a:xfrm>
        </p:grpSpPr>
        <p:sp>
          <p:nvSpPr>
            <p:cNvPr id="75" name="Content Placeholder 1">
              <a:extLst>
                <a:ext uri="{FF2B5EF4-FFF2-40B4-BE49-F238E27FC236}">
                  <a16:creationId xmlns:a16="http://schemas.microsoft.com/office/drawing/2014/main" id="{04A2BBF9-FBFC-EE09-D1FF-F24A23361AF3}"/>
                </a:ext>
              </a:extLst>
            </p:cNvPr>
            <p:cNvSpPr txBox="1">
              <a:spLocks/>
            </p:cNvSpPr>
            <p:nvPr/>
          </p:nvSpPr>
          <p:spPr bwMode="auto">
            <a:xfrm>
              <a:off x="245028" y="5215039"/>
              <a:ext cx="1645338"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buNone/>
              </a:pPr>
              <a:r>
                <a:rPr lang="fr-FR" sz="1050" b="0" dirty="0">
                  <a:solidFill>
                    <a:schemeClr val="bg1">
                      <a:lumMod val="50000"/>
                    </a:schemeClr>
                  </a:solidFill>
                  <a:latin typeface="Arial" panose="020B0604020202020204" pitchFamily="34" charset="0"/>
                  <a:cs typeface="Arial" panose="020B0604020202020204" pitchFamily="34" charset="0"/>
                </a:rPr>
                <a:t>de pertes assurées</a:t>
              </a:r>
            </a:p>
          </p:txBody>
        </p:sp>
        <p:sp>
          <p:nvSpPr>
            <p:cNvPr id="76" name="Content Placeholder 1">
              <a:extLst>
                <a:ext uri="{FF2B5EF4-FFF2-40B4-BE49-F238E27FC236}">
                  <a16:creationId xmlns:a16="http://schemas.microsoft.com/office/drawing/2014/main" id="{8D4F4609-5B6A-51E8-4147-C35288AE042E}"/>
                </a:ext>
              </a:extLst>
            </p:cNvPr>
            <p:cNvSpPr txBox="1">
              <a:spLocks/>
            </p:cNvSpPr>
            <p:nvPr/>
          </p:nvSpPr>
          <p:spPr bwMode="auto">
            <a:xfrm>
              <a:off x="245029" y="4784631"/>
              <a:ext cx="164533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spcBef>
                  <a:spcPct val="0"/>
                </a:spcBef>
                <a:buClr>
                  <a:srgbClr val="F69C14"/>
                </a:buClr>
                <a:buNone/>
              </a:pPr>
              <a:r>
                <a:rPr lang="fr-FR" sz="3200" dirty="0">
                  <a:solidFill>
                    <a:srgbClr val="1E1947"/>
                  </a:solidFill>
                  <a:latin typeface="Prata" panose="00000500000000000000" pitchFamily="2" charset="0"/>
                  <a:cs typeface="Calibri" panose="020F0502020204030204" pitchFamily="34" charset="0"/>
                </a:rPr>
                <a:t>2Md€  </a:t>
              </a:r>
            </a:p>
          </p:txBody>
        </p:sp>
      </p:grpSp>
      <p:grpSp>
        <p:nvGrpSpPr>
          <p:cNvPr id="77" name="Group 76">
            <a:extLst>
              <a:ext uri="{FF2B5EF4-FFF2-40B4-BE49-F238E27FC236}">
                <a16:creationId xmlns:a16="http://schemas.microsoft.com/office/drawing/2014/main" id="{1C2F34D7-0F15-0F9F-1110-15C9314960AD}"/>
              </a:ext>
            </a:extLst>
          </p:cNvPr>
          <p:cNvGrpSpPr/>
          <p:nvPr/>
        </p:nvGrpSpPr>
        <p:grpSpPr>
          <a:xfrm>
            <a:off x="4751727" y="5513161"/>
            <a:ext cx="114243" cy="287838"/>
            <a:chOff x="6091823" y="1479550"/>
            <a:chExt cx="114243" cy="287838"/>
          </a:xfrm>
          <a:solidFill>
            <a:srgbClr val="081746"/>
          </a:solidFill>
        </p:grpSpPr>
        <p:sp>
          <p:nvSpPr>
            <p:cNvPr id="78" name="Oval 77">
              <a:extLst>
                <a:ext uri="{FF2B5EF4-FFF2-40B4-BE49-F238E27FC236}">
                  <a16:creationId xmlns:a16="http://schemas.microsoft.com/office/drawing/2014/main" id="{07861041-A6EA-541F-6327-2D8A69F4A422}"/>
                </a:ext>
              </a:extLst>
            </p:cNvPr>
            <p:cNvSpPr/>
            <p:nvPr/>
          </p:nvSpPr>
          <p:spPr>
            <a:xfrm>
              <a:off x="6091823" y="1653145"/>
              <a:ext cx="114243" cy="114243"/>
            </a:xfrm>
            <a:prstGeom prst="ellipse">
              <a:avLst/>
            </a:prstGeom>
            <a:grpFill/>
            <a:ln>
              <a:solidFill>
                <a:srgbClr val="08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9" name="Straight Connector 78">
              <a:extLst>
                <a:ext uri="{FF2B5EF4-FFF2-40B4-BE49-F238E27FC236}">
                  <a16:creationId xmlns:a16="http://schemas.microsoft.com/office/drawing/2014/main" id="{76669AA1-98B3-8F43-C469-60FC8FC97238}"/>
                </a:ext>
              </a:extLst>
            </p:cNvPr>
            <p:cNvCxnSpPr>
              <a:cxnSpLocks/>
            </p:cNvCxnSpPr>
            <p:nvPr/>
          </p:nvCxnSpPr>
          <p:spPr>
            <a:xfrm>
              <a:off x="6148944" y="1479550"/>
              <a:ext cx="0" cy="207156"/>
            </a:xfrm>
            <a:prstGeom prst="line">
              <a:avLst/>
            </a:prstGeom>
            <a:grpFill/>
            <a:ln>
              <a:solidFill>
                <a:srgbClr val="081746"/>
              </a:solidFill>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0DBD87A6-E770-64EA-019C-6298A83D3C49}"/>
              </a:ext>
            </a:extLst>
          </p:cNvPr>
          <p:cNvSpPr txBox="1"/>
          <p:nvPr/>
        </p:nvSpPr>
        <p:spPr>
          <a:xfrm>
            <a:off x="4604119" y="6175562"/>
            <a:ext cx="1053845" cy="240066"/>
          </a:xfrm>
          <a:prstGeom prst="rect">
            <a:avLst/>
          </a:prstGeom>
          <a:noFill/>
        </p:spPr>
        <p:txBody>
          <a:bodyPr wrap="square" lIns="0" tIns="0" rIns="0">
            <a:spAutoFit/>
          </a:bodyPr>
          <a:lstStyle/>
          <a:p>
            <a:pPr defTabSz="685800" fontAlgn="base">
              <a:lnSpc>
                <a:spcPct val="90000"/>
              </a:lnSpc>
              <a:spcAft>
                <a:spcPts val="200"/>
              </a:spcAft>
              <a:buClr>
                <a:srgbClr val="F59B14"/>
              </a:buClr>
            </a:pPr>
            <a:r>
              <a:rPr lang="fr-FR" sz="1400" b="1" kern="0" dirty="0"/>
              <a:t>2016</a:t>
            </a:r>
          </a:p>
        </p:txBody>
      </p:sp>
      <p:grpSp>
        <p:nvGrpSpPr>
          <p:cNvPr id="81" name="Group 80">
            <a:extLst>
              <a:ext uri="{FF2B5EF4-FFF2-40B4-BE49-F238E27FC236}">
                <a16:creationId xmlns:a16="http://schemas.microsoft.com/office/drawing/2014/main" id="{3E4EF534-829F-1557-B9FC-48106D6C3B44}"/>
              </a:ext>
            </a:extLst>
          </p:cNvPr>
          <p:cNvGrpSpPr/>
          <p:nvPr/>
        </p:nvGrpSpPr>
        <p:grpSpPr>
          <a:xfrm>
            <a:off x="6795971" y="5513161"/>
            <a:ext cx="114243" cy="287838"/>
            <a:chOff x="6091823" y="1479550"/>
            <a:chExt cx="114243" cy="287838"/>
          </a:xfrm>
          <a:solidFill>
            <a:srgbClr val="081746"/>
          </a:solidFill>
        </p:grpSpPr>
        <p:sp>
          <p:nvSpPr>
            <p:cNvPr id="82" name="Oval 81">
              <a:extLst>
                <a:ext uri="{FF2B5EF4-FFF2-40B4-BE49-F238E27FC236}">
                  <a16:creationId xmlns:a16="http://schemas.microsoft.com/office/drawing/2014/main" id="{41524EBD-D2B8-DFFA-1219-9223FBFC367C}"/>
                </a:ext>
              </a:extLst>
            </p:cNvPr>
            <p:cNvSpPr/>
            <p:nvPr/>
          </p:nvSpPr>
          <p:spPr>
            <a:xfrm>
              <a:off x="6091823" y="1653145"/>
              <a:ext cx="114243" cy="114243"/>
            </a:xfrm>
            <a:prstGeom prst="ellipse">
              <a:avLst/>
            </a:prstGeom>
            <a:grpFill/>
            <a:ln>
              <a:solidFill>
                <a:srgbClr val="08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3" name="Straight Connector 82">
              <a:extLst>
                <a:ext uri="{FF2B5EF4-FFF2-40B4-BE49-F238E27FC236}">
                  <a16:creationId xmlns:a16="http://schemas.microsoft.com/office/drawing/2014/main" id="{A9FAC9A4-B08B-1F8E-A7B1-0D12F0FB9D6A}"/>
                </a:ext>
              </a:extLst>
            </p:cNvPr>
            <p:cNvCxnSpPr>
              <a:cxnSpLocks/>
            </p:cNvCxnSpPr>
            <p:nvPr/>
          </p:nvCxnSpPr>
          <p:spPr>
            <a:xfrm>
              <a:off x="6148944" y="1479550"/>
              <a:ext cx="0" cy="207156"/>
            </a:xfrm>
            <a:prstGeom prst="line">
              <a:avLst/>
            </a:prstGeom>
            <a:grpFill/>
            <a:ln>
              <a:solidFill>
                <a:srgbClr val="081746"/>
              </a:solidFill>
            </a:ln>
          </p:spPr>
          <p:style>
            <a:lnRef idx="1">
              <a:schemeClr val="accent1"/>
            </a:lnRef>
            <a:fillRef idx="0">
              <a:schemeClr val="accent1"/>
            </a:fillRef>
            <a:effectRef idx="0">
              <a:schemeClr val="accent1"/>
            </a:effectRef>
            <a:fontRef idx="minor">
              <a:schemeClr val="tx1"/>
            </a:fontRef>
          </p:style>
        </p:cxnSp>
      </p:grpSp>
      <p:sp>
        <p:nvSpPr>
          <p:cNvPr id="84" name="TextBox 83">
            <a:extLst>
              <a:ext uri="{FF2B5EF4-FFF2-40B4-BE49-F238E27FC236}">
                <a16:creationId xmlns:a16="http://schemas.microsoft.com/office/drawing/2014/main" id="{E99EDAFC-2B34-F756-5CA4-F2F5F5F863EB}"/>
              </a:ext>
            </a:extLst>
          </p:cNvPr>
          <p:cNvSpPr txBox="1"/>
          <p:nvPr/>
        </p:nvSpPr>
        <p:spPr>
          <a:xfrm>
            <a:off x="6794685" y="6175562"/>
            <a:ext cx="1053845" cy="240066"/>
          </a:xfrm>
          <a:prstGeom prst="rect">
            <a:avLst/>
          </a:prstGeom>
          <a:noFill/>
        </p:spPr>
        <p:txBody>
          <a:bodyPr wrap="square" lIns="0" tIns="0" rIns="0">
            <a:spAutoFit/>
          </a:bodyPr>
          <a:lstStyle/>
          <a:p>
            <a:pPr defTabSz="685800" fontAlgn="base">
              <a:lnSpc>
                <a:spcPct val="90000"/>
              </a:lnSpc>
              <a:spcAft>
                <a:spcPts val="200"/>
              </a:spcAft>
              <a:buClr>
                <a:srgbClr val="F59B14"/>
              </a:buClr>
            </a:pPr>
            <a:r>
              <a:rPr lang="fr-FR" sz="1400" b="1" kern="0" dirty="0"/>
              <a:t>2021</a:t>
            </a:r>
          </a:p>
        </p:txBody>
      </p:sp>
      <p:grpSp>
        <p:nvGrpSpPr>
          <p:cNvPr id="85" name="Group 84">
            <a:extLst>
              <a:ext uri="{FF2B5EF4-FFF2-40B4-BE49-F238E27FC236}">
                <a16:creationId xmlns:a16="http://schemas.microsoft.com/office/drawing/2014/main" id="{728D118F-8F96-32C3-A324-E0534FA404BE}"/>
              </a:ext>
            </a:extLst>
          </p:cNvPr>
          <p:cNvGrpSpPr/>
          <p:nvPr/>
        </p:nvGrpSpPr>
        <p:grpSpPr>
          <a:xfrm>
            <a:off x="9144203" y="5513161"/>
            <a:ext cx="114243" cy="287838"/>
            <a:chOff x="6091823" y="1479550"/>
            <a:chExt cx="114243" cy="287838"/>
          </a:xfrm>
          <a:solidFill>
            <a:srgbClr val="081746"/>
          </a:solidFill>
        </p:grpSpPr>
        <p:sp>
          <p:nvSpPr>
            <p:cNvPr id="86" name="Oval 85">
              <a:extLst>
                <a:ext uri="{FF2B5EF4-FFF2-40B4-BE49-F238E27FC236}">
                  <a16:creationId xmlns:a16="http://schemas.microsoft.com/office/drawing/2014/main" id="{F7DF5A2D-41F0-73ED-D2FE-8ECCE4D5A66A}"/>
                </a:ext>
              </a:extLst>
            </p:cNvPr>
            <p:cNvSpPr/>
            <p:nvPr/>
          </p:nvSpPr>
          <p:spPr>
            <a:xfrm>
              <a:off x="6091823" y="1653145"/>
              <a:ext cx="114243" cy="114243"/>
            </a:xfrm>
            <a:prstGeom prst="ellipse">
              <a:avLst/>
            </a:prstGeom>
            <a:grpFill/>
            <a:ln>
              <a:solidFill>
                <a:srgbClr val="08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7" name="Straight Connector 86">
              <a:extLst>
                <a:ext uri="{FF2B5EF4-FFF2-40B4-BE49-F238E27FC236}">
                  <a16:creationId xmlns:a16="http://schemas.microsoft.com/office/drawing/2014/main" id="{422EFC73-E251-4F2C-8CE3-C06B21DE55DC}"/>
                </a:ext>
              </a:extLst>
            </p:cNvPr>
            <p:cNvCxnSpPr>
              <a:cxnSpLocks/>
            </p:cNvCxnSpPr>
            <p:nvPr/>
          </p:nvCxnSpPr>
          <p:spPr>
            <a:xfrm>
              <a:off x="6148944" y="1479550"/>
              <a:ext cx="0" cy="207156"/>
            </a:xfrm>
            <a:prstGeom prst="line">
              <a:avLst/>
            </a:prstGeom>
            <a:grpFill/>
            <a:ln>
              <a:solidFill>
                <a:srgbClr val="081746"/>
              </a:solidFill>
            </a:ln>
          </p:spPr>
          <p:style>
            <a:lnRef idx="1">
              <a:schemeClr val="accent1"/>
            </a:lnRef>
            <a:fillRef idx="0">
              <a:schemeClr val="accent1"/>
            </a:fillRef>
            <a:effectRef idx="0">
              <a:schemeClr val="accent1"/>
            </a:effectRef>
            <a:fontRef idx="minor">
              <a:schemeClr val="tx1"/>
            </a:fontRef>
          </p:style>
        </p:cxnSp>
      </p:grpSp>
      <p:sp>
        <p:nvSpPr>
          <p:cNvPr id="88" name="TextBox 87">
            <a:extLst>
              <a:ext uri="{FF2B5EF4-FFF2-40B4-BE49-F238E27FC236}">
                <a16:creationId xmlns:a16="http://schemas.microsoft.com/office/drawing/2014/main" id="{AA69FB0E-DBC3-473F-A590-6C242A7F1B91}"/>
              </a:ext>
            </a:extLst>
          </p:cNvPr>
          <p:cNvSpPr txBox="1"/>
          <p:nvPr/>
        </p:nvSpPr>
        <p:spPr>
          <a:xfrm>
            <a:off x="9142917" y="6175562"/>
            <a:ext cx="1053845" cy="240066"/>
          </a:xfrm>
          <a:prstGeom prst="rect">
            <a:avLst/>
          </a:prstGeom>
          <a:noFill/>
        </p:spPr>
        <p:txBody>
          <a:bodyPr wrap="square" lIns="0" tIns="0" rIns="0">
            <a:spAutoFit/>
          </a:bodyPr>
          <a:lstStyle/>
          <a:p>
            <a:pPr defTabSz="685800" fontAlgn="base">
              <a:lnSpc>
                <a:spcPct val="90000"/>
              </a:lnSpc>
              <a:spcAft>
                <a:spcPts val="200"/>
              </a:spcAft>
              <a:buClr>
                <a:srgbClr val="F59B14"/>
              </a:buClr>
            </a:pPr>
            <a:r>
              <a:rPr lang="fr-FR" sz="1400" b="1" kern="0" dirty="0"/>
              <a:t>2100</a:t>
            </a:r>
          </a:p>
        </p:txBody>
      </p:sp>
      <p:grpSp>
        <p:nvGrpSpPr>
          <p:cNvPr id="89" name="Group 88">
            <a:extLst>
              <a:ext uri="{FF2B5EF4-FFF2-40B4-BE49-F238E27FC236}">
                <a16:creationId xmlns:a16="http://schemas.microsoft.com/office/drawing/2014/main" id="{3B056944-1600-482D-A77E-4F0816A7800B}"/>
              </a:ext>
            </a:extLst>
          </p:cNvPr>
          <p:cNvGrpSpPr/>
          <p:nvPr/>
        </p:nvGrpSpPr>
        <p:grpSpPr>
          <a:xfrm>
            <a:off x="2423836" y="4937151"/>
            <a:ext cx="1813287" cy="591991"/>
            <a:chOff x="245028" y="4784631"/>
            <a:chExt cx="1813287" cy="591991"/>
          </a:xfrm>
        </p:grpSpPr>
        <p:sp>
          <p:nvSpPr>
            <p:cNvPr id="90" name="Content Placeholder 1">
              <a:extLst>
                <a:ext uri="{FF2B5EF4-FFF2-40B4-BE49-F238E27FC236}">
                  <a16:creationId xmlns:a16="http://schemas.microsoft.com/office/drawing/2014/main" id="{A4162066-BD63-9EF9-7399-BA0B8194F809}"/>
                </a:ext>
              </a:extLst>
            </p:cNvPr>
            <p:cNvSpPr txBox="1">
              <a:spLocks/>
            </p:cNvSpPr>
            <p:nvPr/>
          </p:nvSpPr>
          <p:spPr bwMode="auto">
            <a:xfrm>
              <a:off x="245028" y="5215039"/>
              <a:ext cx="1645338"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buNone/>
              </a:pPr>
              <a:r>
                <a:rPr lang="fr-FR" sz="1050" b="0" dirty="0">
                  <a:solidFill>
                    <a:schemeClr val="bg1">
                      <a:lumMod val="50000"/>
                    </a:schemeClr>
                  </a:solidFill>
                  <a:effectLst/>
                  <a:latin typeface="Arial" panose="020B0604020202020204" pitchFamily="34" charset="0"/>
                  <a:ea typeface="Calibri" panose="020F0502020204030204" pitchFamily="34" charset="0"/>
                </a:rPr>
                <a:t>victimes des inondations</a:t>
              </a:r>
              <a:endParaRPr lang="fr-FR" sz="1050" b="0" dirty="0">
                <a:solidFill>
                  <a:schemeClr val="bg1">
                    <a:lumMod val="50000"/>
                  </a:schemeClr>
                </a:solidFill>
                <a:latin typeface="Arial" panose="020B0604020202020204" pitchFamily="34" charset="0"/>
                <a:cs typeface="Arial" panose="020B0604020202020204" pitchFamily="34" charset="0"/>
              </a:endParaRPr>
            </a:p>
          </p:txBody>
        </p:sp>
        <p:sp>
          <p:nvSpPr>
            <p:cNvPr id="91" name="Content Placeholder 1">
              <a:extLst>
                <a:ext uri="{FF2B5EF4-FFF2-40B4-BE49-F238E27FC236}">
                  <a16:creationId xmlns:a16="http://schemas.microsoft.com/office/drawing/2014/main" id="{86AF1335-0833-4C17-70AC-317C0706EE1E}"/>
                </a:ext>
              </a:extLst>
            </p:cNvPr>
            <p:cNvSpPr txBox="1">
              <a:spLocks/>
            </p:cNvSpPr>
            <p:nvPr/>
          </p:nvSpPr>
          <p:spPr bwMode="auto">
            <a:xfrm>
              <a:off x="245029" y="4784631"/>
              <a:ext cx="1813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spcBef>
                  <a:spcPct val="0"/>
                </a:spcBef>
                <a:buClr>
                  <a:srgbClr val="F69C14"/>
                </a:buClr>
                <a:buNone/>
              </a:pPr>
              <a:r>
                <a:rPr lang="fr-FR" sz="3200" dirty="0">
                  <a:solidFill>
                    <a:srgbClr val="1E1947"/>
                  </a:solidFill>
                  <a:latin typeface="Prata" panose="00000500000000000000" pitchFamily="2" charset="0"/>
                  <a:cs typeface="Calibri" panose="020F0502020204030204" pitchFamily="34" charset="0"/>
                </a:rPr>
                <a:t>8 </a:t>
              </a:r>
            </a:p>
          </p:txBody>
        </p:sp>
      </p:grpSp>
      <p:grpSp>
        <p:nvGrpSpPr>
          <p:cNvPr id="92" name="Group 91">
            <a:extLst>
              <a:ext uri="{FF2B5EF4-FFF2-40B4-BE49-F238E27FC236}">
                <a16:creationId xmlns:a16="http://schemas.microsoft.com/office/drawing/2014/main" id="{C757349F-E4AE-E486-1241-15955F55FCF0}"/>
              </a:ext>
            </a:extLst>
          </p:cNvPr>
          <p:cNvGrpSpPr/>
          <p:nvPr/>
        </p:nvGrpSpPr>
        <p:grpSpPr>
          <a:xfrm>
            <a:off x="413350" y="4903472"/>
            <a:ext cx="1435690" cy="591991"/>
            <a:chOff x="245028" y="4784631"/>
            <a:chExt cx="1435690" cy="591991"/>
          </a:xfrm>
        </p:grpSpPr>
        <p:sp>
          <p:nvSpPr>
            <p:cNvPr id="93" name="Content Placeholder 1">
              <a:extLst>
                <a:ext uri="{FF2B5EF4-FFF2-40B4-BE49-F238E27FC236}">
                  <a16:creationId xmlns:a16="http://schemas.microsoft.com/office/drawing/2014/main" id="{FD438022-F28A-A33D-6100-15D537DE91F3}"/>
                </a:ext>
              </a:extLst>
            </p:cNvPr>
            <p:cNvSpPr txBox="1">
              <a:spLocks/>
            </p:cNvSpPr>
            <p:nvPr/>
          </p:nvSpPr>
          <p:spPr bwMode="auto">
            <a:xfrm>
              <a:off x="245028" y="5215039"/>
              <a:ext cx="1435690"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buNone/>
              </a:pPr>
              <a:r>
                <a:rPr lang="fr-FR" sz="1050" b="0" dirty="0">
                  <a:solidFill>
                    <a:schemeClr val="bg1">
                      <a:lumMod val="50000"/>
                    </a:schemeClr>
                  </a:solidFill>
                  <a:effectLst/>
                  <a:latin typeface="Arial" panose="020B0604020202020204" pitchFamily="34" charset="0"/>
                  <a:ea typeface="Calibri" panose="020F0502020204030204" pitchFamily="34" charset="0"/>
                </a:rPr>
                <a:t>de pertes économiques</a:t>
              </a:r>
              <a:endParaRPr lang="fr-FR" sz="1050" b="0" dirty="0">
                <a:solidFill>
                  <a:schemeClr val="bg1">
                    <a:lumMod val="50000"/>
                  </a:schemeClr>
                </a:solidFill>
                <a:latin typeface="Arial" panose="020B0604020202020204" pitchFamily="34" charset="0"/>
                <a:cs typeface="Arial" panose="020B0604020202020204" pitchFamily="34" charset="0"/>
              </a:endParaRPr>
            </a:p>
          </p:txBody>
        </p:sp>
        <p:sp>
          <p:nvSpPr>
            <p:cNvPr id="94" name="Content Placeholder 1">
              <a:extLst>
                <a:ext uri="{FF2B5EF4-FFF2-40B4-BE49-F238E27FC236}">
                  <a16:creationId xmlns:a16="http://schemas.microsoft.com/office/drawing/2014/main" id="{46201AEE-74E2-5605-EA18-9836AC3BC890}"/>
                </a:ext>
              </a:extLst>
            </p:cNvPr>
            <p:cNvSpPr txBox="1">
              <a:spLocks/>
            </p:cNvSpPr>
            <p:nvPr/>
          </p:nvSpPr>
          <p:spPr bwMode="auto">
            <a:xfrm>
              <a:off x="245029" y="4784631"/>
              <a:ext cx="134416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spcBef>
                  <a:spcPct val="0"/>
                </a:spcBef>
                <a:buClr>
                  <a:srgbClr val="F69C14"/>
                </a:buClr>
                <a:buNone/>
              </a:pPr>
              <a:r>
                <a:rPr lang="fr-FR" sz="3200" dirty="0">
                  <a:solidFill>
                    <a:srgbClr val="1E1947"/>
                  </a:solidFill>
                  <a:latin typeface="Prata" panose="00000500000000000000" pitchFamily="2" charset="0"/>
                  <a:cs typeface="Calibri" panose="020F0502020204030204" pitchFamily="34" charset="0"/>
                </a:rPr>
                <a:t>11Md€</a:t>
              </a:r>
            </a:p>
          </p:txBody>
        </p:sp>
      </p:grpSp>
      <p:grpSp>
        <p:nvGrpSpPr>
          <p:cNvPr id="95" name="Group 94">
            <a:extLst>
              <a:ext uri="{FF2B5EF4-FFF2-40B4-BE49-F238E27FC236}">
                <a16:creationId xmlns:a16="http://schemas.microsoft.com/office/drawing/2014/main" id="{87422EC6-FC61-568D-5F04-061B0C7F8133}"/>
              </a:ext>
            </a:extLst>
          </p:cNvPr>
          <p:cNvGrpSpPr/>
          <p:nvPr/>
        </p:nvGrpSpPr>
        <p:grpSpPr>
          <a:xfrm>
            <a:off x="4604119" y="4921170"/>
            <a:ext cx="1645339" cy="591991"/>
            <a:chOff x="245028" y="4784631"/>
            <a:chExt cx="1645339" cy="591991"/>
          </a:xfrm>
        </p:grpSpPr>
        <p:sp>
          <p:nvSpPr>
            <p:cNvPr id="96" name="Content Placeholder 1">
              <a:extLst>
                <a:ext uri="{FF2B5EF4-FFF2-40B4-BE49-F238E27FC236}">
                  <a16:creationId xmlns:a16="http://schemas.microsoft.com/office/drawing/2014/main" id="{64B3C263-C691-5F47-5741-4F574CD71A03}"/>
                </a:ext>
              </a:extLst>
            </p:cNvPr>
            <p:cNvSpPr txBox="1">
              <a:spLocks/>
            </p:cNvSpPr>
            <p:nvPr/>
          </p:nvSpPr>
          <p:spPr bwMode="auto">
            <a:xfrm>
              <a:off x="245028" y="5215039"/>
              <a:ext cx="1645338"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buNone/>
              </a:pPr>
              <a:r>
                <a:rPr lang="fr-FR" sz="1050" b="0" dirty="0">
                  <a:solidFill>
                    <a:schemeClr val="bg1">
                      <a:lumMod val="50000"/>
                    </a:schemeClr>
                  </a:solidFill>
                  <a:latin typeface="Arial" panose="020B0604020202020204" pitchFamily="34" charset="0"/>
                  <a:cs typeface="Arial" panose="020B0604020202020204" pitchFamily="34" charset="0"/>
                </a:rPr>
                <a:t>victimes de crues éclaires</a:t>
              </a:r>
            </a:p>
          </p:txBody>
        </p:sp>
        <p:sp>
          <p:nvSpPr>
            <p:cNvPr id="97" name="Content Placeholder 1">
              <a:extLst>
                <a:ext uri="{FF2B5EF4-FFF2-40B4-BE49-F238E27FC236}">
                  <a16:creationId xmlns:a16="http://schemas.microsoft.com/office/drawing/2014/main" id="{ACCA9D6E-324E-5438-FD5F-FF18ACE25307}"/>
                </a:ext>
              </a:extLst>
            </p:cNvPr>
            <p:cNvSpPr txBox="1">
              <a:spLocks/>
            </p:cNvSpPr>
            <p:nvPr/>
          </p:nvSpPr>
          <p:spPr bwMode="auto">
            <a:xfrm>
              <a:off x="245029" y="4784631"/>
              <a:ext cx="164533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spcBef>
                  <a:spcPct val="0"/>
                </a:spcBef>
                <a:buClr>
                  <a:srgbClr val="F69C14"/>
                </a:buClr>
                <a:buNone/>
              </a:pPr>
              <a:r>
                <a:rPr lang="fr-FR" sz="3200" dirty="0">
                  <a:solidFill>
                    <a:srgbClr val="1E1947"/>
                  </a:solidFill>
                  <a:latin typeface="Prata" panose="00000500000000000000" pitchFamily="2" charset="0"/>
                  <a:cs typeface="Calibri" panose="020F0502020204030204" pitchFamily="34" charset="0"/>
                </a:rPr>
                <a:t>11</a:t>
              </a:r>
            </a:p>
          </p:txBody>
        </p:sp>
      </p:grpSp>
      <p:grpSp>
        <p:nvGrpSpPr>
          <p:cNvPr id="98" name="Group 97">
            <a:extLst>
              <a:ext uri="{FF2B5EF4-FFF2-40B4-BE49-F238E27FC236}">
                <a16:creationId xmlns:a16="http://schemas.microsoft.com/office/drawing/2014/main" id="{695BE5D2-693E-A141-116D-DE29D424B021}"/>
              </a:ext>
            </a:extLst>
          </p:cNvPr>
          <p:cNvGrpSpPr/>
          <p:nvPr/>
        </p:nvGrpSpPr>
        <p:grpSpPr>
          <a:xfrm>
            <a:off x="9132634" y="4532569"/>
            <a:ext cx="1813287" cy="915156"/>
            <a:chOff x="245028" y="4784631"/>
            <a:chExt cx="1813287" cy="915156"/>
          </a:xfrm>
        </p:grpSpPr>
        <p:sp>
          <p:nvSpPr>
            <p:cNvPr id="99" name="Content Placeholder 1">
              <a:extLst>
                <a:ext uri="{FF2B5EF4-FFF2-40B4-BE49-F238E27FC236}">
                  <a16:creationId xmlns:a16="http://schemas.microsoft.com/office/drawing/2014/main" id="{1DA4118A-B354-80C2-BEF7-F0749EDA54D0}"/>
                </a:ext>
              </a:extLst>
            </p:cNvPr>
            <p:cNvSpPr txBox="1">
              <a:spLocks/>
            </p:cNvSpPr>
            <p:nvPr/>
          </p:nvSpPr>
          <p:spPr bwMode="auto">
            <a:xfrm>
              <a:off x="245028" y="5215039"/>
              <a:ext cx="1645338"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buNone/>
              </a:pPr>
              <a:r>
                <a:rPr lang="fr-FR" sz="1050" b="0" dirty="0">
                  <a:solidFill>
                    <a:schemeClr val="bg1">
                      <a:lumMod val="50000"/>
                    </a:schemeClr>
                  </a:solidFill>
                  <a:latin typeface="Arial" panose="020B0604020202020204" pitchFamily="34" charset="0"/>
                  <a:ea typeface="Calibri" panose="020F0502020204030204" pitchFamily="34" charset="0"/>
                </a:rPr>
                <a:t>d</a:t>
              </a:r>
              <a:r>
                <a:rPr lang="fr-FR" sz="1050" b="0" dirty="0">
                  <a:solidFill>
                    <a:schemeClr val="bg1">
                      <a:lumMod val="50000"/>
                    </a:schemeClr>
                  </a:solidFill>
                  <a:effectLst/>
                  <a:latin typeface="Arial" panose="020B0604020202020204" pitchFamily="34" charset="0"/>
                  <a:ea typeface="Calibri" panose="020F0502020204030204" pitchFamily="34" charset="0"/>
                </a:rPr>
                <a:t>e coûts liés aux sinistres causés par les inondations côtières</a:t>
              </a:r>
              <a:endParaRPr lang="fr-FR" sz="1050" b="0" dirty="0">
                <a:solidFill>
                  <a:schemeClr val="bg1">
                    <a:lumMod val="50000"/>
                  </a:schemeClr>
                </a:solidFill>
                <a:latin typeface="Arial" panose="020B0604020202020204" pitchFamily="34" charset="0"/>
                <a:cs typeface="Arial" panose="020B0604020202020204" pitchFamily="34" charset="0"/>
              </a:endParaRPr>
            </a:p>
          </p:txBody>
        </p:sp>
        <p:sp>
          <p:nvSpPr>
            <p:cNvPr id="100" name="Content Placeholder 1">
              <a:extLst>
                <a:ext uri="{FF2B5EF4-FFF2-40B4-BE49-F238E27FC236}">
                  <a16:creationId xmlns:a16="http://schemas.microsoft.com/office/drawing/2014/main" id="{9B463A60-2FF7-BDD4-B628-FF80DD7E305A}"/>
                </a:ext>
              </a:extLst>
            </p:cNvPr>
            <p:cNvSpPr txBox="1">
              <a:spLocks/>
            </p:cNvSpPr>
            <p:nvPr/>
          </p:nvSpPr>
          <p:spPr bwMode="auto">
            <a:xfrm>
              <a:off x="245029" y="4784631"/>
              <a:ext cx="1813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spcBef>
                  <a:spcPct val="0"/>
                </a:spcBef>
                <a:buClr>
                  <a:srgbClr val="F69C14"/>
                </a:buClr>
                <a:buNone/>
              </a:pPr>
              <a:r>
                <a:rPr lang="fr-FR" sz="3200" dirty="0">
                  <a:solidFill>
                    <a:srgbClr val="1E1947"/>
                  </a:solidFill>
                  <a:latin typeface="Prata" panose="00000500000000000000" pitchFamily="2" charset="0"/>
                  <a:cs typeface="Calibri" panose="020F0502020204030204" pitchFamily="34" charset="0"/>
                </a:rPr>
                <a:t>x2 ou 3</a:t>
              </a:r>
            </a:p>
          </p:txBody>
        </p:sp>
      </p:grpSp>
      <p:grpSp>
        <p:nvGrpSpPr>
          <p:cNvPr id="101" name="Group 100">
            <a:extLst>
              <a:ext uri="{FF2B5EF4-FFF2-40B4-BE49-F238E27FC236}">
                <a16:creationId xmlns:a16="http://schemas.microsoft.com/office/drawing/2014/main" id="{BD81DE6E-5FB3-1395-DE78-BA8EAE6FCF4B}"/>
              </a:ext>
            </a:extLst>
          </p:cNvPr>
          <p:cNvGrpSpPr/>
          <p:nvPr/>
        </p:nvGrpSpPr>
        <p:grpSpPr>
          <a:xfrm>
            <a:off x="6784402" y="4221252"/>
            <a:ext cx="1813287" cy="591991"/>
            <a:chOff x="245028" y="4784631"/>
            <a:chExt cx="1813287" cy="591991"/>
          </a:xfrm>
        </p:grpSpPr>
        <p:sp>
          <p:nvSpPr>
            <p:cNvPr id="102" name="Content Placeholder 1">
              <a:extLst>
                <a:ext uri="{FF2B5EF4-FFF2-40B4-BE49-F238E27FC236}">
                  <a16:creationId xmlns:a16="http://schemas.microsoft.com/office/drawing/2014/main" id="{BC6C15DB-91CE-FA1D-3B0A-5CDC2BBAFFA8}"/>
                </a:ext>
              </a:extLst>
            </p:cNvPr>
            <p:cNvSpPr txBox="1">
              <a:spLocks/>
            </p:cNvSpPr>
            <p:nvPr/>
          </p:nvSpPr>
          <p:spPr bwMode="auto">
            <a:xfrm>
              <a:off x="245028" y="5215039"/>
              <a:ext cx="1645338"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buNone/>
              </a:pPr>
              <a:r>
                <a:rPr lang="fr-FR" sz="1050" b="0" dirty="0">
                  <a:solidFill>
                    <a:schemeClr val="bg1">
                      <a:lumMod val="50000"/>
                    </a:schemeClr>
                  </a:solidFill>
                  <a:effectLst/>
                  <a:latin typeface="Arial" panose="020B0604020202020204" pitchFamily="34" charset="0"/>
                  <a:ea typeface="Calibri" panose="020F0502020204030204" pitchFamily="34" charset="0"/>
                </a:rPr>
                <a:t>de pertes </a:t>
              </a:r>
              <a:r>
                <a:rPr lang="fr-FR" sz="1050" b="0" dirty="0">
                  <a:solidFill>
                    <a:schemeClr val="bg1">
                      <a:lumMod val="50000"/>
                    </a:schemeClr>
                  </a:solidFill>
                  <a:latin typeface="Arial" panose="020B0604020202020204" pitchFamily="34" charset="0"/>
                  <a:ea typeface="Calibri" panose="020F0502020204030204" pitchFamily="34" charset="0"/>
                </a:rPr>
                <a:t>assurées</a:t>
              </a:r>
              <a:endParaRPr lang="fr-FR" sz="1050" b="0" dirty="0">
                <a:solidFill>
                  <a:schemeClr val="bg1">
                    <a:lumMod val="50000"/>
                  </a:schemeClr>
                </a:solidFill>
                <a:latin typeface="Arial" panose="020B0604020202020204" pitchFamily="34" charset="0"/>
                <a:cs typeface="Arial" panose="020B0604020202020204" pitchFamily="34" charset="0"/>
              </a:endParaRPr>
            </a:p>
          </p:txBody>
        </p:sp>
        <p:sp>
          <p:nvSpPr>
            <p:cNvPr id="103" name="Content Placeholder 1">
              <a:extLst>
                <a:ext uri="{FF2B5EF4-FFF2-40B4-BE49-F238E27FC236}">
                  <a16:creationId xmlns:a16="http://schemas.microsoft.com/office/drawing/2014/main" id="{D43488F9-CA7F-7415-DA3D-6D3328A27E56}"/>
                </a:ext>
              </a:extLst>
            </p:cNvPr>
            <p:cNvSpPr txBox="1">
              <a:spLocks/>
            </p:cNvSpPr>
            <p:nvPr/>
          </p:nvSpPr>
          <p:spPr bwMode="auto">
            <a:xfrm>
              <a:off x="245029" y="4784631"/>
              <a:ext cx="1813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spcBef>
                  <a:spcPct val="0"/>
                </a:spcBef>
                <a:buClr>
                  <a:srgbClr val="F69C14"/>
                </a:buClr>
                <a:buNone/>
              </a:pPr>
              <a:r>
                <a:rPr lang="fr-FR" sz="3200" dirty="0">
                  <a:solidFill>
                    <a:srgbClr val="1E1947"/>
                  </a:solidFill>
                  <a:latin typeface="Prata" panose="00000500000000000000" pitchFamily="2" charset="0"/>
                  <a:cs typeface="Calibri" panose="020F0502020204030204" pitchFamily="34" charset="0"/>
                </a:rPr>
                <a:t>5Md€</a:t>
              </a:r>
            </a:p>
          </p:txBody>
        </p:sp>
      </p:grpSp>
      <p:grpSp>
        <p:nvGrpSpPr>
          <p:cNvPr id="104" name="Group 103">
            <a:extLst>
              <a:ext uri="{FF2B5EF4-FFF2-40B4-BE49-F238E27FC236}">
                <a16:creationId xmlns:a16="http://schemas.microsoft.com/office/drawing/2014/main" id="{C2CFB0B1-4322-F421-4612-0F7DC794E2AD}"/>
              </a:ext>
            </a:extLst>
          </p:cNvPr>
          <p:cNvGrpSpPr/>
          <p:nvPr/>
        </p:nvGrpSpPr>
        <p:grpSpPr>
          <a:xfrm>
            <a:off x="6784402" y="4937151"/>
            <a:ext cx="1813287" cy="591991"/>
            <a:chOff x="245028" y="4784631"/>
            <a:chExt cx="1813287" cy="591991"/>
          </a:xfrm>
        </p:grpSpPr>
        <p:sp>
          <p:nvSpPr>
            <p:cNvPr id="105" name="Content Placeholder 1">
              <a:extLst>
                <a:ext uri="{FF2B5EF4-FFF2-40B4-BE49-F238E27FC236}">
                  <a16:creationId xmlns:a16="http://schemas.microsoft.com/office/drawing/2014/main" id="{A3EE751B-3103-6A27-8AAC-77117518AD4B}"/>
                </a:ext>
              </a:extLst>
            </p:cNvPr>
            <p:cNvSpPr txBox="1">
              <a:spLocks/>
            </p:cNvSpPr>
            <p:nvPr/>
          </p:nvSpPr>
          <p:spPr bwMode="auto">
            <a:xfrm>
              <a:off x="245028" y="5215039"/>
              <a:ext cx="1645338"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buNone/>
              </a:pPr>
              <a:r>
                <a:rPr lang="fr-FR" sz="1050" b="0" dirty="0">
                  <a:solidFill>
                    <a:schemeClr val="bg1">
                      <a:lumMod val="50000"/>
                    </a:schemeClr>
                  </a:solidFill>
                  <a:effectLst/>
                  <a:latin typeface="Arial" panose="020B0604020202020204" pitchFamily="34" charset="0"/>
                  <a:ea typeface="Calibri" panose="020F0502020204030204" pitchFamily="34" charset="0"/>
                </a:rPr>
                <a:t>Victimes des inondations</a:t>
              </a:r>
              <a:endParaRPr lang="fr-FR" sz="1050" b="0" dirty="0">
                <a:solidFill>
                  <a:schemeClr val="bg1">
                    <a:lumMod val="50000"/>
                  </a:schemeClr>
                </a:solidFill>
                <a:latin typeface="Arial" panose="020B0604020202020204" pitchFamily="34" charset="0"/>
                <a:cs typeface="Arial" panose="020B0604020202020204" pitchFamily="34" charset="0"/>
              </a:endParaRPr>
            </a:p>
          </p:txBody>
        </p:sp>
        <p:sp>
          <p:nvSpPr>
            <p:cNvPr id="106" name="Content Placeholder 1">
              <a:extLst>
                <a:ext uri="{FF2B5EF4-FFF2-40B4-BE49-F238E27FC236}">
                  <a16:creationId xmlns:a16="http://schemas.microsoft.com/office/drawing/2014/main" id="{FF45F7F4-D400-2F72-8F78-2B077E87CC5C}"/>
                </a:ext>
              </a:extLst>
            </p:cNvPr>
            <p:cNvSpPr txBox="1">
              <a:spLocks/>
            </p:cNvSpPr>
            <p:nvPr/>
          </p:nvSpPr>
          <p:spPr bwMode="auto">
            <a:xfrm>
              <a:off x="245029" y="4784631"/>
              <a:ext cx="1813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spcBef>
                  <a:spcPct val="0"/>
                </a:spcBef>
                <a:buClr>
                  <a:srgbClr val="F69C14"/>
                </a:buClr>
                <a:buNone/>
              </a:pPr>
              <a:r>
                <a:rPr lang="fr-FR" sz="3200" dirty="0">
                  <a:solidFill>
                    <a:srgbClr val="1E1947"/>
                  </a:solidFill>
                  <a:latin typeface="Prata" panose="00000500000000000000" pitchFamily="2" charset="0"/>
                  <a:cs typeface="Calibri" panose="020F0502020204030204" pitchFamily="34" charset="0"/>
                </a:rPr>
                <a:t>187 </a:t>
              </a:r>
            </a:p>
          </p:txBody>
        </p:sp>
      </p:grpSp>
      <p:grpSp>
        <p:nvGrpSpPr>
          <p:cNvPr id="107" name="Group 106">
            <a:extLst>
              <a:ext uri="{FF2B5EF4-FFF2-40B4-BE49-F238E27FC236}">
                <a16:creationId xmlns:a16="http://schemas.microsoft.com/office/drawing/2014/main" id="{33998FB2-6872-C4A9-092A-DE162B030B0D}"/>
              </a:ext>
            </a:extLst>
          </p:cNvPr>
          <p:cNvGrpSpPr/>
          <p:nvPr/>
        </p:nvGrpSpPr>
        <p:grpSpPr>
          <a:xfrm>
            <a:off x="6784402" y="3459689"/>
            <a:ext cx="1813287" cy="591991"/>
            <a:chOff x="245028" y="4784631"/>
            <a:chExt cx="1813287" cy="591991"/>
          </a:xfrm>
        </p:grpSpPr>
        <p:sp>
          <p:nvSpPr>
            <p:cNvPr id="108" name="Content Placeholder 1">
              <a:extLst>
                <a:ext uri="{FF2B5EF4-FFF2-40B4-BE49-F238E27FC236}">
                  <a16:creationId xmlns:a16="http://schemas.microsoft.com/office/drawing/2014/main" id="{00F004D6-6D2C-0B80-88DA-85FE6462403D}"/>
                </a:ext>
              </a:extLst>
            </p:cNvPr>
            <p:cNvSpPr txBox="1">
              <a:spLocks/>
            </p:cNvSpPr>
            <p:nvPr/>
          </p:nvSpPr>
          <p:spPr bwMode="auto">
            <a:xfrm>
              <a:off x="245028" y="5215039"/>
              <a:ext cx="1645338"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buNone/>
              </a:pPr>
              <a:r>
                <a:rPr lang="fr-FR" sz="1050" b="0" dirty="0">
                  <a:solidFill>
                    <a:schemeClr val="bg1">
                      <a:lumMod val="50000"/>
                    </a:schemeClr>
                  </a:solidFill>
                  <a:effectLst/>
                  <a:latin typeface="Arial" panose="020B0604020202020204" pitchFamily="34" charset="0"/>
                  <a:ea typeface="Calibri" panose="020F0502020204030204" pitchFamily="34" charset="0"/>
                </a:rPr>
                <a:t>de pertes économiques</a:t>
              </a:r>
              <a:endParaRPr lang="fr-FR" sz="1050" b="0" dirty="0">
                <a:solidFill>
                  <a:schemeClr val="bg1">
                    <a:lumMod val="50000"/>
                  </a:schemeClr>
                </a:solidFill>
                <a:latin typeface="Arial" panose="020B0604020202020204" pitchFamily="34" charset="0"/>
                <a:cs typeface="Arial" panose="020B0604020202020204" pitchFamily="34" charset="0"/>
              </a:endParaRPr>
            </a:p>
          </p:txBody>
        </p:sp>
        <p:sp>
          <p:nvSpPr>
            <p:cNvPr id="109" name="Content Placeholder 1">
              <a:extLst>
                <a:ext uri="{FF2B5EF4-FFF2-40B4-BE49-F238E27FC236}">
                  <a16:creationId xmlns:a16="http://schemas.microsoft.com/office/drawing/2014/main" id="{2C460958-DC9F-2178-DD5A-2C000690F934}"/>
                </a:ext>
              </a:extLst>
            </p:cNvPr>
            <p:cNvSpPr txBox="1">
              <a:spLocks/>
            </p:cNvSpPr>
            <p:nvPr/>
          </p:nvSpPr>
          <p:spPr bwMode="auto">
            <a:xfrm>
              <a:off x="245029" y="4784631"/>
              <a:ext cx="1813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334117" indent="-334117" algn="l" rtl="0" eaLnBrk="0" fontAlgn="base" hangingPunct="0">
                <a:spcBef>
                  <a:spcPct val="20000"/>
                </a:spcBef>
                <a:spcAft>
                  <a:spcPct val="0"/>
                </a:spcAft>
                <a:buClr>
                  <a:srgbClr val="F59B14"/>
                </a:buClr>
                <a:buFont typeface="Arial" panose="020B0604020202020204" pitchFamily="34" charset="0"/>
                <a:buChar char="•"/>
                <a:defRPr sz="1800" b="1">
                  <a:solidFill>
                    <a:schemeClr val="tx1"/>
                  </a:solidFill>
                  <a:latin typeface="+mn-lt"/>
                  <a:ea typeface="+mn-ea"/>
                  <a:cs typeface="+mn-cs"/>
                </a:defRPr>
              </a:lvl1pPr>
              <a:lvl2pPr marL="883161" indent="-330209" algn="l" rtl="0" eaLnBrk="0" fontAlgn="base" hangingPunct="0">
                <a:spcBef>
                  <a:spcPct val="20000"/>
                </a:spcBef>
                <a:spcAft>
                  <a:spcPct val="20000"/>
                </a:spcAft>
                <a:buClr>
                  <a:srgbClr val="F59B14"/>
                </a:buClr>
                <a:buSzPct val="95000"/>
                <a:buFont typeface="Arial" panose="020B0604020202020204" pitchFamily="34" charset="0"/>
                <a:buChar char="•"/>
                <a:defRPr sz="1800">
                  <a:solidFill>
                    <a:schemeClr val="tx1"/>
                  </a:solidFill>
                  <a:latin typeface="+mn-lt"/>
                </a:defRPr>
              </a:lvl2pPr>
              <a:lvl3pPr marL="1320833" indent="-216883" algn="l" rtl="0" eaLnBrk="0" fontAlgn="base" hangingPunct="0">
                <a:spcBef>
                  <a:spcPct val="20000"/>
                </a:spcBef>
                <a:spcAft>
                  <a:spcPct val="20000"/>
                </a:spcAft>
                <a:buClr>
                  <a:srgbClr val="F59B14"/>
                </a:buClr>
                <a:buFont typeface="Arial" panose="020B0604020202020204" pitchFamily="34" charset="0"/>
                <a:buChar char="•"/>
                <a:defRPr sz="1600">
                  <a:solidFill>
                    <a:schemeClr val="tx1"/>
                  </a:solidFill>
                  <a:latin typeface="+mn-lt"/>
                </a:defRPr>
              </a:lvl3pPr>
              <a:lvl4pPr marL="1768276" indent="-115280" algn="l" rtl="0" eaLnBrk="0" fontAlgn="base" hangingPunct="0">
                <a:spcBef>
                  <a:spcPct val="20000"/>
                </a:spcBef>
                <a:spcAft>
                  <a:spcPct val="20000"/>
                </a:spcAft>
                <a:buClr>
                  <a:schemeClr val="tx1"/>
                </a:buClr>
                <a:buFont typeface="Arial" panose="020B0604020202020204" pitchFamily="34" charset="0"/>
                <a:buChar char="•"/>
                <a:defRPr sz="1600">
                  <a:solidFill>
                    <a:schemeClr val="tx1"/>
                  </a:solidFill>
                  <a:latin typeface="+mn-lt"/>
                </a:defRPr>
              </a:lvl4pPr>
              <a:lvl5pPr marL="2327275" indent="-120650" algn="l" rtl="0" eaLnBrk="0" fontAlgn="base" hangingPunct="0">
                <a:spcBef>
                  <a:spcPct val="20000"/>
                </a:spcBef>
                <a:spcAft>
                  <a:spcPct val="0"/>
                </a:spcAft>
                <a:buFont typeface="Arial" panose="020B0604020202020204" pitchFamily="34" charset="0"/>
                <a:buChar char="•"/>
                <a:defRPr sz="1400">
                  <a:solidFill>
                    <a:schemeClr val="tx1"/>
                  </a:solidFill>
                  <a:latin typeface="+mn-lt"/>
                </a:defRPr>
              </a:lvl5pPr>
              <a:lvl6pPr marL="2991414" indent="-220791" algn="l" rtl="0" fontAlgn="base">
                <a:spcBef>
                  <a:spcPct val="20000"/>
                </a:spcBef>
                <a:spcAft>
                  <a:spcPct val="0"/>
                </a:spcAft>
                <a:buFont typeface="Arial" pitchFamily="34" charset="0"/>
                <a:buChar char="­"/>
                <a:defRPr sz="1477">
                  <a:solidFill>
                    <a:schemeClr val="tx1"/>
                  </a:solidFill>
                  <a:latin typeface="+mn-lt"/>
                </a:defRPr>
              </a:lvl6pPr>
              <a:lvl7pPr marL="3554136" indent="-220791" algn="l" rtl="0" fontAlgn="base">
                <a:spcBef>
                  <a:spcPct val="20000"/>
                </a:spcBef>
                <a:spcAft>
                  <a:spcPct val="0"/>
                </a:spcAft>
                <a:buFont typeface="Arial" pitchFamily="34" charset="0"/>
                <a:buChar char="­"/>
                <a:defRPr sz="1477">
                  <a:solidFill>
                    <a:schemeClr val="tx1"/>
                  </a:solidFill>
                  <a:latin typeface="+mn-lt"/>
                </a:defRPr>
              </a:lvl7pPr>
              <a:lvl8pPr marL="4116857" indent="-220791" algn="l" rtl="0" fontAlgn="base">
                <a:spcBef>
                  <a:spcPct val="20000"/>
                </a:spcBef>
                <a:spcAft>
                  <a:spcPct val="0"/>
                </a:spcAft>
                <a:buFont typeface="Arial" pitchFamily="34" charset="0"/>
                <a:buChar char="­"/>
                <a:defRPr sz="1477">
                  <a:solidFill>
                    <a:schemeClr val="tx1"/>
                  </a:solidFill>
                  <a:latin typeface="+mn-lt"/>
                </a:defRPr>
              </a:lvl8pPr>
              <a:lvl9pPr marL="4679579" indent="-220791" algn="l" rtl="0" fontAlgn="base">
                <a:spcBef>
                  <a:spcPct val="20000"/>
                </a:spcBef>
                <a:spcAft>
                  <a:spcPct val="0"/>
                </a:spcAft>
                <a:buFont typeface="Arial" pitchFamily="34" charset="0"/>
                <a:buChar char="­"/>
                <a:defRPr sz="1477">
                  <a:solidFill>
                    <a:schemeClr val="tx1"/>
                  </a:solidFill>
                  <a:latin typeface="+mn-lt"/>
                </a:defRPr>
              </a:lvl9pPr>
            </a:lstStyle>
            <a:p>
              <a:pPr marL="0" indent="0">
                <a:spcBef>
                  <a:spcPct val="0"/>
                </a:spcBef>
                <a:buClr>
                  <a:srgbClr val="F69C14"/>
                </a:buClr>
                <a:buNone/>
              </a:pPr>
              <a:r>
                <a:rPr lang="fr-FR" sz="3200" dirty="0">
                  <a:solidFill>
                    <a:srgbClr val="1E1947"/>
                  </a:solidFill>
                  <a:latin typeface="Prata" panose="00000500000000000000" pitchFamily="2" charset="0"/>
                  <a:cs typeface="Calibri" panose="020F0502020204030204" pitchFamily="34" charset="0"/>
                </a:rPr>
                <a:t>+30Md€</a:t>
              </a:r>
            </a:p>
          </p:txBody>
        </p:sp>
      </p:grpSp>
      <p:pic>
        <p:nvPicPr>
          <p:cNvPr id="110" name="Picture 109">
            <a:extLst>
              <a:ext uri="{FF2B5EF4-FFF2-40B4-BE49-F238E27FC236}">
                <a16:creationId xmlns:a16="http://schemas.microsoft.com/office/drawing/2014/main" id="{86FFD46A-0CEA-AB25-41D0-C7D5437F4A7F}"/>
              </a:ext>
            </a:extLst>
          </p:cNvPr>
          <p:cNvPicPr>
            <a:picLocks noChangeAspect="1"/>
          </p:cNvPicPr>
          <p:nvPr/>
        </p:nvPicPr>
        <p:blipFill rotWithShape="1">
          <a:blip r:embed="rId8"/>
          <a:srcRect t="9681" b="1936"/>
          <a:stretch/>
        </p:blipFill>
        <p:spPr>
          <a:xfrm>
            <a:off x="406305" y="815614"/>
            <a:ext cx="5848350" cy="3322072"/>
          </a:xfrm>
          <a:prstGeom prst="rect">
            <a:avLst/>
          </a:prstGeom>
        </p:spPr>
      </p:pic>
      <p:pic>
        <p:nvPicPr>
          <p:cNvPr id="111" name="Picture 110" descr="A picture containing logo&#10;&#10;Description automatically generated">
            <a:extLst>
              <a:ext uri="{FF2B5EF4-FFF2-40B4-BE49-F238E27FC236}">
                <a16:creationId xmlns:a16="http://schemas.microsoft.com/office/drawing/2014/main" id="{D26E7EB0-AF34-A502-52B7-4F539104DD46}"/>
              </a:ext>
            </a:extLst>
          </p:cNvPr>
          <p:cNvPicPr>
            <a:picLocks noChangeAspect="1"/>
          </p:cNvPicPr>
          <p:nvPr/>
        </p:nvPicPr>
        <p:blipFill>
          <a:blip r:embed="rId9"/>
          <a:stretch>
            <a:fillRect/>
          </a:stretch>
        </p:blipFill>
        <p:spPr>
          <a:xfrm>
            <a:off x="10762803" y="87810"/>
            <a:ext cx="1166400" cy="874800"/>
          </a:xfrm>
          <a:prstGeom prst="rect">
            <a:avLst/>
          </a:prstGeom>
        </p:spPr>
      </p:pic>
    </p:spTree>
    <p:extLst>
      <p:ext uri="{BB962C8B-B14F-4D97-AF65-F5344CB8AC3E}">
        <p14:creationId xmlns:p14="http://schemas.microsoft.com/office/powerpoint/2010/main" val="1388506409"/>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fontScale="90000"/>
          </a:bodyPr>
          <a:lstStyle/>
          <a:p>
            <a:r>
              <a:rPr lang="fr-FR" sz="2700" dirty="0"/>
              <a:t>Descartes          </a:t>
            </a:r>
            <a:r>
              <a:rPr lang="fr-FR" sz="2700" dirty="0">
                <a:latin typeface="Prata" panose="00000500000000000000" pitchFamily="2" charset="0"/>
              </a:rPr>
              <a:t>propose des produits sur mesure, transparents  avec une indemnisation rapide aux entreprises et aux gouvernements  </a:t>
            </a:r>
            <a:endParaRPr lang="fr-FR" dirty="0">
              <a:latin typeface="Prata" panose="00000500000000000000" pitchFamily="2" charset="0"/>
            </a:endParaRPr>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24</a:t>
            </a:fld>
            <a:endParaRPr lang="fr-FR"/>
          </a:p>
        </p:txBody>
      </p:sp>
      <p:pic>
        <p:nvPicPr>
          <p:cNvPr id="7" name="Google Shape;137;p6" descr="Photos gratuites de argent, billets d'un dollar, billets de banque">
            <a:extLst>
              <a:ext uri="{FF2B5EF4-FFF2-40B4-BE49-F238E27FC236}">
                <a16:creationId xmlns:a16="http://schemas.microsoft.com/office/drawing/2014/main" id="{EA9C15A4-4367-1F7F-6BE2-EE1FE7C93BE3}"/>
              </a:ext>
            </a:extLst>
          </p:cNvPr>
          <p:cNvPicPr preferRelativeResize="0"/>
          <p:nvPr/>
        </p:nvPicPr>
        <p:blipFill rotWithShape="1">
          <a:blip r:embed="rId2">
            <a:alphaModFix/>
          </a:blip>
          <a:srcRect t="-1" b="35895"/>
          <a:stretch/>
        </p:blipFill>
        <p:spPr>
          <a:xfrm>
            <a:off x="418444" y="4437294"/>
            <a:ext cx="3216093" cy="1662456"/>
          </a:xfrm>
          <a:prstGeom prst="rect">
            <a:avLst/>
          </a:prstGeom>
          <a:noFill/>
          <a:ln>
            <a:noFill/>
          </a:ln>
        </p:spPr>
      </p:pic>
      <p:pic>
        <p:nvPicPr>
          <p:cNvPr id="8" name="Google Shape;138;p6" descr="Photos gratuites de argent, billets d'un dollar, billets de banque">
            <a:extLst>
              <a:ext uri="{FF2B5EF4-FFF2-40B4-BE49-F238E27FC236}">
                <a16:creationId xmlns:a16="http://schemas.microsoft.com/office/drawing/2014/main" id="{1084A226-B6F9-7C14-52A4-8F583D741AA0}"/>
              </a:ext>
            </a:extLst>
          </p:cNvPr>
          <p:cNvPicPr preferRelativeResize="0"/>
          <p:nvPr/>
        </p:nvPicPr>
        <p:blipFill rotWithShape="1">
          <a:blip r:embed="rId2">
            <a:alphaModFix/>
          </a:blip>
          <a:srcRect b="22461"/>
          <a:stretch/>
        </p:blipFill>
        <p:spPr>
          <a:xfrm>
            <a:off x="825784" y="4437380"/>
            <a:ext cx="3216093" cy="1662456"/>
          </a:xfrm>
          <a:prstGeom prst="rect">
            <a:avLst/>
          </a:prstGeom>
          <a:noFill/>
          <a:ln>
            <a:noFill/>
          </a:ln>
        </p:spPr>
      </p:pic>
      <p:pic>
        <p:nvPicPr>
          <p:cNvPr id="9" name="Google Shape;139;p6" descr="Photos gratuites de argent, billets d'un dollar, billets de banque">
            <a:extLst>
              <a:ext uri="{FF2B5EF4-FFF2-40B4-BE49-F238E27FC236}">
                <a16:creationId xmlns:a16="http://schemas.microsoft.com/office/drawing/2014/main" id="{8DEF3A56-17E9-117F-988B-8D19A329FC4C}"/>
              </a:ext>
            </a:extLst>
          </p:cNvPr>
          <p:cNvPicPr preferRelativeResize="0"/>
          <p:nvPr/>
        </p:nvPicPr>
        <p:blipFill rotWithShape="1">
          <a:blip r:embed="rId2">
            <a:alphaModFix/>
          </a:blip>
          <a:srcRect l="83328"/>
          <a:stretch/>
        </p:blipFill>
        <p:spPr>
          <a:xfrm>
            <a:off x="4850806" y="4437294"/>
            <a:ext cx="685800" cy="1662455"/>
          </a:xfrm>
          <a:prstGeom prst="rect">
            <a:avLst/>
          </a:prstGeom>
          <a:noFill/>
          <a:ln>
            <a:noFill/>
          </a:ln>
        </p:spPr>
      </p:pic>
      <p:pic>
        <p:nvPicPr>
          <p:cNvPr id="10" name="Google Shape;140;p6" descr="Photos gratuites de argent, billets d'un dollar, billets de banque">
            <a:extLst>
              <a:ext uri="{FF2B5EF4-FFF2-40B4-BE49-F238E27FC236}">
                <a16:creationId xmlns:a16="http://schemas.microsoft.com/office/drawing/2014/main" id="{BFE36AA6-C867-02C7-D031-606548021FBD}"/>
              </a:ext>
            </a:extLst>
          </p:cNvPr>
          <p:cNvPicPr preferRelativeResize="0"/>
          <p:nvPr/>
        </p:nvPicPr>
        <p:blipFill rotWithShape="1">
          <a:blip r:embed="rId2">
            <a:alphaModFix/>
          </a:blip>
          <a:srcRect l="92248"/>
          <a:stretch/>
        </p:blipFill>
        <p:spPr>
          <a:xfrm>
            <a:off x="4038574" y="4437379"/>
            <a:ext cx="812232" cy="1662455"/>
          </a:xfrm>
          <a:prstGeom prst="rect">
            <a:avLst/>
          </a:prstGeom>
          <a:noFill/>
          <a:ln>
            <a:noFill/>
          </a:ln>
        </p:spPr>
      </p:pic>
      <p:sp>
        <p:nvSpPr>
          <p:cNvPr id="12" name="Google Shape;143;p6">
            <a:extLst>
              <a:ext uri="{FF2B5EF4-FFF2-40B4-BE49-F238E27FC236}">
                <a16:creationId xmlns:a16="http://schemas.microsoft.com/office/drawing/2014/main" id="{E06B862A-421C-1C9A-991F-876F7AEDCED9}"/>
              </a:ext>
            </a:extLst>
          </p:cNvPr>
          <p:cNvSpPr/>
          <p:nvPr/>
        </p:nvSpPr>
        <p:spPr>
          <a:xfrm>
            <a:off x="6069689" y="826811"/>
            <a:ext cx="5868311" cy="1723933"/>
          </a:xfrm>
          <a:prstGeom prst="rect">
            <a:avLst/>
          </a:prstGeom>
          <a:noFill/>
          <a:ln>
            <a:noFill/>
          </a:ln>
        </p:spPr>
        <p:txBody>
          <a:bodyPr spcFirstLastPara="1" wrap="square" lIns="0" tIns="0" rIns="0" bIns="0" anchor="t" anchorCtr="0">
            <a:spAutoFit/>
          </a:bodyPr>
          <a:lstStyle/>
          <a:p>
            <a:pPr lvl="0"/>
            <a:r>
              <a:rPr lang="fr-FR" sz="1867" dirty="0">
                <a:solidFill>
                  <a:srgbClr val="1E1947"/>
                </a:solidFill>
                <a:latin typeface="Arial"/>
                <a:ea typeface="Arial"/>
                <a:cs typeface="Arial"/>
                <a:sym typeface="Arial"/>
              </a:rPr>
              <a:t>Nous définissons une garantie fondée sur :</a:t>
            </a:r>
          </a:p>
          <a:p>
            <a:pPr marL="342900" lvl="0" indent="-342900">
              <a:buClr>
                <a:srgbClr val="FFC000"/>
              </a:buClr>
              <a:buFont typeface="Arial" panose="020B0604020202020204" pitchFamily="34" charset="0"/>
              <a:buChar char="•"/>
            </a:pPr>
            <a:r>
              <a:rPr lang="fr-FR" sz="1867" dirty="0">
                <a:solidFill>
                  <a:srgbClr val="1E1947"/>
                </a:solidFill>
                <a:latin typeface="Arial"/>
                <a:ea typeface="Arial"/>
                <a:cs typeface="Arial"/>
                <a:sym typeface="Arial"/>
              </a:rPr>
              <a:t>Un paramètre </a:t>
            </a:r>
            <a:r>
              <a:rPr lang="fr-FR" sz="1867" b="1" dirty="0">
                <a:solidFill>
                  <a:srgbClr val="1E1947"/>
                </a:solidFill>
                <a:latin typeface="Arial"/>
                <a:ea typeface="Arial"/>
                <a:cs typeface="Arial"/>
                <a:sym typeface="Arial"/>
              </a:rPr>
              <a:t>prédéfini à l’avance </a:t>
            </a:r>
            <a:r>
              <a:rPr lang="fr-FR" sz="1867" dirty="0">
                <a:solidFill>
                  <a:srgbClr val="1E1947"/>
                </a:solidFill>
                <a:latin typeface="Arial"/>
                <a:ea typeface="Arial"/>
                <a:cs typeface="Arial"/>
                <a:sym typeface="Arial"/>
              </a:rPr>
              <a:t>(température, vitesse de vent etc…) </a:t>
            </a:r>
          </a:p>
          <a:p>
            <a:pPr marL="342900" lvl="0" indent="-342900">
              <a:buClr>
                <a:srgbClr val="FFC000"/>
              </a:buClr>
              <a:buFont typeface="Arial" panose="020B0604020202020204" pitchFamily="34" charset="0"/>
              <a:buChar char="•"/>
            </a:pPr>
            <a:r>
              <a:rPr lang="fr-FR" sz="1867" dirty="0">
                <a:solidFill>
                  <a:srgbClr val="1E1947"/>
                </a:solidFill>
                <a:latin typeface="Arial"/>
                <a:ea typeface="Arial"/>
                <a:cs typeface="Arial"/>
                <a:sym typeface="Arial"/>
              </a:rPr>
              <a:t>Une </a:t>
            </a:r>
            <a:r>
              <a:rPr lang="fr-FR" sz="1867" b="1" dirty="0">
                <a:solidFill>
                  <a:srgbClr val="1E1947"/>
                </a:solidFill>
                <a:latin typeface="Arial"/>
                <a:ea typeface="Arial"/>
                <a:cs typeface="Arial"/>
                <a:sym typeface="Arial"/>
              </a:rPr>
              <a:t>indemnité forfaitaire </a:t>
            </a:r>
            <a:r>
              <a:rPr lang="fr-FR" sz="1867" dirty="0">
                <a:solidFill>
                  <a:srgbClr val="1E1947"/>
                </a:solidFill>
                <a:latin typeface="Arial"/>
                <a:ea typeface="Arial"/>
                <a:cs typeface="Arial"/>
                <a:sym typeface="Arial"/>
              </a:rPr>
              <a:t>(1500 € par journée de vent fort, 10 000 € si la hauteur d’eau dépasse 1m etc… ),</a:t>
            </a:r>
          </a:p>
        </p:txBody>
      </p:sp>
      <p:grpSp>
        <p:nvGrpSpPr>
          <p:cNvPr id="13" name="Google Shape;144;p6">
            <a:extLst>
              <a:ext uri="{FF2B5EF4-FFF2-40B4-BE49-F238E27FC236}">
                <a16:creationId xmlns:a16="http://schemas.microsoft.com/office/drawing/2014/main" id="{E9F2DEE1-A877-7FF5-C5D4-7778D0D24C14}"/>
              </a:ext>
            </a:extLst>
          </p:cNvPr>
          <p:cNvGrpSpPr/>
          <p:nvPr/>
        </p:nvGrpSpPr>
        <p:grpSpPr>
          <a:xfrm>
            <a:off x="418444" y="826811"/>
            <a:ext cx="5118162" cy="1662541"/>
            <a:chOff x="446139" y="1117180"/>
            <a:chExt cx="5118162" cy="1662541"/>
          </a:xfrm>
        </p:grpSpPr>
        <p:pic>
          <p:nvPicPr>
            <p:cNvPr id="14" name="Google Shape;145;p6" descr="Map&#10;&#10;Description automatically generated">
              <a:extLst>
                <a:ext uri="{FF2B5EF4-FFF2-40B4-BE49-F238E27FC236}">
                  <a16:creationId xmlns:a16="http://schemas.microsoft.com/office/drawing/2014/main" id="{F9902B79-44AC-FC0A-7AE9-8BE3CD5BD682}"/>
                </a:ext>
              </a:extLst>
            </p:cNvPr>
            <p:cNvPicPr preferRelativeResize="0"/>
            <p:nvPr/>
          </p:nvPicPr>
          <p:blipFill rotWithShape="1">
            <a:blip r:embed="rId3">
              <a:alphaModFix/>
            </a:blip>
            <a:srcRect l="29730" t="19038" r="18273" b="55464"/>
            <a:stretch/>
          </p:blipFill>
          <p:spPr>
            <a:xfrm>
              <a:off x="446139" y="1117180"/>
              <a:ext cx="5118162" cy="1662541"/>
            </a:xfrm>
            <a:prstGeom prst="rect">
              <a:avLst/>
            </a:prstGeom>
            <a:noFill/>
            <a:ln>
              <a:noFill/>
            </a:ln>
          </p:spPr>
        </p:pic>
        <p:sp>
          <p:nvSpPr>
            <p:cNvPr id="15" name="Google Shape;146;p6">
              <a:extLst>
                <a:ext uri="{FF2B5EF4-FFF2-40B4-BE49-F238E27FC236}">
                  <a16:creationId xmlns:a16="http://schemas.microsoft.com/office/drawing/2014/main" id="{583A2AE8-9BAC-F523-CE98-65B28135E488}"/>
                </a:ext>
              </a:extLst>
            </p:cNvPr>
            <p:cNvSpPr/>
            <p:nvPr/>
          </p:nvSpPr>
          <p:spPr>
            <a:xfrm>
              <a:off x="4878502" y="1117180"/>
              <a:ext cx="685799" cy="1662541"/>
            </a:xfrm>
            <a:prstGeom prst="rect">
              <a:avLst/>
            </a:prstGeom>
            <a:solidFill>
              <a:schemeClr val="lt1">
                <a:alpha val="6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a:solidFill>
                  <a:schemeClr val="lt1"/>
                </a:solidFill>
                <a:latin typeface="Arial"/>
                <a:ea typeface="Arial"/>
                <a:cs typeface="Arial"/>
                <a:sym typeface="Arial"/>
              </a:endParaRPr>
            </a:p>
          </p:txBody>
        </p:sp>
        <p:sp>
          <p:nvSpPr>
            <p:cNvPr id="16" name="Google Shape;147;p6">
              <a:extLst>
                <a:ext uri="{FF2B5EF4-FFF2-40B4-BE49-F238E27FC236}">
                  <a16:creationId xmlns:a16="http://schemas.microsoft.com/office/drawing/2014/main" id="{82B5AB7A-DACB-46EC-2006-870DF3554F19}"/>
                </a:ext>
              </a:extLst>
            </p:cNvPr>
            <p:cNvSpPr/>
            <p:nvPr/>
          </p:nvSpPr>
          <p:spPr>
            <a:xfrm>
              <a:off x="5092696" y="1117180"/>
              <a:ext cx="257410" cy="123110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8000">
                  <a:solidFill>
                    <a:srgbClr val="1E1947"/>
                  </a:solidFill>
                  <a:latin typeface="Prata"/>
                  <a:ea typeface="Prata"/>
                  <a:cs typeface="Prata"/>
                  <a:sym typeface="Prata"/>
                </a:rPr>
                <a:t>1</a:t>
              </a:r>
            </a:p>
          </p:txBody>
        </p:sp>
      </p:grpSp>
      <p:sp>
        <p:nvSpPr>
          <p:cNvPr id="18" name="Google Shape;149;p6">
            <a:extLst>
              <a:ext uri="{FF2B5EF4-FFF2-40B4-BE49-F238E27FC236}">
                <a16:creationId xmlns:a16="http://schemas.microsoft.com/office/drawing/2014/main" id="{FD7878FE-7A9C-53E8-9219-6287D57309EF}"/>
              </a:ext>
            </a:extLst>
          </p:cNvPr>
          <p:cNvSpPr/>
          <p:nvPr/>
        </p:nvSpPr>
        <p:spPr>
          <a:xfrm>
            <a:off x="6069688" y="2672961"/>
            <a:ext cx="5868311" cy="5746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867" dirty="0">
                <a:solidFill>
                  <a:srgbClr val="1E1947"/>
                </a:solidFill>
                <a:latin typeface="Arial"/>
                <a:ea typeface="Arial"/>
                <a:cs typeface="Arial"/>
                <a:sym typeface="Arial"/>
              </a:rPr>
              <a:t>Nous suivons </a:t>
            </a:r>
            <a:r>
              <a:rPr lang="fr-FR" sz="1867" b="1" dirty="0">
                <a:solidFill>
                  <a:srgbClr val="1E1947"/>
                </a:solidFill>
                <a:latin typeface="Arial"/>
                <a:ea typeface="Arial"/>
                <a:cs typeface="Arial"/>
                <a:sym typeface="Arial"/>
              </a:rPr>
              <a:t>l’évolution de ce paramètre</a:t>
            </a:r>
            <a:r>
              <a:rPr lang="fr-FR" sz="1867" dirty="0">
                <a:solidFill>
                  <a:srgbClr val="1E1947"/>
                </a:solidFill>
                <a:latin typeface="Arial"/>
                <a:ea typeface="Arial"/>
                <a:cs typeface="Arial"/>
                <a:sym typeface="Arial"/>
              </a:rPr>
              <a:t>,</a:t>
            </a:r>
            <a:r>
              <a:rPr lang="fr-FR" sz="1867" b="1" dirty="0">
                <a:solidFill>
                  <a:srgbClr val="1E1947"/>
                </a:solidFill>
                <a:latin typeface="Arial"/>
                <a:ea typeface="Arial"/>
                <a:cs typeface="Arial"/>
                <a:sym typeface="Arial"/>
              </a:rPr>
              <a:t> </a:t>
            </a:r>
            <a:r>
              <a:rPr lang="fr-FR" sz="1867" dirty="0">
                <a:solidFill>
                  <a:srgbClr val="1E1947"/>
                </a:solidFill>
                <a:latin typeface="Arial"/>
                <a:ea typeface="Arial"/>
                <a:cs typeface="Arial"/>
                <a:sym typeface="Arial"/>
              </a:rPr>
              <a:t>et s’il franchit ou non le seuil de déclenchement,</a:t>
            </a:r>
            <a:endParaRPr lang="fr-FR" dirty="0"/>
          </a:p>
        </p:txBody>
      </p:sp>
      <p:grpSp>
        <p:nvGrpSpPr>
          <p:cNvPr id="19" name="Google Shape;150;p6">
            <a:extLst>
              <a:ext uri="{FF2B5EF4-FFF2-40B4-BE49-F238E27FC236}">
                <a16:creationId xmlns:a16="http://schemas.microsoft.com/office/drawing/2014/main" id="{078AF7EC-E44F-8AEF-AD45-8B5CFA269CA0}"/>
              </a:ext>
            </a:extLst>
          </p:cNvPr>
          <p:cNvGrpSpPr/>
          <p:nvPr/>
        </p:nvGrpSpPr>
        <p:grpSpPr>
          <a:xfrm>
            <a:off x="418444" y="2632052"/>
            <a:ext cx="5118162" cy="1662541"/>
            <a:chOff x="446139" y="3014766"/>
            <a:chExt cx="5118162" cy="1662541"/>
          </a:xfrm>
        </p:grpSpPr>
        <p:pic>
          <p:nvPicPr>
            <p:cNvPr id="20" name="Google Shape;151;p6" descr="A picture containing transport, wave, dark, night sky&#10;&#10;Description automatically generated">
              <a:extLst>
                <a:ext uri="{FF2B5EF4-FFF2-40B4-BE49-F238E27FC236}">
                  <a16:creationId xmlns:a16="http://schemas.microsoft.com/office/drawing/2014/main" id="{18D2AB2D-5AE4-32A4-4A81-737613A3876F}"/>
                </a:ext>
              </a:extLst>
            </p:cNvPr>
            <p:cNvPicPr preferRelativeResize="0"/>
            <p:nvPr/>
          </p:nvPicPr>
          <p:blipFill rotWithShape="1">
            <a:blip r:embed="rId4">
              <a:alphaModFix/>
            </a:blip>
            <a:srcRect l="23834" t="38794" r="23834" b="35708"/>
            <a:stretch/>
          </p:blipFill>
          <p:spPr>
            <a:xfrm>
              <a:off x="446139" y="3014766"/>
              <a:ext cx="5118162" cy="1662541"/>
            </a:xfrm>
            <a:prstGeom prst="rect">
              <a:avLst/>
            </a:prstGeom>
            <a:noFill/>
            <a:ln>
              <a:noFill/>
            </a:ln>
          </p:spPr>
        </p:pic>
        <p:sp>
          <p:nvSpPr>
            <p:cNvPr id="21" name="Google Shape;152;p6">
              <a:extLst>
                <a:ext uri="{FF2B5EF4-FFF2-40B4-BE49-F238E27FC236}">
                  <a16:creationId xmlns:a16="http://schemas.microsoft.com/office/drawing/2014/main" id="{875FADDE-B7BE-348C-AD28-FBBE95C8B370}"/>
                </a:ext>
              </a:extLst>
            </p:cNvPr>
            <p:cNvSpPr/>
            <p:nvPr/>
          </p:nvSpPr>
          <p:spPr>
            <a:xfrm>
              <a:off x="4878502" y="3014766"/>
              <a:ext cx="685799" cy="1662541"/>
            </a:xfrm>
            <a:prstGeom prst="rect">
              <a:avLst/>
            </a:prstGeom>
            <a:solidFill>
              <a:schemeClr val="lt1">
                <a:alpha val="6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a:solidFill>
                  <a:schemeClr val="lt1"/>
                </a:solidFill>
                <a:latin typeface="Arial"/>
                <a:ea typeface="Arial"/>
                <a:cs typeface="Arial"/>
                <a:sym typeface="Arial"/>
              </a:endParaRPr>
            </a:p>
          </p:txBody>
        </p:sp>
        <p:sp>
          <p:nvSpPr>
            <p:cNvPr id="22" name="Google Shape;153;p6">
              <a:extLst>
                <a:ext uri="{FF2B5EF4-FFF2-40B4-BE49-F238E27FC236}">
                  <a16:creationId xmlns:a16="http://schemas.microsoft.com/office/drawing/2014/main" id="{1952A394-C50A-E816-4068-7F34A2AC565C}"/>
                </a:ext>
              </a:extLst>
            </p:cNvPr>
            <p:cNvSpPr/>
            <p:nvPr/>
          </p:nvSpPr>
          <p:spPr>
            <a:xfrm>
              <a:off x="5092696" y="3014766"/>
              <a:ext cx="257410" cy="123110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8000">
                  <a:solidFill>
                    <a:srgbClr val="1E1947"/>
                  </a:solidFill>
                  <a:latin typeface="Prata"/>
                  <a:ea typeface="Prata"/>
                  <a:cs typeface="Prata"/>
                  <a:sym typeface="Prata"/>
                </a:rPr>
                <a:t>2</a:t>
              </a:r>
            </a:p>
          </p:txBody>
        </p:sp>
      </p:grpSp>
      <p:sp>
        <p:nvSpPr>
          <p:cNvPr id="23" name="Google Shape;154;p6">
            <a:extLst>
              <a:ext uri="{FF2B5EF4-FFF2-40B4-BE49-F238E27FC236}">
                <a16:creationId xmlns:a16="http://schemas.microsoft.com/office/drawing/2014/main" id="{358996B7-0B91-8E3F-368E-9DF0243478E6}"/>
              </a:ext>
            </a:extLst>
          </p:cNvPr>
          <p:cNvSpPr/>
          <p:nvPr/>
        </p:nvSpPr>
        <p:spPr>
          <a:xfrm>
            <a:off x="6067075" y="4437380"/>
            <a:ext cx="5868311" cy="5746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867" dirty="0">
                <a:solidFill>
                  <a:srgbClr val="1E1947"/>
                </a:solidFill>
                <a:latin typeface="Arial"/>
                <a:ea typeface="Arial"/>
                <a:cs typeface="Arial"/>
                <a:sym typeface="Arial"/>
              </a:rPr>
              <a:t>En cas de déclenchement, le client reçoit une indemnité </a:t>
            </a:r>
            <a:r>
              <a:rPr lang="fr-FR" sz="1867" b="1" dirty="0">
                <a:solidFill>
                  <a:srgbClr val="1E1947"/>
                </a:solidFill>
                <a:latin typeface="Arial"/>
                <a:ea typeface="Arial"/>
                <a:cs typeface="Arial"/>
                <a:sym typeface="Arial"/>
              </a:rPr>
              <a:t>en quelques jours, </a:t>
            </a:r>
            <a:endParaRPr lang="fr-FR" b="1" dirty="0"/>
          </a:p>
        </p:txBody>
      </p:sp>
      <p:sp>
        <p:nvSpPr>
          <p:cNvPr id="24" name="Google Shape;155;p6">
            <a:extLst>
              <a:ext uri="{FF2B5EF4-FFF2-40B4-BE49-F238E27FC236}">
                <a16:creationId xmlns:a16="http://schemas.microsoft.com/office/drawing/2014/main" id="{710858D5-5AC8-9E87-8D3C-48FE805E6CAF}"/>
              </a:ext>
            </a:extLst>
          </p:cNvPr>
          <p:cNvSpPr/>
          <p:nvPr/>
        </p:nvSpPr>
        <p:spPr>
          <a:xfrm>
            <a:off x="4850807" y="4437295"/>
            <a:ext cx="685799" cy="1662541"/>
          </a:xfrm>
          <a:prstGeom prst="rect">
            <a:avLst/>
          </a:prstGeom>
          <a:solidFill>
            <a:schemeClr val="lt1">
              <a:alpha val="6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a:solidFill>
                <a:schemeClr val="lt1"/>
              </a:solidFill>
              <a:latin typeface="Arial"/>
              <a:ea typeface="Arial"/>
              <a:cs typeface="Arial"/>
              <a:sym typeface="Arial"/>
            </a:endParaRPr>
          </a:p>
        </p:txBody>
      </p:sp>
      <p:sp>
        <p:nvSpPr>
          <p:cNvPr id="25" name="Google Shape;156;p6">
            <a:extLst>
              <a:ext uri="{FF2B5EF4-FFF2-40B4-BE49-F238E27FC236}">
                <a16:creationId xmlns:a16="http://schemas.microsoft.com/office/drawing/2014/main" id="{2B1C868B-4F6E-093A-7ACC-06AE9B774913}"/>
              </a:ext>
            </a:extLst>
          </p:cNvPr>
          <p:cNvSpPr/>
          <p:nvPr/>
        </p:nvSpPr>
        <p:spPr>
          <a:xfrm>
            <a:off x="5065001" y="4437295"/>
            <a:ext cx="257410" cy="123110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8000">
                <a:solidFill>
                  <a:srgbClr val="1E1947"/>
                </a:solidFill>
                <a:latin typeface="Prata"/>
                <a:ea typeface="Prata"/>
                <a:cs typeface="Prata"/>
                <a:sym typeface="Prata"/>
              </a:rPr>
              <a:t>3</a:t>
            </a:r>
          </a:p>
        </p:txBody>
      </p:sp>
      <p:sp>
        <p:nvSpPr>
          <p:cNvPr id="27" name="Rectangle 26">
            <a:extLst>
              <a:ext uri="{FF2B5EF4-FFF2-40B4-BE49-F238E27FC236}">
                <a16:creationId xmlns:a16="http://schemas.microsoft.com/office/drawing/2014/main" id="{C36BA073-20C3-91FA-0908-3718CD4C6135}"/>
              </a:ext>
            </a:extLst>
          </p:cNvPr>
          <p:cNvSpPr/>
          <p:nvPr/>
        </p:nvSpPr>
        <p:spPr>
          <a:xfrm>
            <a:off x="255373" y="59207"/>
            <a:ext cx="1980749" cy="3737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Picture 25" descr="Logo&#10;&#10;Description automatically generated with medium confidence">
            <a:extLst>
              <a:ext uri="{FF2B5EF4-FFF2-40B4-BE49-F238E27FC236}">
                <a16:creationId xmlns:a16="http://schemas.microsoft.com/office/drawing/2014/main" id="{05D132CB-BA53-6EA0-AFE8-A5A1D3CE5D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604" y="-31563"/>
            <a:ext cx="2164285" cy="549215"/>
          </a:xfrm>
          <a:prstGeom prst="rect">
            <a:avLst/>
          </a:prstGeom>
        </p:spPr>
      </p:pic>
    </p:spTree>
    <p:extLst>
      <p:ext uri="{BB962C8B-B14F-4D97-AF65-F5344CB8AC3E}">
        <p14:creationId xmlns:p14="http://schemas.microsoft.com/office/powerpoint/2010/main" val="445679520"/>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ADB12AF1-DEC2-3F40-B6B7-F7E5F86FAC96}"/>
              </a:ext>
            </a:extLst>
          </p:cNvPr>
          <p:cNvSpPr>
            <a:spLocks noGrp="1"/>
          </p:cNvSpPr>
          <p:nvPr>
            <p:ph type="sldNum" sz="quarter" idx="12"/>
          </p:nvPr>
        </p:nvSpPr>
        <p:spPr>
          <a:xfrm>
            <a:off x="11122908" y="6090945"/>
            <a:ext cx="1069091" cy="415555"/>
          </a:xfrm>
        </p:spPr>
        <p:txBody>
          <a:bodyPr/>
          <a:lstStyle/>
          <a:p>
            <a:fld id="{7E8142E3-C1AF-7B4B-A0AC-666D1027A077}" type="slidenum">
              <a:rPr lang="fr-FR" smtClean="0"/>
              <a:pPr/>
              <a:t>25</a:t>
            </a:fld>
            <a:endParaRPr lang="fr-FR"/>
          </a:p>
        </p:txBody>
      </p:sp>
      <p:sp>
        <p:nvSpPr>
          <p:cNvPr id="6" name="Titre 5">
            <a:extLst>
              <a:ext uri="{FF2B5EF4-FFF2-40B4-BE49-F238E27FC236}">
                <a16:creationId xmlns:a16="http://schemas.microsoft.com/office/drawing/2014/main" id="{D79314B5-424C-4849-ADA5-B4613E4B4725}"/>
              </a:ext>
            </a:extLst>
          </p:cNvPr>
          <p:cNvSpPr>
            <a:spLocks noGrp="1"/>
          </p:cNvSpPr>
          <p:nvPr>
            <p:ph type="title"/>
          </p:nvPr>
        </p:nvSpPr>
        <p:spPr>
          <a:xfrm>
            <a:off x="385269" y="66079"/>
            <a:ext cx="11392391" cy="616812"/>
          </a:xfrm>
        </p:spPr>
        <p:txBody>
          <a:bodyPr>
            <a:noAutofit/>
          </a:bodyPr>
          <a:lstStyle/>
          <a:p>
            <a:r>
              <a:rPr lang="fr-FR" sz="2400" dirty="0">
                <a:latin typeface="Prata" panose="00000500000000000000" pitchFamily="2" charset="0"/>
                <a:cs typeface="Arial" panose="020B0604020202020204" pitchFamily="34" charset="0"/>
              </a:rPr>
              <a:t>Nous exploitons de nouvelles sources de données telles que les radars, l’IOT ou des images satellites combinées à des méthodes d’apprentissage </a:t>
            </a:r>
          </a:p>
        </p:txBody>
      </p:sp>
      <p:grpSp>
        <p:nvGrpSpPr>
          <p:cNvPr id="27" name="Google Shape;162;p7">
            <a:extLst>
              <a:ext uri="{FF2B5EF4-FFF2-40B4-BE49-F238E27FC236}">
                <a16:creationId xmlns:a16="http://schemas.microsoft.com/office/drawing/2014/main" id="{6EF3AF9F-5760-A012-E27D-8F03E6A589C6}"/>
              </a:ext>
            </a:extLst>
          </p:cNvPr>
          <p:cNvGrpSpPr/>
          <p:nvPr/>
        </p:nvGrpSpPr>
        <p:grpSpPr>
          <a:xfrm>
            <a:off x="8636532" y="5113138"/>
            <a:ext cx="1362485" cy="879894"/>
            <a:chOff x="8541679" y="5706271"/>
            <a:chExt cx="1362485" cy="879894"/>
          </a:xfrm>
        </p:grpSpPr>
        <p:pic>
          <p:nvPicPr>
            <p:cNvPr id="28" name="Google Shape;163;p7" descr="A picture containing clock&#10;&#10;Description automatically generated">
              <a:extLst>
                <a:ext uri="{FF2B5EF4-FFF2-40B4-BE49-F238E27FC236}">
                  <a16:creationId xmlns:a16="http://schemas.microsoft.com/office/drawing/2014/main" id="{B2BCC6D3-709C-76D7-C37E-EC88B0C07CDB}"/>
                </a:ext>
              </a:extLst>
            </p:cNvPr>
            <p:cNvPicPr preferRelativeResize="0"/>
            <p:nvPr/>
          </p:nvPicPr>
          <p:blipFill rotWithShape="1">
            <a:blip r:embed="rId2">
              <a:alphaModFix/>
            </a:blip>
            <a:srcRect/>
            <a:stretch/>
          </p:blipFill>
          <p:spPr>
            <a:xfrm>
              <a:off x="8541679" y="5706271"/>
              <a:ext cx="1062260" cy="323161"/>
            </a:xfrm>
            <a:prstGeom prst="rect">
              <a:avLst/>
            </a:prstGeom>
            <a:noFill/>
            <a:ln>
              <a:noFill/>
            </a:ln>
          </p:spPr>
        </p:pic>
        <p:pic>
          <p:nvPicPr>
            <p:cNvPr id="29" name="Google Shape;164;p7" descr="A close up of a sign&#10;&#10;Description automatically generated">
              <a:extLst>
                <a:ext uri="{FF2B5EF4-FFF2-40B4-BE49-F238E27FC236}">
                  <a16:creationId xmlns:a16="http://schemas.microsoft.com/office/drawing/2014/main" id="{CD00DAB3-96F2-D451-8A2A-76348C44CE1B}"/>
                </a:ext>
              </a:extLst>
            </p:cNvPr>
            <p:cNvPicPr preferRelativeResize="0"/>
            <p:nvPr/>
          </p:nvPicPr>
          <p:blipFill rotWithShape="1">
            <a:blip r:embed="rId3">
              <a:alphaModFix/>
            </a:blip>
            <a:srcRect/>
            <a:stretch/>
          </p:blipFill>
          <p:spPr>
            <a:xfrm>
              <a:off x="8541679" y="6263004"/>
              <a:ext cx="1362485" cy="323161"/>
            </a:xfrm>
            <a:prstGeom prst="rect">
              <a:avLst/>
            </a:prstGeom>
            <a:noFill/>
            <a:ln>
              <a:noFill/>
            </a:ln>
          </p:spPr>
        </p:pic>
      </p:grpSp>
      <p:pic>
        <p:nvPicPr>
          <p:cNvPr id="30" name="Google Shape;165;p7" descr="C:\Users\S621330\Downloads\Airbus_logo_3D_Blue.png">
            <a:extLst>
              <a:ext uri="{FF2B5EF4-FFF2-40B4-BE49-F238E27FC236}">
                <a16:creationId xmlns:a16="http://schemas.microsoft.com/office/drawing/2014/main" id="{01EDDBF4-AF2F-D6B1-DB95-F17700ECAC58}"/>
              </a:ext>
            </a:extLst>
          </p:cNvPr>
          <p:cNvPicPr preferRelativeResize="0"/>
          <p:nvPr/>
        </p:nvPicPr>
        <p:blipFill rotWithShape="1">
          <a:blip r:embed="rId4">
            <a:alphaModFix/>
          </a:blip>
          <a:srcRect/>
          <a:stretch/>
        </p:blipFill>
        <p:spPr>
          <a:xfrm>
            <a:off x="9768207" y="1099975"/>
            <a:ext cx="1477762" cy="328723"/>
          </a:xfrm>
          <a:prstGeom prst="rect">
            <a:avLst/>
          </a:prstGeom>
          <a:noFill/>
          <a:ln>
            <a:noFill/>
          </a:ln>
        </p:spPr>
      </p:pic>
      <p:pic>
        <p:nvPicPr>
          <p:cNvPr id="31" name="Google Shape;166;p7" descr="See original image">
            <a:extLst>
              <a:ext uri="{FF2B5EF4-FFF2-40B4-BE49-F238E27FC236}">
                <a16:creationId xmlns:a16="http://schemas.microsoft.com/office/drawing/2014/main" id="{708E1F89-D322-C620-172B-319A2BC2F160}"/>
              </a:ext>
            </a:extLst>
          </p:cNvPr>
          <p:cNvPicPr preferRelativeResize="0"/>
          <p:nvPr/>
        </p:nvPicPr>
        <p:blipFill rotWithShape="1">
          <a:blip r:embed="rId5">
            <a:alphaModFix/>
          </a:blip>
          <a:srcRect/>
          <a:stretch/>
        </p:blipFill>
        <p:spPr>
          <a:xfrm>
            <a:off x="4694806" y="970872"/>
            <a:ext cx="743031" cy="541483"/>
          </a:xfrm>
          <a:prstGeom prst="rect">
            <a:avLst/>
          </a:prstGeom>
          <a:noFill/>
          <a:ln>
            <a:noFill/>
          </a:ln>
        </p:spPr>
      </p:pic>
      <p:pic>
        <p:nvPicPr>
          <p:cNvPr id="32" name="Google Shape;167;p7" descr="Résultat de recherche d'images pour &quot;jaxa logo&quot;">
            <a:extLst>
              <a:ext uri="{FF2B5EF4-FFF2-40B4-BE49-F238E27FC236}">
                <a16:creationId xmlns:a16="http://schemas.microsoft.com/office/drawing/2014/main" id="{B74BDDCC-601E-8C98-2D0F-A694B40444C2}"/>
              </a:ext>
            </a:extLst>
          </p:cNvPr>
          <p:cNvPicPr preferRelativeResize="0"/>
          <p:nvPr/>
        </p:nvPicPr>
        <p:blipFill rotWithShape="1">
          <a:blip r:embed="rId6">
            <a:alphaModFix/>
          </a:blip>
          <a:srcRect l="2206" t="13167" r="7965" b="7807"/>
          <a:stretch/>
        </p:blipFill>
        <p:spPr>
          <a:xfrm>
            <a:off x="8023721" y="961055"/>
            <a:ext cx="1002307" cy="519384"/>
          </a:xfrm>
          <a:prstGeom prst="rect">
            <a:avLst/>
          </a:prstGeom>
          <a:noFill/>
          <a:ln>
            <a:noFill/>
          </a:ln>
        </p:spPr>
      </p:pic>
      <p:grpSp>
        <p:nvGrpSpPr>
          <p:cNvPr id="33" name="Google Shape;168;p7">
            <a:extLst>
              <a:ext uri="{FF2B5EF4-FFF2-40B4-BE49-F238E27FC236}">
                <a16:creationId xmlns:a16="http://schemas.microsoft.com/office/drawing/2014/main" id="{918BCFCB-4591-BB10-0DAF-907811B20FBB}"/>
              </a:ext>
            </a:extLst>
          </p:cNvPr>
          <p:cNvGrpSpPr/>
          <p:nvPr/>
        </p:nvGrpSpPr>
        <p:grpSpPr>
          <a:xfrm>
            <a:off x="257144" y="5109897"/>
            <a:ext cx="4296448" cy="981044"/>
            <a:chOff x="257144" y="5439419"/>
            <a:chExt cx="4296448" cy="1312444"/>
          </a:xfrm>
        </p:grpSpPr>
        <p:sp>
          <p:nvSpPr>
            <p:cNvPr id="34" name="Google Shape;169;p7">
              <a:extLst>
                <a:ext uri="{FF2B5EF4-FFF2-40B4-BE49-F238E27FC236}">
                  <a16:creationId xmlns:a16="http://schemas.microsoft.com/office/drawing/2014/main" id="{EB165F4C-EC57-BAD6-C02F-DE872B80C59B}"/>
                </a:ext>
              </a:extLst>
            </p:cNvPr>
            <p:cNvSpPr/>
            <p:nvPr/>
          </p:nvSpPr>
          <p:spPr>
            <a:xfrm>
              <a:off x="1869235" y="5439419"/>
              <a:ext cx="2684357" cy="1312444"/>
            </a:xfrm>
            <a:prstGeom prst="roundRect">
              <a:avLst>
                <a:gd name="adj" fmla="val 0"/>
              </a:avLst>
            </a:prstGeom>
            <a:solidFill>
              <a:srgbClr val="F2F2F2"/>
            </a:solidFill>
            <a:ln>
              <a:noFill/>
            </a:ln>
          </p:spPr>
          <p:txBody>
            <a:bodyPr spcFirstLastPara="1" wrap="square" lIns="27000" tIns="65625" rIns="27000" bIns="65625" anchor="ctr" anchorCtr="0">
              <a:noAutofit/>
            </a:bodyPr>
            <a:lstStyle/>
            <a:p>
              <a:pPr marL="171450" marR="0" lvl="0" indent="-171450" algn="l" rtl="0">
                <a:lnSpc>
                  <a:spcPct val="90000"/>
                </a:lnSpc>
                <a:spcBef>
                  <a:spcPts val="0"/>
                </a:spcBef>
                <a:spcAft>
                  <a:spcPts val="0"/>
                </a:spcAft>
                <a:buClr>
                  <a:srgbClr val="F69C14"/>
                </a:buClr>
                <a:buSzPts val="1400"/>
                <a:buFont typeface="Arial"/>
                <a:buChar char="•"/>
              </a:pPr>
              <a:r>
                <a:rPr lang="fr-FR" sz="1400">
                  <a:solidFill>
                    <a:schemeClr val="dk1"/>
                  </a:solidFill>
                  <a:latin typeface="Arial"/>
                  <a:ea typeface="Arial"/>
                  <a:cs typeface="Arial"/>
                  <a:sym typeface="Arial"/>
                </a:rPr>
                <a:t>Sinistres suivis en temps reel</a:t>
              </a:r>
            </a:p>
            <a:p>
              <a:pPr marL="171450" marR="0" lvl="0" indent="-171450" algn="l" rtl="0">
                <a:lnSpc>
                  <a:spcPct val="90000"/>
                </a:lnSpc>
                <a:spcBef>
                  <a:spcPts val="0"/>
                </a:spcBef>
                <a:spcAft>
                  <a:spcPts val="0"/>
                </a:spcAft>
                <a:buClr>
                  <a:srgbClr val="F69C14"/>
                </a:buClr>
                <a:buSzPts val="1400"/>
                <a:buFont typeface="Arial"/>
                <a:buChar char="•"/>
              </a:pPr>
              <a:r>
                <a:rPr lang="fr-FR" sz="1400">
                  <a:solidFill>
                    <a:schemeClr val="dk1"/>
                  </a:solidFill>
                  <a:latin typeface="Arial"/>
                  <a:ea typeface="Arial"/>
                  <a:cs typeface="Arial"/>
                  <a:sym typeface="Arial"/>
                </a:rPr>
                <a:t>Exposition suivie en temps reel </a:t>
              </a:r>
              <a:endParaRPr lang="fr-FR"/>
            </a:p>
          </p:txBody>
        </p:sp>
        <p:sp>
          <p:nvSpPr>
            <p:cNvPr id="35" name="Google Shape;170;p7">
              <a:extLst>
                <a:ext uri="{FF2B5EF4-FFF2-40B4-BE49-F238E27FC236}">
                  <a16:creationId xmlns:a16="http://schemas.microsoft.com/office/drawing/2014/main" id="{FD192DF7-12D6-6B40-F965-E1C69E796679}"/>
                </a:ext>
              </a:extLst>
            </p:cNvPr>
            <p:cNvSpPr/>
            <p:nvPr/>
          </p:nvSpPr>
          <p:spPr>
            <a:xfrm>
              <a:off x="257144" y="5439419"/>
              <a:ext cx="1497580" cy="1289760"/>
            </a:xfrm>
            <a:prstGeom prst="roundRect">
              <a:avLst>
                <a:gd name="adj" fmla="val 0"/>
              </a:avLst>
            </a:prstGeom>
            <a:solidFill>
              <a:srgbClr val="081746"/>
            </a:solidFill>
            <a:ln w="9525" cap="flat" cmpd="sng">
              <a:solidFill>
                <a:srgbClr val="1D1933"/>
              </a:solidFill>
              <a:prstDash val="solid"/>
              <a:round/>
              <a:headEnd type="none" w="sm" len="sm"/>
              <a:tailEnd type="none" w="sm" len="sm"/>
            </a:ln>
          </p:spPr>
          <p:txBody>
            <a:bodyPr spcFirstLastPara="1" wrap="square" lIns="36000" tIns="81000" rIns="36000" bIns="27000" anchor="t" anchorCtr="0">
              <a:noAutofit/>
            </a:bodyPr>
            <a:lstStyle/>
            <a:p>
              <a:pPr marL="0" marR="0" lvl="0" indent="0" algn="ctr" rtl="0">
                <a:spcBef>
                  <a:spcPts val="0"/>
                </a:spcBef>
                <a:spcAft>
                  <a:spcPts val="0"/>
                </a:spcAft>
                <a:buNone/>
              </a:pPr>
              <a:r>
                <a:rPr lang="fr-FR" sz="1600" b="1" dirty="0">
                  <a:solidFill>
                    <a:schemeClr val="lt1"/>
                  </a:solidFill>
                  <a:latin typeface="Arial"/>
                  <a:ea typeface="Arial"/>
                  <a:cs typeface="Arial"/>
                  <a:sym typeface="Arial"/>
                </a:rPr>
                <a:t>Suivi de sinistres et d’exposition</a:t>
              </a:r>
              <a:endParaRPr lang="fr-FR" dirty="0"/>
            </a:p>
          </p:txBody>
        </p:sp>
        <p:pic>
          <p:nvPicPr>
            <p:cNvPr id="36" name="Google Shape;171;p7" descr="Satellite outline">
              <a:extLst>
                <a:ext uri="{FF2B5EF4-FFF2-40B4-BE49-F238E27FC236}">
                  <a16:creationId xmlns:a16="http://schemas.microsoft.com/office/drawing/2014/main" id="{F19D937F-763E-7EE7-4C22-7AF41202F2D6}"/>
                </a:ext>
              </a:extLst>
            </p:cNvPr>
            <p:cNvPicPr preferRelativeResize="0"/>
            <p:nvPr/>
          </p:nvPicPr>
          <p:blipFill rotWithShape="1">
            <a:blip r:embed="rId7">
              <a:alphaModFix/>
            </a:blip>
            <a:srcRect/>
            <a:stretch/>
          </p:blipFill>
          <p:spPr>
            <a:xfrm>
              <a:off x="1434387" y="5477961"/>
              <a:ext cx="292785" cy="292785"/>
            </a:xfrm>
            <a:prstGeom prst="rect">
              <a:avLst/>
            </a:prstGeom>
            <a:noFill/>
            <a:ln>
              <a:noFill/>
            </a:ln>
          </p:spPr>
        </p:pic>
      </p:grpSp>
      <p:grpSp>
        <p:nvGrpSpPr>
          <p:cNvPr id="37" name="Google Shape;172;p7">
            <a:extLst>
              <a:ext uri="{FF2B5EF4-FFF2-40B4-BE49-F238E27FC236}">
                <a16:creationId xmlns:a16="http://schemas.microsoft.com/office/drawing/2014/main" id="{8C418523-FC59-756A-55BD-F6A05702E820}"/>
              </a:ext>
            </a:extLst>
          </p:cNvPr>
          <p:cNvGrpSpPr/>
          <p:nvPr/>
        </p:nvGrpSpPr>
        <p:grpSpPr>
          <a:xfrm>
            <a:off x="257144" y="2250501"/>
            <a:ext cx="4296448" cy="1291230"/>
            <a:chOff x="257144" y="2580020"/>
            <a:chExt cx="4296448" cy="1291230"/>
          </a:xfrm>
        </p:grpSpPr>
        <p:sp>
          <p:nvSpPr>
            <p:cNvPr id="38" name="Google Shape;173;p7">
              <a:extLst>
                <a:ext uri="{FF2B5EF4-FFF2-40B4-BE49-F238E27FC236}">
                  <a16:creationId xmlns:a16="http://schemas.microsoft.com/office/drawing/2014/main" id="{E6B6FF78-AC01-FBDE-DD06-33E7D244D029}"/>
                </a:ext>
              </a:extLst>
            </p:cNvPr>
            <p:cNvSpPr/>
            <p:nvPr/>
          </p:nvSpPr>
          <p:spPr>
            <a:xfrm>
              <a:off x="1869235" y="2580020"/>
              <a:ext cx="2684357" cy="1291230"/>
            </a:xfrm>
            <a:prstGeom prst="roundRect">
              <a:avLst>
                <a:gd name="adj" fmla="val 0"/>
              </a:avLst>
            </a:prstGeom>
            <a:solidFill>
              <a:srgbClr val="F2F2F2"/>
            </a:solidFill>
            <a:ln>
              <a:noFill/>
            </a:ln>
          </p:spPr>
          <p:txBody>
            <a:bodyPr spcFirstLastPara="1" wrap="square" lIns="27000" tIns="65625" rIns="27000" bIns="65625" anchor="ctr" anchorCtr="0">
              <a:noAutofit/>
            </a:bodyPr>
            <a:lstStyle/>
            <a:p>
              <a:pPr marL="171450" marR="0" lvl="0" indent="-171450" algn="l" rtl="0">
                <a:lnSpc>
                  <a:spcPct val="90000"/>
                </a:lnSpc>
                <a:spcBef>
                  <a:spcPts val="0"/>
                </a:spcBef>
                <a:spcAft>
                  <a:spcPts val="0"/>
                </a:spcAft>
                <a:buClr>
                  <a:srgbClr val="F69C14"/>
                </a:buClr>
                <a:buSzPts val="1400"/>
                <a:buFont typeface="Arial"/>
                <a:buChar char="•"/>
              </a:pPr>
              <a:r>
                <a:rPr lang="fr-FR" sz="1400" dirty="0">
                  <a:solidFill>
                    <a:schemeClr val="dk1"/>
                  </a:solidFill>
                  <a:latin typeface="Arial"/>
                  <a:ea typeface="Arial"/>
                  <a:cs typeface="Arial"/>
                  <a:sym typeface="Arial"/>
                </a:rPr>
                <a:t>Compétences quantitatives de premier rang (mathématiciens, physiciens, météorologistes)</a:t>
              </a:r>
              <a:endParaRPr lang="fr-FR" dirty="0"/>
            </a:p>
            <a:p>
              <a:pPr marL="171450" marR="0" lvl="0" indent="-171450" algn="l" rtl="0">
                <a:lnSpc>
                  <a:spcPct val="90000"/>
                </a:lnSpc>
                <a:spcBef>
                  <a:spcPts val="0"/>
                </a:spcBef>
                <a:spcAft>
                  <a:spcPts val="0"/>
                </a:spcAft>
                <a:buClr>
                  <a:srgbClr val="F69C14"/>
                </a:buClr>
                <a:buSzPts val="1400"/>
                <a:buFont typeface="Arial"/>
                <a:buChar char="•"/>
              </a:pPr>
              <a:r>
                <a:rPr lang="fr-FR" sz="1400" dirty="0">
                  <a:solidFill>
                    <a:schemeClr val="dk1"/>
                  </a:solidFill>
                  <a:latin typeface="Arial"/>
                  <a:ea typeface="Arial"/>
                  <a:cs typeface="Arial"/>
                  <a:sym typeface="Arial"/>
                </a:rPr>
                <a:t>Indices utilisés pour décrire de multiples phénomènes physiques</a:t>
              </a:r>
              <a:endParaRPr lang="fr-FR" dirty="0"/>
            </a:p>
          </p:txBody>
        </p:sp>
        <p:sp>
          <p:nvSpPr>
            <p:cNvPr id="39" name="Google Shape;174;p7">
              <a:extLst>
                <a:ext uri="{FF2B5EF4-FFF2-40B4-BE49-F238E27FC236}">
                  <a16:creationId xmlns:a16="http://schemas.microsoft.com/office/drawing/2014/main" id="{3B68A681-0478-A1C2-D602-A704C9C41185}"/>
                </a:ext>
              </a:extLst>
            </p:cNvPr>
            <p:cNvSpPr/>
            <p:nvPr/>
          </p:nvSpPr>
          <p:spPr>
            <a:xfrm>
              <a:off x="257144" y="2581491"/>
              <a:ext cx="1497580" cy="1289759"/>
            </a:xfrm>
            <a:prstGeom prst="roundRect">
              <a:avLst>
                <a:gd name="adj" fmla="val 0"/>
              </a:avLst>
            </a:prstGeom>
            <a:solidFill>
              <a:srgbClr val="081746"/>
            </a:solidFill>
            <a:ln w="9525" cap="flat" cmpd="sng">
              <a:solidFill>
                <a:srgbClr val="1D1933"/>
              </a:solidFill>
              <a:prstDash val="solid"/>
              <a:round/>
              <a:headEnd type="none" w="sm" len="sm"/>
              <a:tailEnd type="none" w="sm" len="sm"/>
            </a:ln>
          </p:spPr>
          <p:txBody>
            <a:bodyPr spcFirstLastPara="1" wrap="square" lIns="36000" tIns="81000" rIns="36000" bIns="27000" anchor="t" anchorCtr="0">
              <a:noAutofit/>
            </a:bodyPr>
            <a:lstStyle/>
            <a:p>
              <a:pPr marL="0" marR="0" lvl="0" indent="0" algn="ctr" rtl="0">
                <a:spcBef>
                  <a:spcPts val="0"/>
                </a:spcBef>
                <a:spcAft>
                  <a:spcPts val="0"/>
                </a:spcAft>
                <a:buNone/>
              </a:pPr>
              <a:r>
                <a:rPr lang="fr-FR" sz="1600" b="1" dirty="0">
                  <a:solidFill>
                    <a:schemeClr val="lt1"/>
                  </a:solidFill>
                  <a:latin typeface="Arial"/>
                  <a:ea typeface="Arial"/>
                  <a:cs typeface="Arial"/>
                  <a:sym typeface="Arial"/>
                </a:rPr>
                <a:t>Calcul d’indices</a:t>
              </a:r>
              <a:endParaRPr lang="fr-FR" dirty="0"/>
            </a:p>
          </p:txBody>
        </p:sp>
        <p:pic>
          <p:nvPicPr>
            <p:cNvPr id="40" name="Google Shape;175;p7" descr="Flask outline">
              <a:extLst>
                <a:ext uri="{FF2B5EF4-FFF2-40B4-BE49-F238E27FC236}">
                  <a16:creationId xmlns:a16="http://schemas.microsoft.com/office/drawing/2014/main" id="{438CF2CE-6337-2975-A5EE-2BF53A922918}"/>
                </a:ext>
              </a:extLst>
            </p:cNvPr>
            <p:cNvPicPr preferRelativeResize="0"/>
            <p:nvPr/>
          </p:nvPicPr>
          <p:blipFill rotWithShape="1">
            <a:blip r:embed="rId8">
              <a:alphaModFix/>
            </a:blip>
            <a:srcRect/>
            <a:stretch/>
          </p:blipFill>
          <p:spPr>
            <a:xfrm>
              <a:off x="1344474" y="3372524"/>
              <a:ext cx="436476" cy="436476"/>
            </a:xfrm>
            <a:prstGeom prst="rect">
              <a:avLst/>
            </a:prstGeom>
            <a:noFill/>
            <a:ln>
              <a:noFill/>
            </a:ln>
          </p:spPr>
        </p:pic>
      </p:grpSp>
      <p:grpSp>
        <p:nvGrpSpPr>
          <p:cNvPr id="41" name="Google Shape;176;p7">
            <a:extLst>
              <a:ext uri="{FF2B5EF4-FFF2-40B4-BE49-F238E27FC236}">
                <a16:creationId xmlns:a16="http://schemas.microsoft.com/office/drawing/2014/main" id="{19F1AB8A-FDB0-F4E1-FFF8-DA2852E2AD5D}"/>
              </a:ext>
            </a:extLst>
          </p:cNvPr>
          <p:cNvGrpSpPr/>
          <p:nvPr/>
        </p:nvGrpSpPr>
        <p:grpSpPr>
          <a:xfrm>
            <a:off x="257144" y="823005"/>
            <a:ext cx="4296448" cy="1289762"/>
            <a:chOff x="257144" y="1152524"/>
            <a:chExt cx="4296448" cy="1289762"/>
          </a:xfrm>
        </p:grpSpPr>
        <p:sp>
          <p:nvSpPr>
            <p:cNvPr id="42" name="Google Shape;177;p7">
              <a:extLst>
                <a:ext uri="{FF2B5EF4-FFF2-40B4-BE49-F238E27FC236}">
                  <a16:creationId xmlns:a16="http://schemas.microsoft.com/office/drawing/2014/main" id="{ED0F7F1F-B9C1-5094-BB23-5B09299ACB86}"/>
                </a:ext>
              </a:extLst>
            </p:cNvPr>
            <p:cNvSpPr/>
            <p:nvPr/>
          </p:nvSpPr>
          <p:spPr>
            <a:xfrm>
              <a:off x="1869235" y="1152524"/>
              <a:ext cx="2684357" cy="1289762"/>
            </a:xfrm>
            <a:prstGeom prst="roundRect">
              <a:avLst>
                <a:gd name="adj" fmla="val 0"/>
              </a:avLst>
            </a:prstGeom>
            <a:solidFill>
              <a:srgbClr val="F2F2F2"/>
            </a:solidFill>
            <a:ln>
              <a:noFill/>
            </a:ln>
          </p:spPr>
          <p:txBody>
            <a:bodyPr spcFirstLastPara="1" wrap="square" lIns="27000" tIns="65625" rIns="27000" bIns="65625" anchor="ctr" anchorCtr="0">
              <a:noAutofit/>
            </a:bodyPr>
            <a:lstStyle/>
            <a:p>
              <a:pPr marL="171450" indent="-171450">
                <a:lnSpc>
                  <a:spcPct val="90000"/>
                </a:lnSpc>
                <a:buClr>
                  <a:srgbClr val="F69C14"/>
                </a:buClr>
                <a:buSzPts val="1400"/>
                <a:buFont typeface="Arial"/>
                <a:buChar char="•"/>
              </a:pPr>
              <a:r>
                <a:rPr lang="fr-FR" sz="1400">
                  <a:solidFill>
                    <a:schemeClr val="dk1"/>
                  </a:solidFill>
                  <a:latin typeface="Arial"/>
                  <a:cs typeface="Arial"/>
                </a:rPr>
                <a:t>Gestion de données radars, l’IOT ou des images satellites </a:t>
              </a:r>
            </a:p>
          </p:txBody>
        </p:sp>
        <p:sp>
          <p:nvSpPr>
            <p:cNvPr id="43" name="Google Shape;178;p7">
              <a:extLst>
                <a:ext uri="{FF2B5EF4-FFF2-40B4-BE49-F238E27FC236}">
                  <a16:creationId xmlns:a16="http://schemas.microsoft.com/office/drawing/2014/main" id="{FE918C20-458E-CC70-5B95-C525961DA2E1}"/>
                </a:ext>
              </a:extLst>
            </p:cNvPr>
            <p:cNvSpPr/>
            <p:nvPr/>
          </p:nvSpPr>
          <p:spPr>
            <a:xfrm>
              <a:off x="257144" y="1152525"/>
              <a:ext cx="1497580" cy="1289761"/>
            </a:xfrm>
            <a:prstGeom prst="roundRect">
              <a:avLst>
                <a:gd name="adj" fmla="val 0"/>
              </a:avLst>
            </a:prstGeom>
            <a:solidFill>
              <a:srgbClr val="081746"/>
            </a:solidFill>
            <a:ln w="9525" cap="flat" cmpd="sng">
              <a:solidFill>
                <a:srgbClr val="1D1933"/>
              </a:solidFill>
              <a:prstDash val="solid"/>
              <a:round/>
              <a:headEnd type="none" w="sm" len="sm"/>
              <a:tailEnd type="none" w="sm" len="sm"/>
            </a:ln>
          </p:spPr>
          <p:txBody>
            <a:bodyPr spcFirstLastPara="1" wrap="square" lIns="36000" tIns="81000" rIns="36000" bIns="27000" anchor="t" anchorCtr="0">
              <a:noAutofit/>
            </a:bodyPr>
            <a:lstStyle/>
            <a:p>
              <a:pPr marL="0" marR="0" lvl="0" indent="0" algn="ctr" rtl="0">
                <a:spcBef>
                  <a:spcPts val="0"/>
                </a:spcBef>
                <a:spcAft>
                  <a:spcPts val="0"/>
                </a:spcAft>
                <a:buNone/>
              </a:pPr>
              <a:r>
                <a:rPr lang="fr-FR" sz="1600" b="1" dirty="0">
                  <a:solidFill>
                    <a:schemeClr val="lt1"/>
                  </a:solidFill>
                  <a:latin typeface="Arial"/>
                  <a:cs typeface="Arial"/>
                  <a:sym typeface="Arial"/>
                </a:rPr>
                <a:t>Gestion de base de données</a:t>
              </a:r>
              <a:endParaRPr lang="fr-FR" dirty="0"/>
            </a:p>
          </p:txBody>
        </p:sp>
        <p:pic>
          <p:nvPicPr>
            <p:cNvPr id="44" name="Google Shape;179;p7" descr="Database outline">
              <a:extLst>
                <a:ext uri="{FF2B5EF4-FFF2-40B4-BE49-F238E27FC236}">
                  <a16:creationId xmlns:a16="http://schemas.microsoft.com/office/drawing/2014/main" id="{369972B6-9FA3-E2A7-9FBB-71B42690BBE9}"/>
                </a:ext>
              </a:extLst>
            </p:cNvPr>
            <p:cNvPicPr preferRelativeResize="0"/>
            <p:nvPr/>
          </p:nvPicPr>
          <p:blipFill rotWithShape="1">
            <a:blip r:embed="rId9">
              <a:alphaModFix/>
            </a:blip>
            <a:srcRect/>
            <a:stretch/>
          </p:blipFill>
          <p:spPr>
            <a:xfrm>
              <a:off x="1401503" y="2046116"/>
              <a:ext cx="343635" cy="343635"/>
            </a:xfrm>
            <a:prstGeom prst="rect">
              <a:avLst/>
            </a:prstGeom>
            <a:noFill/>
            <a:ln>
              <a:noFill/>
            </a:ln>
          </p:spPr>
        </p:pic>
      </p:grpSp>
      <p:grpSp>
        <p:nvGrpSpPr>
          <p:cNvPr id="45" name="Google Shape;180;p7">
            <a:extLst>
              <a:ext uri="{FF2B5EF4-FFF2-40B4-BE49-F238E27FC236}">
                <a16:creationId xmlns:a16="http://schemas.microsoft.com/office/drawing/2014/main" id="{BDA67DD1-CD9B-D7A8-A76F-5853F667CF53}"/>
              </a:ext>
            </a:extLst>
          </p:cNvPr>
          <p:cNvGrpSpPr/>
          <p:nvPr/>
        </p:nvGrpSpPr>
        <p:grpSpPr>
          <a:xfrm>
            <a:off x="257144" y="3666305"/>
            <a:ext cx="4296448" cy="1312444"/>
            <a:chOff x="257144" y="3995824"/>
            <a:chExt cx="4296448" cy="1312444"/>
          </a:xfrm>
        </p:grpSpPr>
        <p:sp>
          <p:nvSpPr>
            <p:cNvPr id="46" name="Google Shape;181;p7">
              <a:extLst>
                <a:ext uri="{FF2B5EF4-FFF2-40B4-BE49-F238E27FC236}">
                  <a16:creationId xmlns:a16="http://schemas.microsoft.com/office/drawing/2014/main" id="{68393DAB-1DA3-40A9-FC8F-821212D79E9E}"/>
                </a:ext>
              </a:extLst>
            </p:cNvPr>
            <p:cNvSpPr/>
            <p:nvPr/>
          </p:nvSpPr>
          <p:spPr>
            <a:xfrm>
              <a:off x="1869235" y="3995824"/>
              <a:ext cx="2684357" cy="1312444"/>
            </a:xfrm>
            <a:prstGeom prst="roundRect">
              <a:avLst>
                <a:gd name="adj" fmla="val 0"/>
              </a:avLst>
            </a:prstGeom>
            <a:solidFill>
              <a:srgbClr val="F2F2F2"/>
            </a:solidFill>
            <a:ln>
              <a:noFill/>
            </a:ln>
          </p:spPr>
          <p:txBody>
            <a:bodyPr spcFirstLastPara="1" wrap="square" lIns="27000" tIns="65625" rIns="27000" bIns="65625" anchor="ctr" anchorCtr="0">
              <a:noAutofit/>
            </a:bodyPr>
            <a:lstStyle/>
            <a:p>
              <a:pPr marL="171450" marR="0" lvl="0" indent="-171450" algn="l" rtl="0">
                <a:lnSpc>
                  <a:spcPct val="90000"/>
                </a:lnSpc>
                <a:spcBef>
                  <a:spcPts val="0"/>
                </a:spcBef>
                <a:spcAft>
                  <a:spcPts val="0"/>
                </a:spcAft>
                <a:buClr>
                  <a:srgbClr val="F69C14"/>
                </a:buClr>
                <a:buSzPts val="1400"/>
                <a:buFont typeface="Arial"/>
                <a:buChar char="•"/>
              </a:pPr>
              <a:r>
                <a:rPr lang="fr-FR" sz="1400">
                  <a:solidFill>
                    <a:schemeClr val="dk1"/>
                  </a:solidFill>
                  <a:latin typeface="Arial"/>
                  <a:ea typeface="Arial"/>
                  <a:cs typeface="Arial"/>
                  <a:sym typeface="Arial"/>
                </a:rPr>
                <a:t>Modèles de risques de machine learning ou statistiques ou physiques </a:t>
              </a:r>
              <a:endParaRPr lang="fr-FR"/>
            </a:p>
          </p:txBody>
        </p:sp>
        <p:sp>
          <p:nvSpPr>
            <p:cNvPr id="47" name="Google Shape;182;p7">
              <a:extLst>
                <a:ext uri="{FF2B5EF4-FFF2-40B4-BE49-F238E27FC236}">
                  <a16:creationId xmlns:a16="http://schemas.microsoft.com/office/drawing/2014/main" id="{25050677-E543-8CD8-B84C-43C1006B7B3B}"/>
                </a:ext>
              </a:extLst>
            </p:cNvPr>
            <p:cNvSpPr/>
            <p:nvPr/>
          </p:nvSpPr>
          <p:spPr>
            <a:xfrm>
              <a:off x="257144" y="4010455"/>
              <a:ext cx="1497580" cy="1289760"/>
            </a:xfrm>
            <a:prstGeom prst="roundRect">
              <a:avLst>
                <a:gd name="adj" fmla="val 0"/>
              </a:avLst>
            </a:prstGeom>
            <a:solidFill>
              <a:srgbClr val="081746"/>
            </a:solidFill>
            <a:ln w="9525" cap="flat" cmpd="sng">
              <a:solidFill>
                <a:srgbClr val="1D1933"/>
              </a:solidFill>
              <a:prstDash val="solid"/>
              <a:round/>
              <a:headEnd type="none" w="sm" len="sm"/>
              <a:tailEnd type="none" w="sm" len="sm"/>
            </a:ln>
          </p:spPr>
          <p:txBody>
            <a:bodyPr spcFirstLastPara="1" wrap="square" lIns="36000" tIns="81000" rIns="36000" bIns="27000" anchor="t" anchorCtr="0">
              <a:noAutofit/>
            </a:bodyPr>
            <a:lstStyle/>
            <a:p>
              <a:pPr marL="0" marR="0" lvl="0" indent="0" algn="ctr" rtl="0">
                <a:spcBef>
                  <a:spcPts val="0"/>
                </a:spcBef>
                <a:spcAft>
                  <a:spcPts val="0"/>
                </a:spcAft>
                <a:buNone/>
              </a:pPr>
              <a:r>
                <a:rPr lang="fr-FR" sz="1600" b="1" dirty="0">
                  <a:solidFill>
                    <a:schemeClr val="lt1"/>
                  </a:solidFill>
                  <a:latin typeface="Arial"/>
                  <a:ea typeface="Arial"/>
                  <a:cs typeface="Arial"/>
                  <a:sym typeface="Arial"/>
                </a:rPr>
                <a:t>Modélisation</a:t>
              </a:r>
              <a:endParaRPr lang="fr-FR" dirty="0"/>
            </a:p>
          </p:txBody>
        </p:sp>
        <p:pic>
          <p:nvPicPr>
            <p:cNvPr id="48" name="Google Shape;183;p7" descr="Normal Distribution outline">
              <a:extLst>
                <a:ext uri="{FF2B5EF4-FFF2-40B4-BE49-F238E27FC236}">
                  <a16:creationId xmlns:a16="http://schemas.microsoft.com/office/drawing/2014/main" id="{3AA190A0-AFA8-3989-01D3-F4E213E1F1B5}"/>
                </a:ext>
              </a:extLst>
            </p:cNvPr>
            <p:cNvPicPr preferRelativeResize="0"/>
            <p:nvPr/>
          </p:nvPicPr>
          <p:blipFill rotWithShape="1">
            <a:blip r:embed="rId10">
              <a:alphaModFix/>
            </a:blip>
            <a:srcRect/>
            <a:stretch/>
          </p:blipFill>
          <p:spPr>
            <a:xfrm>
              <a:off x="1384830" y="4940701"/>
              <a:ext cx="360912" cy="360912"/>
            </a:xfrm>
            <a:prstGeom prst="rect">
              <a:avLst/>
            </a:prstGeom>
            <a:noFill/>
            <a:ln>
              <a:noFill/>
            </a:ln>
          </p:spPr>
        </p:pic>
      </p:grpSp>
      <p:sp>
        <p:nvSpPr>
          <p:cNvPr id="49" name="Google Shape;184;p7">
            <a:extLst>
              <a:ext uri="{FF2B5EF4-FFF2-40B4-BE49-F238E27FC236}">
                <a16:creationId xmlns:a16="http://schemas.microsoft.com/office/drawing/2014/main" id="{F81673C6-E534-88F6-C792-2097AEE300B9}"/>
              </a:ext>
            </a:extLst>
          </p:cNvPr>
          <p:cNvSpPr/>
          <p:nvPr/>
        </p:nvSpPr>
        <p:spPr>
          <a:xfrm>
            <a:off x="852828" y="2046254"/>
            <a:ext cx="306213" cy="272231"/>
          </a:xfrm>
          <a:prstGeom prst="downArrow">
            <a:avLst>
              <a:gd name="adj1" fmla="val 50000"/>
              <a:gd name="adj2" fmla="val 50000"/>
            </a:avLst>
          </a:prstGeom>
          <a:solidFill>
            <a:srgbClr val="F59B14"/>
          </a:solidFill>
          <a:ln w="9525" cap="flat" cmpd="sng">
            <a:solidFill>
              <a:srgbClr val="F59B14"/>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spcBef>
                <a:spcPts val="0"/>
              </a:spcBef>
              <a:spcAft>
                <a:spcPts val="0"/>
              </a:spcAft>
              <a:buNone/>
            </a:pPr>
            <a:endParaRPr lang="fr-FR" sz="900">
              <a:solidFill>
                <a:schemeClr val="dk1"/>
              </a:solidFill>
              <a:latin typeface="Arial"/>
              <a:ea typeface="Arial"/>
              <a:cs typeface="Arial"/>
              <a:sym typeface="Arial"/>
            </a:endParaRPr>
          </a:p>
        </p:txBody>
      </p:sp>
      <p:sp>
        <p:nvSpPr>
          <p:cNvPr id="50" name="Google Shape;185;p7">
            <a:extLst>
              <a:ext uri="{FF2B5EF4-FFF2-40B4-BE49-F238E27FC236}">
                <a16:creationId xmlns:a16="http://schemas.microsoft.com/office/drawing/2014/main" id="{DE6C725B-E50E-E0E4-0B29-A36EC254D4E6}"/>
              </a:ext>
            </a:extLst>
          </p:cNvPr>
          <p:cNvSpPr/>
          <p:nvPr/>
        </p:nvSpPr>
        <p:spPr>
          <a:xfrm>
            <a:off x="852828" y="3475218"/>
            <a:ext cx="306213" cy="272231"/>
          </a:xfrm>
          <a:prstGeom prst="downArrow">
            <a:avLst>
              <a:gd name="adj1" fmla="val 50000"/>
              <a:gd name="adj2" fmla="val 50000"/>
            </a:avLst>
          </a:prstGeom>
          <a:solidFill>
            <a:srgbClr val="F59B14"/>
          </a:solidFill>
          <a:ln w="9525" cap="flat" cmpd="sng">
            <a:solidFill>
              <a:srgbClr val="F59B14"/>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spcBef>
                <a:spcPts val="0"/>
              </a:spcBef>
              <a:spcAft>
                <a:spcPts val="0"/>
              </a:spcAft>
              <a:buNone/>
            </a:pPr>
            <a:endParaRPr lang="fr-FR" sz="900">
              <a:solidFill>
                <a:schemeClr val="dk1"/>
              </a:solidFill>
              <a:latin typeface="Arial"/>
              <a:ea typeface="Arial"/>
              <a:cs typeface="Arial"/>
              <a:sym typeface="Arial"/>
            </a:endParaRPr>
          </a:p>
        </p:txBody>
      </p:sp>
      <p:sp>
        <p:nvSpPr>
          <p:cNvPr id="51" name="Google Shape;186;p7">
            <a:extLst>
              <a:ext uri="{FF2B5EF4-FFF2-40B4-BE49-F238E27FC236}">
                <a16:creationId xmlns:a16="http://schemas.microsoft.com/office/drawing/2014/main" id="{A4624D8D-74D7-68B0-E316-A4C1E812B671}"/>
              </a:ext>
            </a:extLst>
          </p:cNvPr>
          <p:cNvSpPr/>
          <p:nvPr/>
        </p:nvSpPr>
        <p:spPr>
          <a:xfrm>
            <a:off x="852828" y="4904183"/>
            <a:ext cx="306213" cy="272231"/>
          </a:xfrm>
          <a:prstGeom prst="downArrow">
            <a:avLst>
              <a:gd name="adj1" fmla="val 50000"/>
              <a:gd name="adj2" fmla="val 50000"/>
            </a:avLst>
          </a:prstGeom>
          <a:solidFill>
            <a:srgbClr val="F59B14"/>
          </a:solidFill>
          <a:ln w="9525" cap="flat" cmpd="sng">
            <a:solidFill>
              <a:srgbClr val="F59B14"/>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spcBef>
                <a:spcPts val="0"/>
              </a:spcBef>
              <a:spcAft>
                <a:spcPts val="0"/>
              </a:spcAft>
              <a:buNone/>
            </a:pPr>
            <a:endParaRPr lang="fr-FR" sz="900">
              <a:solidFill>
                <a:schemeClr val="dk1"/>
              </a:solidFill>
              <a:latin typeface="Arial"/>
              <a:ea typeface="Arial"/>
              <a:cs typeface="Arial"/>
              <a:sym typeface="Arial"/>
            </a:endParaRPr>
          </a:p>
        </p:txBody>
      </p:sp>
      <p:pic>
        <p:nvPicPr>
          <p:cNvPr id="52" name="Google Shape;187;p7" descr="Google Cloud Platform : Partenaire Orange Business Services">
            <a:extLst>
              <a:ext uri="{FF2B5EF4-FFF2-40B4-BE49-F238E27FC236}">
                <a16:creationId xmlns:a16="http://schemas.microsoft.com/office/drawing/2014/main" id="{7F9A5FF7-0942-8C15-CB63-CD6D62D5AB40}"/>
              </a:ext>
            </a:extLst>
          </p:cNvPr>
          <p:cNvPicPr preferRelativeResize="0"/>
          <p:nvPr/>
        </p:nvPicPr>
        <p:blipFill rotWithShape="1">
          <a:blip r:embed="rId11">
            <a:alphaModFix/>
          </a:blip>
          <a:srcRect l="6407" t="12525" r="6150" b="11482"/>
          <a:stretch/>
        </p:blipFill>
        <p:spPr>
          <a:xfrm>
            <a:off x="9570681" y="2496365"/>
            <a:ext cx="1435721" cy="770918"/>
          </a:xfrm>
          <a:prstGeom prst="rect">
            <a:avLst/>
          </a:prstGeom>
          <a:noFill/>
          <a:ln>
            <a:noFill/>
          </a:ln>
        </p:spPr>
      </p:pic>
      <p:pic>
        <p:nvPicPr>
          <p:cNvPr id="53" name="Google Shape;188;p7" descr="La gestion de projet avec GitLab - TroisPointZéro - Agence digitale  ultra-réactive - Paris, Vichy, Vesoul">
            <a:extLst>
              <a:ext uri="{FF2B5EF4-FFF2-40B4-BE49-F238E27FC236}">
                <a16:creationId xmlns:a16="http://schemas.microsoft.com/office/drawing/2014/main" id="{F8C2942A-EB60-542D-9677-7C614D99FBDA}"/>
              </a:ext>
            </a:extLst>
          </p:cNvPr>
          <p:cNvPicPr preferRelativeResize="0"/>
          <p:nvPr/>
        </p:nvPicPr>
        <p:blipFill rotWithShape="1">
          <a:blip r:embed="rId12">
            <a:alphaModFix/>
          </a:blip>
          <a:srcRect l="8958" t="20446" r="8627" b="19362"/>
          <a:stretch/>
        </p:blipFill>
        <p:spPr>
          <a:xfrm>
            <a:off x="7273556" y="2640008"/>
            <a:ext cx="1523040" cy="491161"/>
          </a:xfrm>
          <a:prstGeom prst="rect">
            <a:avLst/>
          </a:prstGeom>
          <a:noFill/>
          <a:ln>
            <a:noFill/>
          </a:ln>
        </p:spPr>
      </p:pic>
      <p:pic>
        <p:nvPicPr>
          <p:cNvPr id="54" name="Google Shape;189;p7">
            <a:extLst>
              <a:ext uri="{FF2B5EF4-FFF2-40B4-BE49-F238E27FC236}">
                <a16:creationId xmlns:a16="http://schemas.microsoft.com/office/drawing/2014/main" id="{EC52F3FE-6962-6A0C-39DE-2316F59E9611}"/>
              </a:ext>
            </a:extLst>
          </p:cNvPr>
          <p:cNvPicPr preferRelativeResize="0"/>
          <p:nvPr/>
        </p:nvPicPr>
        <p:blipFill rotWithShape="1">
          <a:blip r:embed="rId13">
            <a:alphaModFix/>
          </a:blip>
          <a:srcRect b="12624"/>
          <a:stretch/>
        </p:blipFill>
        <p:spPr>
          <a:xfrm>
            <a:off x="4849155" y="2671695"/>
            <a:ext cx="1650316" cy="427786"/>
          </a:xfrm>
          <a:prstGeom prst="rect">
            <a:avLst/>
          </a:prstGeom>
          <a:noFill/>
          <a:ln>
            <a:noFill/>
          </a:ln>
        </p:spPr>
      </p:pic>
      <p:pic>
        <p:nvPicPr>
          <p:cNvPr id="55" name="Google Shape;190;p7" descr="ESA - European Space Agency (ESA)">
            <a:extLst>
              <a:ext uri="{FF2B5EF4-FFF2-40B4-BE49-F238E27FC236}">
                <a16:creationId xmlns:a16="http://schemas.microsoft.com/office/drawing/2014/main" id="{AC2A9045-E62B-4515-CD82-CD3A8BAD31A3}"/>
              </a:ext>
            </a:extLst>
          </p:cNvPr>
          <p:cNvPicPr preferRelativeResize="0"/>
          <p:nvPr/>
        </p:nvPicPr>
        <p:blipFill rotWithShape="1">
          <a:blip r:embed="rId14">
            <a:alphaModFix/>
          </a:blip>
          <a:srcRect l="3315" t="14765" r="3766" b="13843"/>
          <a:stretch/>
        </p:blipFill>
        <p:spPr>
          <a:xfrm>
            <a:off x="6279433" y="995021"/>
            <a:ext cx="1083109" cy="411975"/>
          </a:xfrm>
          <a:prstGeom prst="rect">
            <a:avLst/>
          </a:prstGeom>
          <a:noFill/>
          <a:ln>
            <a:noFill/>
          </a:ln>
        </p:spPr>
      </p:pic>
      <p:pic>
        <p:nvPicPr>
          <p:cNvPr id="56" name="Google Shape;191;p7" descr="ECMWF - Mercator Océan - Ocean Forecasters">
            <a:extLst>
              <a:ext uri="{FF2B5EF4-FFF2-40B4-BE49-F238E27FC236}">
                <a16:creationId xmlns:a16="http://schemas.microsoft.com/office/drawing/2014/main" id="{1C413B85-17CE-8CDE-E988-2CC887B65EC0}"/>
              </a:ext>
            </a:extLst>
          </p:cNvPr>
          <p:cNvPicPr preferRelativeResize="0"/>
          <p:nvPr/>
        </p:nvPicPr>
        <p:blipFill rotWithShape="1">
          <a:blip r:embed="rId15">
            <a:alphaModFix/>
          </a:blip>
          <a:srcRect/>
          <a:stretch/>
        </p:blipFill>
        <p:spPr>
          <a:xfrm>
            <a:off x="5364113" y="1621343"/>
            <a:ext cx="1513518" cy="265498"/>
          </a:xfrm>
          <a:prstGeom prst="rect">
            <a:avLst/>
          </a:prstGeom>
          <a:noFill/>
          <a:ln>
            <a:noFill/>
          </a:ln>
        </p:spPr>
      </p:pic>
      <p:pic>
        <p:nvPicPr>
          <p:cNvPr id="57" name="Google Shape;192;p7">
            <a:extLst>
              <a:ext uri="{FF2B5EF4-FFF2-40B4-BE49-F238E27FC236}">
                <a16:creationId xmlns:a16="http://schemas.microsoft.com/office/drawing/2014/main" id="{9E3D04FF-786D-18A1-6E18-CA72C35FAA93}"/>
              </a:ext>
            </a:extLst>
          </p:cNvPr>
          <p:cNvPicPr preferRelativeResize="0"/>
          <p:nvPr/>
        </p:nvPicPr>
        <p:blipFill rotWithShape="1">
          <a:blip r:embed="rId16">
            <a:alphaModFix/>
          </a:blip>
          <a:srcRect/>
          <a:stretch/>
        </p:blipFill>
        <p:spPr>
          <a:xfrm>
            <a:off x="9054162" y="1536891"/>
            <a:ext cx="1187348" cy="484733"/>
          </a:xfrm>
          <a:prstGeom prst="rect">
            <a:avLst/>
          </a:prstGeom>
          <a:noFill/>
          <a:ln>
            <a:noFill/>
          </a:ln>
        </p:spPr>
      </p:pic>
      <p:pic>
        <p:nvPicPr>
          <p:cNvPr id="58" name="Google Shape;193;p7" descr="National Oceanic and Atmospheric Administration — Wikipédia">
            <a:extLst>
              <a:ext uri="{FF2B5EF4-FFF2-40B4-BE49-F238E27FC236}">
                <a16:creationId xmlns:a16="http://schemas.microsoft.com/office/drawing/2014/main" id="{F234523B-54B8-4DFB-E31E-5F1F2A1A3476}"/>
              </a:ext>
            </a:extLst>
          </p:cNvPr>
          <p:cNvPicPr preferRelativeResize="0"/>
          <p:nvPr/>
        </p:nvPicPr>
        <p:blipFill rotWithShape="1">
          <a:blip r:embed="rId17">
            <a:alphaModFix/>
          </a:blip>
          <a:srcRect/>
          <a:stretch/>
        </p:blipFill>
        <p:spPr>
          <a:xfrm>
            <a:off x="7449226" y="1423393"/>
            <a:ext cx="530544" cy="541483"/>
          </a:xfrm>
          <a:prstGeom prst="rect">
            <a:avLst/>
          </a:prstGeom>
          <a:noFill/>
          <a:ln>
            <a:noFill/>
          </a:ln>
        </p:spPr>
      </p:pic>
      <p:grpSp>
        <p:nvGrpSpPr>
          <p:cNvPr id="59" name="Google Shape;194;p7">
            <a:extLst>
              <a:ext uri="{FF2B5EF4-FFF2-40B4-BE49-F238E27FC236}">
                <a16:creationId xmlns:a16="http://schemas.microsoft.com/office/drawing/2014/main" id="{AE7EF013-A80D-4491-CF83-61A668E3034F}"/>
              </a:ext>
            </a:extLst>
          </p:cNvPr>
          <p:cNvGrpSpPr/>
          <p:nvPr/>
        </p:nvGrpSpPr>
        <p:grpSpPr>
          <a:xfrm>
            <a:off x="4802154" y="3665770"/>
            <a:ext cx="1766685" cy="1312445"/>
            <a:chOff x="4953131" y="3995289"/>
            <a:chExt cx="1766685" cy="1312445"/>
          </a:xfrm>
        </p:grpSpPr>
        <p:pic>
          <p:nvPicPr>
            <p:cNvPr id="60" name="Google Shape;195;p7">
              <a:extLst>
                <a:ext uri="{FF2B5EF4-FFF2-40B4-BE49-F238E27FC236}">
                  <a16:creationId xmlns:a16="http://schemas.microsoft.com/office/drawing/2014/main" id="{63D11572-3CC4-255F-BEDB-3CA3C05E869E}"/>
                </a:ext>
              </a:extLst>
            </p:cNvPr>
            <p:cNvPicPr preferRelativeResize="0"/>
            <p:nvPr/>
          </p:nvPicPr>
          <p:blipFill rotWithShape="1">
            <a:blip r:embed="rId18">
              <a:alphaModFix/>
            </a:blip>
            <a:srcRect b="9995"/>
            <a:stretch/>
          </p:blipFill>
          <p:spPr>
            <a:xfrm>
              <a:off x="4953856" y="3995289"/>
              <a:ext cx="1765960" cy="1312445"/>
            </a:xfrm>
            <a:prstGeom prst="rect">
              <a:avLst/>
            </a:prstGeom>
            <a:noFill/>
            <a:ln>
              <a:noFill/>
            </a:ln>
            <a:effectLst>
              <a:outerShdw blurRad="50800" dist="38100" dir="2700000" algn="tl" rotWithShape="0">
                <a:srgbClr val="000000">
                  <a:alpha val="40000"/>
                </a:srgbClr>
              </a:outerShdw>
            </a:effectLst>
          </p:spPr>
        </p:pic>
        <p:sp>
          <p:nvSpPr>
            <p:cNvPr id="61" name="Google Shape;196;p7">
              <a:extLst>
                <a:ext uri="{FF2B5EF4-FFF2-40B4-BE49-F238E27FC236}">
                  <a16:creationId xmlns:a16="http://schemas.microsoft.com/office/drawing/2014/main" id="{6C6A8723-B051-C1B0-C287-8BBF2485DB0C}"/>
                </a:ext>
              </a:extLst>
            </p:cNvPr>
            <p:cNvSpPr/>
            <p:nvPr/>
          </p:nvSpPr>
          <p:spPr>
            <a:xfrm>
              <a:off x="4953131" y="4948220"/>
              <a:ext cx="1765149" cy="359514"/>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a:solidFill>
                  <a:schemeClr val="lt1"/>
                </a:solidFill>
                <a:latin typeface="Arial"/>
                <a:ea typeface="Arial"/>
                <a:cs typeface="Arial"/>
                <a:sym typeface="Arial"/>
              </a:endParaRPr>
            </a:p>
          </p:txBody>
        </p:sp>
        <p:sp>
          <p:nvSpPr>
            <p:cNvPr id="62" name="Google Shape;197;p7">
              <a:extLst>
                <a:ext uri="{FF2B5EF4-FFF2-40B4-BE49-F238E27FC236}">
                  <a16:creationId xmlns:a16="http://schemas.microsoft.com/office/drawing/2014/main" id="{08F9D117-4E6F-B697-1B76-FD02F421D7D1}"/>
                </a:ext>
              </a:extLst>
            </p:cNvPr>
            <p:cNvSpPr txBox="1"/>
            <p:nvPr/>
          </p:nvSpPr>
          <p:spPr>
            <a:xfrm>
              <a:off x="4953132" y="4984569"/>
              <a:ext cx="1765148" cy="32316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1100" b="1">
                  <a:solidFill>
                    <a:schemeClr val="dk1"/>
                  </a:solidFill>
                  <a:latin typeface="Prata"/>
                  <a:ea typeface="Prata"/>
                  <a:cs typeface="Prata"/>
                  <a:sym typeface="Prata"/>
                </a:rPr>
                <a:t>IoT-enabled </a:t>
              </a:r>
              <a:r>
                <a:rPr lang="fr-FR" sz="1000">
                  <a:solidFill>
                    <a:schemeClr val="dk1"/>
                  </a:solidFill>
                  <a:latin typeface="Prata"/>
                  <a:ea typeface="Prata"/>
                  <a:cs typeface="Prata"/>
                  <a:sym typeface="Prata"/>
                </a:rPr>
                <a:t>PGA shakemaps</a:t>
              </a:r>
            </a:p>
          </p:txBody>
        </p:sp>
      </p:grpSp>
      <p:grpSp>
        <p:nvGrpSpPr>
          <p:cNvPr id="63" name="Google Shape;198;p7">
            <a:extLst>
              <a:ext uri="{FF2B5EF4-FFF2-40B4-BE49-F238E27FC236}">
                <a16:creationId xmlns:a16="http://schemas.microsoft.com/office/drawing/2014/main" id="{A6F1C206-ADD3-B84B-DB23-183AC7992CB6}"/>
              </a:ext>
            </a:extLst>
          </p:cNvPr>
          <p:cNvGrpSpPr/>
          <p:nvPr/>
        </p:nvGrpSpPr>
        <p:grpSpPr>
          <a:xfrm>
            <a:off x="7079865" y="3665822"/>
            <a:ext cx="1766685" cy="1312393"/>
            <a:chOff x="7111196" y="3995341"/>
            <a:chExt cx="1766685" cy="1312393"/>
          </a:xfrm>
        </p:grpSpPr>
        <p:pic>
          <p:nvPicPr>
            <p:cNvPr id="64" name="Google Shape;199;p7">
              <a:extLst>
                <a:ext uri="{FF2B5EF4-FFF2-40B4-BE49-F238E27FC236}">
                  <a16:creationId xmlns:a16="http://schemas.microsoft.com/office/drawing/2014/main" id="{6D42D149-B852-2B4F-7D8B-DCDDBD5367FE}"/>
                </a:ext>
              </a:extLst>
            </p:cNvPr>
            <p:cNvPicPr preferRelativeResize="0"/>
            <p:nvPr/>
          </p:nvPicPr>
          <p:blipFill rotWithShape="1">
            <a:blip r:embed="rId19">
              <a:alphaModFix/>
            </a:blip>
            <a:srcRect t="6698" b="7650"/>
            <a:stretch/>
          </p:blipFill>
          <p:spPr>
            <a:xfrm>
              <a:off x="7112732" y="3995341"/>
              <a:ext cx="1765149" cy="1312393"/>
            </a:xfrm>
            <a:prstGeom prst="rect">
              <a:avLst/>
            </a:prstGeom>
            <a:noFill/>
            <a:ln>
              <a:noFill/>
            </a:ln>
            <a:effectLst>
              <a:outerShdw blurRad="50800" dist="38100" dir="2700000" algn="tl" rotWithShape="0">
                <a:srgbClr val="000000">
                  <a:alpha val="40000"/>
                </a:srgbClr>
              </a:outerShdw>
            </a:effectLst>
          </p:spPr>
        </p:pic>
        <p:sp>
          <p:nvSpPr>
            <p:cNvPr id="65" name="Google Shape;200;p7">
              <a:extLst>
                <a:ext uri="{FF2B5EF4-FFF2-40B4-BE49-F238E27FC236}">
                  <a16:creationId xmlns:a16="http://schemas.microsoft.com/office/drawing/2014/main" id="{F231C30E-583E-2601-3F64-B94A02801066}"/>
                </a:ext>
              </a:extLst>
            </p:cNvPr>
            <p:cNvSpPr/>
            <p:nvPr/>
          </p:nvSpPr>
          <p:spPr>
            <a:xfrm>
              <a:off x="7112731" y="4948220"/>
              <a:ext cx="1765149" cy="359514"/>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a:solidFill>
                  <a:schemeClr val="lt1"/>
                </a:solidFill>
                <a:latin typeface="Arial"/>
                <a:ea typeface="Arial"/>
                <a:cs typeface="Arial"/>
                <a:sym typeface="Arial"/>
              </a:endParaRPr>
            </a:p>
          </p:txBody>
        </p:sp>
        <p:sp>
          <p:nvSpPr>
            <p:cNvPr id="66" name="Google Shape;201;p7">
              <a:extLst>
                <a:ext uri="{FF2B5EF4-FFF2-40B4-BE49-F238E27FC236}">
                  <a16:creationId xmlns:a16="http://schemas.microsoft.com/office/drawing/2014/main" id="{3229538F-5BE3-E760-DCEC-C756B25DDE1F}"/>
                </a:ext>
              </a:extLst>
            </p:cNvPr>
            <p:cNvSpPr txBox="1"/>
            <p:nvPr/>
          </p:nvSpPr>
          <p:spPr>
            <a:xfrm>
              <a:off x="7111196" y="4984569"/>
              <a:ext cx="1765960" cy="32316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1100" b="1">
                  <a:solidFill>
                    <a:schemeClr val="dk1"/>
                  </a:solidFill>
                  <a:latin typeface="Prata"/>
                  <a:ea typeface="Prata"/>
                  <a:cs typeface="Prata"/>
                  <a:sym typeface="Prata"/>
                </a:rPr>
                <a:t>Computer vision </a:t>
              </a:r>
              <a:r>
                <a:rPr lang="fr-FR" sz="1000">
                  <a:solidFill>
                    <a:schemeClr val="dk1"/>
                  </a:solidFill>
                  <a:latin typeface="Prata"/>
                  <a:ea typeface="Prata"/>
                  <a:cs typeface="Prata"/>
                  <a:sym typeface="Prata"/>
                </a:rPr>
                <a:t>powered wildfire detection</a:t>
              </a:r>
              <a:endParaRPr lang="fr-FR"/>
            </a:p>
          </p:txBody>
        </p:sp>
      </p:grpSp>
      <p:grpSp>
        <p:nvGrpSpPr>
          <p:cNvPr id="67" name="Google Shape;202;p7">
            <a:extLst>
              <a:ext uri="{FF2B5EF4-FFF2-40B4-BE49-F238E27FC236}">
                <a16:creationId xmlns:a16="http://schemas.microsoft.com/office/drawing/2014/main" id="{1AC4DC30-6DAE-D274-4E4C-496C1CAB7344}"/>
              </a:ext>
            </a:extLst>
          </p:cNvPr>
          <p:cNvGrpSpPr/>
          <p:nvPr/>
        </p:nvGrpSpPr>
        <p:grpSpPr>
          <a:xfrm>
            <a:off x="9357576" y="3665821"/>
            <a:ext cx="1767868" cy="1312394"/>
            <a:chOff x="9154985" y="3995340"/>
            <a:chExt cx="1767868" cy="1312394"/>
          </a:xfrm>
        </p:grpSpPr>
        <p:pic>
          <p:nvPicPr>
            <p:cNvPr id="68" name="Google Shape;203;p7">
              <a:extLst>
                <a:ext uri="{FF2B5EF4-FFF2-40B4-BE49-F238E27FC236}">
                  <a16:creationId xmlns:a16="http://schemas.microsoft.com/office/drawing/2014/main" id="{B20079B8-1A89-6019-B903-FE3B43DCA029}"/>
                </a:ext>
              </a:extLst>
            </p:cNvPr>
            <p:cNvPicPr preferRelativeResize="0"/>
            <p:nvPr/>
          </p:nvPicPr>
          <p:blipFill rotWithShape="1">
            <a:blip r:embed="rId20">
              <a:alphaModFix/>
            </a:blip>
            <a:srcRect r="20145" b="26313"/>
            <a:stretch/>
          </p:blipFill>
          <p:spPr>
            <a:xfrm>
              <a:off x="9154985" y="3995340"/>
              <a:ext cx="1767868" cy="1312393"/>
            </a:xfrm>
            <a:prstGeom prst="rect">
              <a:avLst/>
            </a:prstGeom>
            <a:noFill/>
            <a:ln>
              <a:noFill/>
            </a:ln>
            <a:effectLst>
              <a:outerShdw blurRad="50800" dist="38100" dir="2700000" algn="tl" rotWithShape="0">
                <a:srgbClr val="000000">
                  <a:alpha val="40000"/>
                </a:srgbClr>
              </a:outerShdw>
            </a:effectLst>
          </p:spPr>
        </p:pic>
        <p:sp>
          <p:nvSpPr>
            <p:cNvPr id="69" name="Google Shape;204;p7">
              <a:extLst>
                <a:ext uri="{FF2B5EF4-FFF2-40B4-BE49-F238E27FC236}">
                  <a16:creationId xmlns:a16="http://schemas.microsoft.com/office/drawing/2014/main" id="{A9DFD7A7-02EA-9DD8-4495-EA2B8DBC768B}"/>
                </a:ext>
              </a:extLst>
            </p:cNvPr>
            <p:cNvSpPr/>
            <p:nvPr/>
          </p:nvSpPr>
          <p:spPr>
            <a:xfrm>
              <a:off x="9157415" y="4948220"/>
              <a:ext cx="1765438" cy="359514"/>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a:solidFill>
                  <a:schemeClr val="lt1"/>
                </a:solidFill>
                <a:latin typeface="Arial"/>
                <a:ea typeface="Arial"/>
                <a:cs typeface="Arial"/>
                <a:sym typeface="Arial"/>
              </a:endParaRPr>
            </a:p>
          </p:txBody>
        </p:sp>
        <p:sp>
          <p:nvSpPr>
            <p:cNvPr id="70" name="Google Shape;205;p7">
              <a:extLst>
                <a:ext uri="{FF2B5EF4-FFF2-40B4-BE49-F238E27FC236}">
                  <a16:creationId xmlns:a16="http://schemas.microsoft.com/office/drawing/2014/main" id="{588BC30D-82BF-62E7-37D3-059B3E4909DA}"/>
                </a:ext>
              </a:extLst>
            </p:cNvPr>
            <p:cNvSpPr txBox="1"/>
            <p:nvPr/>
          </p:nvSpPr>
          <p:spPr>
            <a:xfrm>
              <a:off x="9157415" y="4984569"/>
              <a:ext cx="1765149" cy="32316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1100" b="1">
                  <a:solidFill>
                    <a:schemeClr val="dk1"/>
                  </a:solidFill>
                  <a:latin typeface="Prata"/>
                  <a:ea typeface="Prata"/>
                  <a:cs typeface="Prata"/>
                  <a:sym typeface="Prata"/>
                </a:rPr>
                <a:t>Radar-enhanced </a:t>
              </a:r>
              <a:endParaRPr lang="fr-FR"/>
            </a:p>
            <a:p>
              <a:pPr marL="0" marR="0" lvl="0" indent="0" algn="ctr" rtl="0">
                <a:spcBef>
                  <a:spcPts val="0"/>
                </a:spcBef>
                <a:spcAft>
                  <a:spcPts val="0"/>
                </a:spcAft>
                <a:buNone/>
              </a:pPr>
              <a:r>
                <a:rPr lang="fr-FR" sz="1000">
                  <a:solidFill>
                    <a:schemeClr val="dk1"/>
                  </a:solidFill>
                  <a:latin typeface="Prata"/>
                  <a:ea typeface="Prata"/>
                  <a:cs typeface="Prata"/>
                  <a:sym typeface="Prata"/>
                </a:rPr>
                <a:t>hail event maps</a:t>
              </a:r>
              <a:endParaRPr lang="fr-FR"/>
            </a:p>
          </p:txBody>
        </p:sp>
      </p:grpSp>
      <p:grpSp>
        <p:nvGrpSpPr>
          <p:cNvPr id="71" name="Google Shape;206;p7">
            <a:extLst>
              <a:ext uri="{FF2B5EF4-FFF2-40B4-BE49-F238E27FC236}">
                <a16:creationId xmlns:a16="http://schemas.microsoft.com/office/drawing/2014/main" id="{10BD403E-8D2D-D852-8C6C-72894BF9E15C}"/>
              </a:ext>
            </a:extLst>
          </p:cNvPr>
          <p:cNvGrpSpPr/>
          <p:nvPr/>
        </p:nvGrpSpPr>
        <p:grpSpPr>
          <a:xfrm>
            <a:off x="7410485" y="5113138"/>
            <a:ext cx="1065018" cy="880313"/>
            <a:chOff x="7185382" y="5706271"/>
            <a:chExt cx="1065018" cy="880313"/>
          </a:xfrm>
        </p:grpSpPr>
        <p:pic>
          <p:nvPicPr>
            <p:cNvPr id="72" name="Google Shape;207;p7" descr="A picture containing light, traffic, stop, lit&#10;&#10;Description automatically generated">
              <a:extLst>
                <a:ext uri="{FF2B5EF4-FFF2-40B4-BE49-F238E27FC236}">
                  <a16:creationId xmlns:a16="http://schemas.microsoft.com/office/drawing/2014/main" id="{9F46999A-EFF3-3910-62DF-948A5ABC93EF}"/>
                </a:ext>
              </a:extLst>
            </p:cNvPr>
            <p:cNvPicPr preferRelativeResize="0"/>
            <p:nvPr/>
          </p:nvPicPr>
          <p:blipFill rotWithShape="1">
            <a:blip r:embed="rId21">
              <a:alphaModFix/>
            </a:blip>
            <a:srcRect/>
            <a:stretch/>
          </p:blipFill>
          <p:spPr>
            <a:xfrm>
              <a:off x="7185382" y="5706271"/>
              <a:ext cx="1046624" cy="323161"/>
            </a:xfrm>
            <a:prstGeom prst="rect">
              <a:avLst/>
            </a:prstGeom>
            <a:noFill/>
            <a:ln>
              <a:noFill/>
            </a:ln>
          </p:spPr>
        </p:pic>
        <p:pic>
          <p:nvPicPr>
            <p:cNvPr id="73" name="Google Shape;208;p7" descr="A picture containing clock&#10;&#10;Description automatically generated">
              <a:extLst>
                <a:ext uri="{FF2B5EF4-FFF2-40B4-BE49-F238E27FC236}">
                  <a16:creationId xmlns:a16="http://schemas.microsoft.com/office/drawing/2014/main" id="{70115BAF-C7CB-3C70-03D6-21DA74DAF286}"/>
                </a:ext>
              </a:extLst>
            </p:cNvPr>
            <p:cNvPicPr preferRelativeResize="0"/>
            <p:nvPr/>
          </p:nvPicPr>
          <p:blipFill rotWithShape="1">
            <a:blip r:embed="rId22">
              <a:alphaModFix/>
            </a:blip>
            <a:srcRect/>
            <a:stretch/>
          </p:blipFill>
          <p:spPr>
            <a:xfrm>
              <a:off x="7185382" y="6262584"/>
              <a:ext cx="1065018" cy="324000"/>
            </a:xfrm>
            <a:prstGeom prst="rect">
              <a:avLst/>
            </a:prstGeom>
            <a:noFill/>
            <a:ln>
              <a:noFill/>
            </a:ln>
          </p:spPr>
        </p:pic>
      </p:grpSp>
      <p:grpSp>
        <p:nvGrpSpPr>
          <p:cNvPr id="74" name="Google Shape;209;p7">
            <a:extLst>
              <a:ext uri="{FF2B5EF4-FFF2-40B4-BE49-F238E27FC236}">
                <a16:creationId xmlns:a16="http://schemas.microsoft.com/office/drawing/2014/main" id="{1B703554-C37F-126B-728A-B672CC121409}"/>
              </a:ext>
            </a:extLst>
          </p:cNvPr>
          <p:cNvGrpSpPr/>
          <p:nvPr/>
        </p:nvGrpSpPr>
        <p:grpSpPr>
          <a:xfrm>
            <a:off x="4722908" y="5113138"/>
            <a:ext cx="1282411" cy="880313"/>
            <a:chOff x="4343502" y="5706271"/>
            <a:chExt cx="1282411" cy="880313"/>
          </a:xfrm>
        </p:grpSpPr>
        <p:pic>
          <p:nvPicPr>
            <p:cNvPr id="75" name="Google Shape;210;p7" descr="A picture containing bridge, clock&#10;&#10;Description automatically generated">
              <a:extLst>
                <a:ext uri="{FF2B5EF4-FFF2-40B4-BE49-F238E27FC236}">
                  <a16:creationId xmlns:a16="http://schemas.microsoft.com/office/drawing/2014/main" id="{17B68922-6174-5E9F-59C0-B496C9D156CF}"/>
                </a:ext>
              </a:extLst>
            </p:cNvPr>
            <p:cNvPicPr preferRelativeResize="0"/>
            <p:nvPr/>
          </p:nvPicPr>
          <p:blipFill rotWithShape="1">
            <a:blip r:embed="rId23">
              <a:alphaModFix/>
            </a:blip>
            <a:srcRect/>
            <a:stretch/>
          </p:blipFill>
          <p:spPr>
            <a:xfrm>
              <a:off x="4343502" y="5706271"/>
              <a:ext cx="962185" cy="323161"/>
            </a:xfrm>
            <a:prstGeom prst="rect">
              <a:avLst/>
            </a:prstGeom>
            <a:noFill/>
            <a:ln>
              <a:noFill/>
            </a:ln>
          </p:spPr>
        </p:pic>
        <p:pic>
          <p:nvPicPr>
            <p:cNvPr id="76" name="Google Shape;211;p7" descr="A close up of a sign&#10;&#10;Description automatically generated">
              <a:extLst>
                <a:ext uri="{FF2B5EF4-FFF2-40B4-BE49-F238E27FC236}">
                  <a16:creationId xmlns:a16="http://schemas.microsoft.com/office/drawing/2014/main" id="{3CE67C7D-8767-9C88-D2FB-030177E58658}"/>
                </a:ext>
              </a:extLst>
            </p:cNvPr>
            <p:cNvPicPr preferRelativeResize="0"/>
            <p:nvPr/>
          </p:nvPicPr>
          <p:blipFill rotWithShape="1">
            <a:blip r:embed="rId24">
              <a:alphaModFix/>
            </a:blip>
            <a:srcRect/>
            <a:stretch/>
          </p:blipFill>
          <p:spPr>
            <a:xfrm>
              <a:off x="4343502" y="6262584"/>
              <a:ext cx="1282411" cy="324000"/>
            </a:xfrm>
            <a:prstGeom prst="rect">
              <a:avLst/>
            </a:prstGeom>
            <a:noFill/>
            <a:ln>
              <a:noFill/>
            </a:ln>
          </p:spPr>
        </p:pic>
      </p:grpSp>
      <p:grpSp>
        <p:nvGrpSpPr>
          <p:cNvPr id="77" name="Google Shape;212;p7">
            <a:extLst>
              <a:ext uri="{FF2B5EF4-FFF2-40B4-BE49-F238E27FC236}">
                <a16:creationId xmlns:a16="http://schemas.microsoft.com/office/drawing/2014/main" id="{F6A6C3B6-3340-1D65-1C96-220B11359B9A}"/>
              </a:ext>
            </a:extLst>
          </p:cNvPr>
          <p:cNvGrpSpPr/>
          <p:nvPr/>
        </p:nvGrpSpPr>
        <p:grpSpPr>
          <a:xfrm>
            <a:off x="10160046" y="5112718"/>
            <a:ext cx="1085923" cy="880314"/>
            <a:chOff x="10160046" y="5705851"/>
            <a:chExt cx="1085923" cy="880314"/>
          </a:xfrm>
        </p:grpSpPr>
        <p:pic>
          <p:nvPicPr>
            <p:cNvPr id="78" name="Google Shape;213;p7" descr="A close up of a sign&#10;&#10;Description automatically generated">
              <a:extLst>
                <a:ext uri="{FF2B5EF4-FFF2-40B4-BE49-F238E27FC236}">
                  <a16:creationId xmlns:a16="http://schemas.microsoft.com/office/drawing/2014/main" id="{283E694A-728D-8801-2D54-F6CE9B6BAC5F}"/>
                </a:ext>
              </a:extLst>
            </p:cNvPr>
            <p:cNvPicPr preferRelativeResize="0"/>
            <p:nvPr/>
          </p:nvPicPr>
          <p:blipFill rotWithShape="1">
            <a:blip r:embed="rId25">
              <a:alphaModFix/>
            </a:blip>
            <a:srcRect/>
            <a:stretch/>
          </p:blipFill>
          <p:spPr>
            <a:xfrm>
              <a:off x="10160046" y="6263004"/>
              <a:ext cx="1083109" cy="323161"/>
            </a:xfrm>
            <a:prstGeom prst="rect">
              <a:avLst/>
            </a:prstGeom>
            <a:noFill/>
            <a:ln>
              <a:noFill/>
            </a:ln>
          </p:spPr>
        </p:pic>
        <p:pic>
          <p:nvPicPr>
            <p:cNvPr id="79" name="Google Shape;214;p7" descr="A picture containing wheel, clock&#10;&#10;Description automatically generated">
              <a:extLst>
                <a:ext uri="{FF2B5EF4-FFF2-40B4-BE49-F238E27FC236}">
                  <a16:creationId xmlns:a16="http://schemas.microsoft.com/office/drawing/2014/main" id="{5A5027EA-8A1E-DEFF-018B-FD1AAED47906}"/>
                </a:ext>
              </a:extLst>
            </p:cNvPr>
            <p:cNvPicPr preferRelativeResize="0"/>
            <p:nvPr/>
          </p:nvPicPr>
          <p:blipFill rotWithShape="1">
            <a:blip r:embed="rId26">
              <a:alphaModFix/>
            </a:blip>
            <a:srcRect/>
            <a:stretch/>
          </p:blipFill>
          <p:spPr>
            <a:xfrm>
              <a:off x="10160046" y="5705851"/>
              <a:ext cx="1085923" cy="324000"/>
            </a:xfrm>
            <a:prstGeom prst="rect">
              <a:avLst/>
            </a:prstGeom>
            <a:noFill/>
            <a:ln>
              <a:noFill/>
            </a:ln>
          </p:spPr>
        </p:pic>
      </p:grpSp>
      <p:grpSp>
        <p:nvGrpSpPr>
          <p:cNvPr id="80" name="Google Shape;215;p7">
            <a:extLst>
              <a:ext uri="{FF2B5EF4-FFF2-40B4-BE49-F238E27FC236}">
                <a16:creationId xmlns:a16="http://schemas.microsoft.com/office/drawing/2014/main" id="{AFDCB8EA-05FB-32A1-A3C4-63EE6301FACE}"/>
              </a:ext>
            </a:extLst>
          </p:cNvPr>
          <p:cNvGrpSpPr/>
          <p:nvPr/>
        </p:nvGrpSpPr>
        <p:grpSpPr>
          <a:xfrm>
            <a:off x="6166348" y="5113138"/>
            <a:ext cx="1083108" cy="904636"/>
            <a:chOff x="5738577" y="5706271"/>
            <a:chExt cx="1083108" cy="904636"/>
          </a:xfrm>
        </p:grpSpPr>
        <p:pic>
          <p:nvPicPr>
            <p:cNvPr id="81" name="Google Shape;216;p7" descr="A picture containing wheel, window&#10;&#10;Description automatically generated">
              <a:extLst>
                <a:ext uri="{FF2B5EF4-FFF2-40B4-BE49-F238E27FC236}">
                  <a16:creationId xmlns:a16="http://schemas.microsoft.com/office/drawing/2014/main" id="{12A37159-C980-5317-183C-69C6EC8B3A7D}"/>
                </a:ext>
              </a:extLst>
            </p:cNvPr>
            <p:cNvPicPr preferRelativeResize="0"/>
            <p:nvPr/>
          </p:nvPicPr>
          <p:blipFill rotWithShape="1">
            <a:blip r:embed="rId27">
              <a:alphaModFix/>
            </a:blip>
            <a:srcRect/>
            <a:stretch/>
          </p:blipFill>
          <p:spPr>
            <a:xfrm>
              <a:off x="5738577" y="5706271"/>
              <a:ext cx="1013915" cy="323161"/>
            </a:xfrm>
            <a:prstGeom prst="rect">
              <a:avLst/>
            </a:prstGeom>
            <a:noFill/>
            <a:ln>
              <a:noFill/>
            </a:ln>
          </p:spPr>
        </p:pic>
        <p:pic>
          <p:nvPicPr>
            <p:cNvPr id="82" name="Google Shape;217;p7">
              <a:extLst>
                <a:ext uri="{FF2B5EF4-FFF2-40B4-BE49-F238E27FC236}">
                  <a16:creationId xmlns:a16="http://schemas.microsoft.com/office/drawing/2014/main" id="{0D2639E8-7328-472B-99D6-E242147E6B07}"/>
                </a:ext>
              </a:extLst>
            </p:cNvPr>
            <p:cNvPicPr preferRelativeResize="0"/>
            <p:nvPr/>
          </p:nvPicPr>
          <p:blipFill rotWithShape="1">
            <a:blip r:embed="rId28">
              <a:alphaModFix/>
            </a:blip>
            <a:srcRect/>
            <a:stretch/>
          </p:blipFill>
          <p:spPr>
            <a:xfrm>
              <a:off x="5738577" y="6238262"/>
              <a:ext cx="1083108" cy="372645"/>
            </a:xfrm>
            <a:prstGeom prst="rect">
              <a:avLst/>
            </a:prstGeom>
            <a:noFill/>
            <a:ln>
              <a:noFill/>
            </a:ln>
          </p:spPr>
        </p:pic>
      </p:grpSp>
    </p:spTree>
    <p:extLst>
      <p:ext uri="{BB962C8B-B14F-4D97-AF65-F5344CB8AC3E}">
        <p14:creationId xmlns:p14="http://schemas.microsoft.com/office/powerpoint/2010/main" val="3730219155"/>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C516F65-0FE7-C642-AA69-58A4B648DC37}"/>
              </a:ext>
            </a:extLst>
          </p:cNvPr>
          <p:cNvSpPr>
            <a:spLocks noGrp="1"/>
          </p:cNvSpPr>
          <p:nvPr>
            <p:ph type="body" sz="quarter" idx="23"/>
          </p:nvPr>
        </p:nvSpPr>
        <p:spPr>
          <a:xfrm>
            <a:off x="849192" y="2277087"/>
            <a:ext cx="7079655" cy="1068320"/>
          </a:xfrm>
        </p:spPr>
        <p:txBody>
          <a:bodyPr/>
          <a:lstStyle/>
          <a:p>
            <a:r>
              <a:rPr lang="fr-FR" sz="6000" dirty="0"/>
              <a:t>Application de l’IA à la détection d’Incendie</a:t>
            </a:r>
          </a:p>
        </p:txBody>
      </p:sp>
      <p:sp>
        <p:nvSpPr>
          <p:cNvPr id="5" name="Espace réservé du numéro de diapositive 4">
            <a:extLst>
              <a:ext uri="{FF2B5EF4-FFF2-40B4-BE49-F238E27FC236}">
                <a16:creationId xmlns:a16="http://schemas.microsoft.com/office/drawing/2014/main" id="{878DF9BF-A9DF-B745-BCE8-CCA62F3E1206}"/>
              </a:ext>
            </a:extLst>
          </p:cNvPr>
          <p:cNvSpPr>
            <a:spLocks noGrp="1"/>
          </p:cNvSpPr>
          <p:nvPr>
            <p:ph type="sldNum" sz="quarter" idx="12"/>
          </p:nvPr>
        </p:nvSpPr>
        <p:spPr/>
        <p:txBody>
          <a:bodyPr/>
          <a:lstStyle/>
          <a:p>
            <a:fld id="{7E8142E3-C1AF-7B4B-A0AC-666D1027A077}" type="slidenum">
              <a:rPr lang="fr-FR" smtClean="0"/>
              <a:pPr/>
              <a:t>26</a:t>
            </a:fld>
            <a:endParaRPr lang="fr-FR" dirty="0"/>
          </a:p>
        </p:txBody>
      </p:sp>
      <p:sp>
        <p:nvSpPr>
          <p:cNvPr id="6" name="ZoneTexte 5">
            <a:extLst>
              <a:ext uri="{FF2B5EF4-FFF2-40B4-BE49-F238E27FC236}">
                <a16:creationId xmlns:a16="http://schemas.microsoft.com/office/drawing/2014/main" id="{6F33381B-7F09-26DC-FB1C-8DF99B9952A6}"/>
              </a:ext>
            </a:extLst>
          </p:cNvPr>
          <p:cNvSpPr txBox="1"/>
          <p:nvPr/>
        </p:nvSpPr>
        <p:spPr>
          <a:xfrm>
            <a:off x="139919" y="6420464"/>
            <a:ext cx="6097314" cy="369332"/>
          </a:xfrm>
          <a:prstGeom prst="rect">
            <a:avLst/>
          </a:prstGeom>
          <a:noFill/>
        </p:spPr>
        <p:txBody>
          <a:bodyPr wrap="square">
            <a:spAutoFit/>
          </a:bodyPr>
          <a:lstStyle/>
          <a:p>
            <a:r>
              <a:rPr lang="fr-FR" dirty="0">
                <a:solidFill>
                  <a:schemeClr val="bg1"/>
                </a:solidFill>
              </a:rPr>
              <a:t>Apref – Matinale Nouvelles Technologies – 09 Juin 2022 </a:t>
            </a:r>
          </a:p>
        </p:txBody>
      </p:sp>
    </p:spTree>
    <p:extLst>
      <p:ext uri="{BB962C8B-B14F-4D97-AF65-F5344CB8AC3E}">
        <p14:creationId xmlns:p14="http://schemas.microsoft.com/office/powerpoint/2010/main" val="343570273"/>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D79314B5-424C-4849-ADA5-B4613E4B4725}"/>
              </a:ext>
            </a:extLst>
          </p:cNvPr>
          <p:cNvSpPr>
            <a:spLocks noGrp="1"/>
          </p:cNvSpPr>
          <p:nvPr>
            <p:ph type="title"/>
          </p:nvPr>
        </p:nvSpPr>
        <p:spPr/>
        <p:txBody>
          <a:bodyPr>
            <a:noAutofit/>
          </a:bodyPr>
          <a:lstStyle/>
          <a:p>
            <a:r>
              <a:rPr lang="fr-FR" sz="2400" dirty="0">
                <a:latin typeface="Prata" panose="00000500000000000000" pitchFamily="2" charset="0"/>
              </a:rPr>
              <a:t> Règlement de sinistres : l’IA appliquée à l’imagerie satellite permet de détecter les sinistres plus rapidement et plus précisément</a:t>
            </a:r>
          </a:p>
        </p:txBody>
      </p:sp>
      <p:pic>
        <p:nvPicPr>
          <p:cNvPr id="83" name="Grafik 4">
            <a:extLst>
              <a:ext uri="{FF2B5EF4-FFF2-40B4-BE49-F238E27FC236}">
                <a16:creationId xmlns:a16="http://schemas.microsoft.com/office/drawing/2014/main" id="{3450A468-B7D0-3686-9D00-461223053B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92851" y="2596847"/>
            <a:ext cx="3354553" cy="2591170"/>
          </a:xfrm>
          <a:prstGeom prst="rect">
            <a:avLst/>
          </a:prstGeom>
          <a:ln>
            <a:noFill/>
          </a:ln>
          <a:effectLst/>
        </p:spPr>
      </p:pic>
      <p:sp>
        <p:nvSpPr>
          <p:cNvPr id="84" name="Rectangle 83">
            <a:extLst>
              <a:ext uri="{FF2B5EF4-FFF2-40B4-BE49-F238E27FC236}">
                <a16:creationId xmlns:a16="http://schemas.microsoft.com/office/drawing/2014/main" id="{009D4CCF-5F1B-A4F5-D195-5522C381EB75}"/>
              </a:ext>
            </a:extLst>
          </p:cNvPr>
          <p:cNvSpPr/>
          <p:nvPr/>
        </p:nvSpPr>
        <p:spPr bwMode="auto">
          <a:xfrm>
            <a:off x="1676701" y="2566564"/>
            <a:ext cx="547742" cy="521169"/>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45720" tIns="45720" rIns="4572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Image initiale</a:t>
            </a:r>
          </a:p>
        </p:txBody>
      </p:sp>
      <p:sp>
        <p:nvSpPr>
          <p:cNvPr id="85" name="Rectangle 84">
            <a:extLst>
              <a:ext uri="{FF2B5EF4-FFF2-40B4-BE49-F238E27FC236}">
                <a16:creationId xmlns:a16="http://schemas.microsoft.com/office/drawing/2014/main" id="{86C0B843-861C-A225-80CF-A710E270C059}"/>
              </a:ext>
            </a:extLst>
          </p:cNvPr>
          <p:cNvSpPr/>
          <p:nvPr/>
        </p:nvSpPr>
        <p:spPr bwMode="auto">
          <a:xfrm>
            <a:off x="1662840" y="3232034"/>
            <a:ext cx="547742" cy="521169"/>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45720" tIns="45720" rIns="4572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Zone exclue</a:t>
            </a:r>
          </a:p>
        </p:txBody>
      </p:sp>
      <p:sp>
        <p:nvSpPr>
          <p:cNvPr id="86" name="Rectangle 85">
            <a:extLst>
              <a:ext uri="{FF2B5EF4-FFF2-40B4-BE49-F238E27FC236}">
                <a16:creationId xmlns:a16="http://schemas.microsoft.com/office/drawing/2014/main" id="{BA47B878-9D65-BAFA-3397-96BDD5AEB5BB}"/>
              </a:ext>
            </a:extLst>
          </p:cNvPr>
          <p:cNvSpPr/>
          <p:nvPr/>
        </p:nvSpPr>
        <p:spPr bwMode="auto">
          <a:xfrm>
            <a:off x="1662857" y="4133580"/>
            <a:ext cx="547742" cy="521169"/>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45720" tIns="45720" rIns="4572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chemeClr val="tx1"/>
                </a:solidFill>
                <a:effectLst/>
                <a:latin typeface="Arial" panose="020B0604020202020204" pitchFamily="34" charset="0"/>
                <a:cs typeface="Arial" panose="020B0604020202020204" pitchFamily="34" charset="0"/>
              </a:rPr>
              <a:t>Zone à risque</a:t>
            </a:r>
          </a:p>
        </p:txBody>
      </p:sp>
      <p:sp>
        <p:nvSpPr>
          <p:cNvPr id="87" name="Pfeil: nach unten 20">
            <a:extLst>
              <a:ext uri="{FF2B5EF4-FFF2-40B4-BE49-F238E27FC236}">
                <a16:creationId xmlns:a16="http://schemas.microsoft.com/office/drawing/2014/main" id="{19272265-CB2F-2CBB-861C-BFD5C0D119E3}"/>
              </a:ext>
            </a:extLst>
          </p:cNvPr>
          <p:cNvSpPr/>
          <p:nvPr/>
        </p:nvSpPr>
        <p:spPr bwMode="auto">
          <a:xfrm>
            <a:off x="2490192" y="3087733"/>
            <a:ext cx="492404" cy="1056701"/>
          </a:xfrm>
          <a:prstGeom prst="downArrow">
            <a:avLst/>
          </a:prstGeom>
          <a:solidFill>
            <a:schemeClr val="accent1">
              <a:lumMod val="75000"/>
              <a:alpha val="25000"/>
            </a:schemeClr>
          </a:solidFill>
          <a:ln w="9525" cap="flat" cmpd="sng" algn="ctr">
            <a:no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pitchFamily="34" charset="0"/>
            </a:endParaRPr>
          </a:p>
        </p:txBody>
      </p:sp>
      <p:sp>
        <p:nvSpPr>
          <p:cNvPr id="88" name="Pfeil: nach unten 34">
            <a:extLst>
              <a:ext uri="{FF2B5EF4-FFF2-40B4-BE49-F238E27FC236}">
                <a16:creationId xmlns:a16="http://schemas.microsoft.com/office/drawing/2014/main" id="{A0B028F1-052E-0974-EE65-6279D286FE15}"/>
              </a:ext>
            </a:extLst>
          </p:cNvPr>
          <p:cNvSpPr/>
          <p:nvPr/>
        </p:nvSpPr>
        <p:spPr bwMode="auto">
          <a:xfrm>
            <a:off x="3701917" y="3090668"/>
            <a:ext cx="492404" cy="1056701"/>
          </a:xfrm>
          <a:prstGeom prst="downArrow">
            <a:avLst/>
          </a:prstGeom>
          <a:solidFill>
            <a:schemeClr val="accent1">
              <a:lumMod val="75000"/>
              <a:alpha val="25000"/>
            </a:schemeClr>
          </a:solidFill>
          <a:ln w="9525" cap="flat" cmpd="sng" algn="ctr">
            <a:no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pitchFamily="34" charset="0"/>
            </a:endParaRPr>
          </a:p>
        </p:txBody>
      </p:sp>
      <p:sp>
        <p:nvSpPr>
          <p:cNvPr id="89" name="Pfeil: nach unten 35">
            <a:extLst>
              <a:ext uri="{FF2B5EF4-FFF2-40B4-BE49-F238E27FC236}">
                <a16:creationId xmlns:a16="http://schemas.microsoft.com/office/drawing/2014/main" id="{C9C8D3DF-D5DD-A7C2-E3F3-F3848799FDF0}"/>
              </a:ext>
            </a:extLst>
          </p:cNvPr>
          <p:cNvSpPr/>
          <p:nvPr/>
        </p:nvSpPr>
        <p:spPr bwMode="auto">
          <a:xfrm>
            <a:off x="4902676" y="3090668"/>
            <a:ext cx="492404" cy="1056701"/>
          </a:xfrm>
          <a:prstGeom prst="downArrow">
            <a:avLst/>
          </a:prstGeom>
          <a:solidFill>
            <a:schemeClr val="accent1">
              <a:lumMod val="75000"/>
              <a:alpha val="25000"/>
            </a:schemeClr>
          </a:solidFill>
          <a:ln w="9525" cap="flat" cmpd="sng" algn="ctr">
            <a:no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pitchFamily="34" charset="0"/>
            </a:endParaRPr>
          </a:p>
        </p:txBody>
      </p:sp>
      <p:pic>
        <p:nvPicPr>
          <p:cNvPr id="90" name="Picture 89">
            <a:extLst>
              <a:ext uri="{FF2B5EF4-FFF2-40B4-BE49-F238E27FC236}">
                <a16:creationId xmlns:a16="http://schemas.microsoft.com/office/drawing/2014/main" id="{052DE303-595D-74C3-48C6-43F84687D7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3900" y="2495696"/>
            <a:ext cx="1111784" cy="63001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pic>
        <p:nvPicPr>
          <p:cNvPr id="91" name="Picture 90">
            <a:extLst>
              <a:ext uri="{FF2B5EF4-FFF2-40B4-BE49-F238E27FC236}">
                <a16:creationId xmlns:a16="http://schemas.microsoft.com/office/drawing/2014/main" id="{6DDF0A2E-C060-11AD-87D8-AD08093BC7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3900" y="3187784"/>
            <a:ext cx="1111784" cy="63001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pic>
        <p:nvPicPr>
          <p:cNvPr id="92" name="Picture 91">
            <a:extLst>
              <a:ext uri="{FF2B5EF4-FFF2-40B4-BE49-F238E27FC236}">
                <a16:creationId xmlns:a16="http://schemas.microsoft.com/office/drawing/2014/main" id="{4E3B7D36-4B45-8188-46A0-E0725139D0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80502" y="4065647"/>
            <a:ext cx="1111784" cy="63001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pic>
        <p:nvPicPr>
          <p:cNvPr id="93" name="Picture 92">
            <a:extLst>
              <a:ext uri="{FF2B5EF4-FFF2-40B4-BE49-F238E27FC236}">
                <a16:creationId xmlns:a16="http://schemas.microsoft.com/office/drawing/2014/main" id="{50029384-80E1-21D3-325D-C962FE4060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92985" y="4065647"/>
            <a:ext cx="1111784" cy="63001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pic>
        <p:nvPicPr>
          <p:cNvPr id="94" name="Picture 93">
            <a:extLst>
              <a:ext uri="{FF2B5EF4-FFF2-40B4-BE49-F238E27FC236}">
                <a16:creationId xmlns:a16="http://schemas.microsoft.com/office/drawing/2014/main" id="{BFC6D01E-42DC-AB7E-113E-1A3AB718D2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99989" y="2495696"/>
            <a:ext cx="1111784" cy="63001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pic>
        <p:nvPicPr>
          <p:cNvPr id="95" name="Picture 94">
            <a:extLst>
              <a:ext uri="{FF2B5EF4-FFF2-40B4-BE49-F238E27FC236}">
                <a16:creationId xmlns:a16="http://schemas.microsoft.com/office/drawing/2014/main" id="{22217FDF-873E-E2FA-A40C-5EEECE4FD3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92398" y="3187784"/>
            <a:ext cx="1111784" cy="63001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pic>
        <p:nvPicPr>
          <p:cNvPr id="96" name="Picture 95">
            <a:extLst>
              <a:ext uri="{FF2B5EF4-FFF2-40B4-BE49-F238E27FC236}">
                <a16:creationId xmlns:a16="http://schemas.microsoft.com/office/drawing/2014/main" id="{7F8D9C9C-904F-8C37-C376-D9171B1E879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92226" y="4065647"/>
            <a:ext cx="1111784" cy="63001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pic>
        <p:nvPicPr>
          <p:cNvPr id="97" name="Picture 96">
            <a:extLst>
              <a:ext uri="{FF2B5EF4-FFF2-40B4-BE49-F238E27FC236}">
                <a16:creationId xmlns:a16="http://schemas.microsoft.com/office/drawing/2014/main" id="{9DE21D49-726A-5503-0B5F-D5F3C0BB9A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95728" y="2495696"/>
            <a:ext cx="1111784" cy="63001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pic>
        <p:nvPicPr>
          <p:cNvPr id="98" name="Picture 97">
            <a:extLst>
              <a:ext uri="{FF2B5EF4-FFF2-40B4-BE49-F238E27FC236}">
                <a16:creationId xmlns:a16="http://schemas.microsoft.com/office/drawing/2014/main" id="{3688ACD2-7E92-18E5-E9DA-3CBF3FEEC96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91054" y="3187784"/>
            <a:ext cx="1111784" cy="63001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sp>
        <p:nvSpPr>
          <p:cNvPr id="99" name="Rectangle 98">
            <a:extLst>
              <a:ext uri="{FF2B5EF4-FFF2-40B4-BE49-F238E27FC236}">
                <a16:creationId xmlns:a16="http://schemas.microsoft.com/office/drawing/2014/main" id="{037BE193-CA95-E565-C771-B09A03DB0CB9}"/>
              </a:ext>
            </a:extLst>
          </p:cNvPr>
          <p:cNvSpPr/>
          <p:nvPr/>
        </p:nvSpPr>
        <p:spPr>
          <a:xfrm>
            <a:off x="2153900" y="4770935"/>
            <a:ext cx="1111784" cy="246221"/>
          </a:xfrm>
          <a:prstGeom prst="rect">
            <a:avLst/>
          </a:prstGeom>
        </p:spPr>
        <p:txBody>
          <a:bodyPr wrap="square" lIns="0" tIns="0" rIns="0" bIns="0" anchor="ctr">
            <a:spAutoFit/>
          </a:bodyPr>
          <a:lstStyle/>
          <a:p>
            <a:pPr algn="ctr"/>
            <a:r>
              <a:rPr lang="fr-FR" sz="800" dirty="0">
                <a:solidFill>
                  <a:srgbClr val="081746"/>
                </a:solidFill>
                <a:latin typeface="Arial" panose="020B0604020202020204" pitchFamily="34" charset="0"/>
                <a:cs typeface="Arial" panose="020B0604020202020204" pitchFamily="34" charset="0"/>
              </a:rPr>
              <a:t>Détection des forêts naturelles &amp; plantations</a:t>
            </a:r>
          </a:p>
        </p:txBody>
      </p:sp>
      <p:sp>
        <p:nvSpPr>
          <p:cNvPr id="100" name="Rectangle 99">
            <a:extLst>
              <a:ext uri="{FF2B5EF4-FFF2-40B4-BE49-F238E27FC236}">
                <a16:creationId xmlns:a16="http://schemas.microsoft.com/office/drawing/2014/main" id="{46011714-6777-B77A-AA0E-BB5ECF8C8A64}"/>
              </a:ext>
            </a:extLst>
          </p:cNvPr>
          <p:cNvSpPr/>
          <p:nvPr/>
        </p:nvSpPr>
        <p:spPr>
          <a:xfrm>
            <a:off x="3391054" y="4770935"/>
            <a:ext cx="1111784" cy="123111"/>
          </a:xfrm>
          <a:prstGeom prst="rect">
            <a:avLst/>
          </a:prstGeom>
        </p:spPr>
        <p:txBody>
          <a:bodyPr wrap="square" lIns="0" tIns="0" rIns="0" bIns="0" anchor="ctr">
            <a:spAutoFit/>
          </a:bodyPr>
          <a:lstStyle/>
          <a:p>
            <a:pPr algn="ctr"/>
            <a:r>
              <a:rPr lang="fr-FR" sz="800" dirty="0">
                <a:solidFill>
                  <a:srgbClr val="081746"/>
                </a:solidFill>
                <a:latin typeface="Arial" panose="020B0604020202020204" pitchFamily="34" charset="0"/>
                <a:cs typeface="Arial" panose="020B0604020202020204" pitchFamily="34" charset="0"/>
              </a:rPr>
              <a:t>Détection des bâtiments</a:t>
            </a:r>
          </a:p>
        </p:txBody>
      </p:sp>
      <p:sp>
        <p:nvSpPr>
          <p:cNvPr id="101" name="Rectangle 100">
            <a:extLst>
              <a:ext uri="{FF2B5EF4-FFF2-40B4-BE49-F238E27FC236}">
                <a16:creationId xmlns:a16="http://schemas.microsoft.com/office/drawing/2014/main" id="{52A722C5-EC0C-59C9-CFD5-F57C3F7E9179}"/>
              </a:ext>
            </a:extLst>
          </p:cNvPr>
          <p:cNvSpPr/>
          <p:nvPr/>
        </p:nvSpPr>
        <p:spPr>
          <a:xfrm>
            <a:off x="4599989" y="4770935"/>
            <a:ext cx="1104193" cy="123111"/>
          </a:xfrm>
          <a:prstGeom prst="rect">
            <a:avLst/>
          </a:prstGeom>
        </p:spPr>
        <p:txBody>
          <a:bodyPr wrap="square" lIns="0" tIns="0" rIns="0" bIns="0" anchor="ctr">
            <a:spAutoFit/>
          </a:bodyPr>
          <a:lstStyle/>
          <a:p>
            <a:pPr algn="ctr"/>
            <a:r>
              <a:rPr lang="fr-FR" sz="800">
                <a:solidFill>
                  <a:srgbClr val="081746"/>
                </a:solidFill>
                <a:latin typeface="Arial" panose="020B0604020202020204" pitchFamily="34" charset="0"/>
                <a:cs typeface="Arial" panose="020B0604020202020204" pitchFamily="34" charset="0"/>
              </a:rPr>
              <a:t>Détection des prairies</a:t>
            </a:r>
          </a:p>
        </p:txBody>
      </p:sp>
      <p:sp>
        <p:nvSpPr>
          <p:cNvPr id="102" name="Pfeil: nach unten 36">
            <a:extLst>
              <a:ext uri="{FF2B5EF4-FFF2-40B4-BE49-F238E27FC236}">
                <a16:creationId xmlns:a16="http://schemas.microsoft.com/office/drawing/2014/main" id="{9437222E-BFE2-8EB1-D085-3C9F2B3B9513}"/>
              </a:ext>
            </a:extLst>
          </p:cNvPr>
          <p:cNvSpPr/>
          <p:nvPr/>
        </p:nvSpPr>
        <p:spPr bwMode="auto">
          <a:xfrm>
            <a:off x="6092919" y="3090669"/>
            <a:ext cx="492404" cy="1056701"/>
          </a:xfrm>
          <a:prstGeom prst="downArrow">
            <a:avLst/>
          </a:prstGeom>
          <a:solidFill>
            <a:schemeClr val="accent1">
              <a:lumMod val="75000"/>
              <a:alpha val="25000"/>
            </a:schemeClr>
          </a:solidFill>
          <a:ln w="9525" cap="flat" cmpd="sng" algn="ctr">
            <a:no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pitchFamily="34" charset="0"/>
            </a:endParaRPr>
          </a:p>
        </p:txBody>
      </p:sp>
      <p:pic>
        <p:nvPicPr>
          <p:cNvPr id="103" name="Picture 102">
            <a:extLst>
              <a:ext uri="{FF2B5EF4-FFF2-40B4-BE49-F238E27FC236}">
                <a16:creationId xmlns:a16="http://schemas.microsoft.com/office/drawing/2014/main" id="{F56BBF6E-FAAD-8C44-AF07-0FBC3AA8FF4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783229" y="4065647"/>
            <a:ext cx="1111783" cy="63001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pic>
        <p:nvPicPr>
          <p:cNvPr id="104" name="Picture 103">
            <a:extLst>
              <a:ext uri="{FF2B5EF4-FFF2-40B4-BE49-F238E27FC236}">
                <a16:creationId xmlns:a16="http://schemas.microsoft.com/office/drawing/2014/main" id="{0282FEF5-9839-8994-3596-4329A01D45C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93736" y="2495696"/>
            <a:ext cx="1111783" cy="63001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pic>
        <p:nvPicPr>
          <p:cNvPr id="105" name="Picture 104">
            <a:extLst>
              <a:ext uri="{FF2B5EF4-FFF2-40B4-BE49-F238E27FC236}">
                <a16:creationId xmlns:a16="http://schemas.microsoft.com/office/drawing/2014/main" id="{47AAC77D-AA0C-002A-4CD6-B482AD5FC2B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783229" y="3187784"/>
            <a:ext cx="1111783" cy="63001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sp>
        <p:nvSpPr>
          <p:cNvPr id="106" name="Rectangle 105">
            <a:extLst>
              <a:ext uri="{FF2B5EF4-FFF2-40B4-BE49-F238E27FC236}">
                <a16:creationId xmlns:a16="http://schemas.microsoft.com/office/drawing/2014/main" id="{4B0D5F8A-7BA3-55AA-D1E3-343E130BC4E0}"/>
              </a:ext>
            </a:extLst>
          </p:cNvPr>
          <p:cNvSpPr/>
          <p:nvPr/>
        </p:nvSpPr>
        <p:spPr>
          <a:xfrm>
            <a:off x="5793736" y="4770935"/>
            <a:ext cx="1104193" cy="246221"/>
          </a:xfrm>
          <a:prstGeom prst="rect">
            <a:avLst/>
          </a:prstGeom>
        </p:spPr>
        <p:txBody>
          <a:bodyPr wrap="square" lIns="0" tIns="0" rIns="0" bIns="0" anchor="ctr">
            <a:spAutoFit/>
          </a:bodyPr>
          <a:lstStyle/>
          <a:p>
            <a:pPr algn="ctr"/>
            <a:r>
              <a:rPr lang="fr-FR" sz="800">
                <a:solidFill>
                  <a:srgbClr val="081746"/>
                </a:solidFill>
                <a:latin typeface="Arial" panose="020B0604020202020204" pitchFamily="34" charset="0"/>
                <a:cs typeface="Arial" panose="020B0604020202020204" pitchFamily="34" charset="0"/>
              </a:rPr>
              <a:t>Détection des masses d’eau saisonnière</a:t>
            </a:r>
          </a:p>
        </p:txBody>
      </p:sp>
      <p:cxnSp>
        <p:nvCxnSpPr>
          <p:cNvPr id="107" name="Google Shape;1221;p27">
            <a:extLst>
              <a:ext uri="{FF2B5EF4-FFF2-40B4-BE49-F238E27FC236}">
                <a16:creationId xmlns:a16="http://schemas.microsoft.com/office/drawing/2014/main" id="{A23E036C-AB09-309C-701B-B4E295041686}"/>
              </a:ext>
            </a:extLst>
          </p:cNvPr>
          <p:cNvCxnSpPr>
            <a:cxnSpLocks/>
          </p:cNvCxnSpPr>
          <p:nvPr/>
        </p:nvCxnSpPr>
        <p:spPr>
          <a:xfrm>
            <a:off x="1544932" y="1490772"/>
            <a:ext cx="0" cy="3806223"/>
          </a:xfrm>
          <a:prstGeom prst="straightConnector1">
            <a:avLst/>
          </a:prstGeom>
          <a:noFill/>
          <a:ln w="9525" cap="flat" cmpd="sng">
            <a:solidFill>
              <a:srgbClr val="081746"/>
            </a:solidFill>
            <a:prstDash val="solid"/>
            <a:miter lim="800000"/>
            <a:headEnd type="none" w="sm" len="sm"/>
            <a:tailEnd type="none" w="sm" len="sm"/>
          </a:ln>
        </p:spPr>
      </p:cxnSp>
      <p:sp>
        <p:nvSpPr>
          <p:cNvPr id="109" name="Rectangle 108">
            <a:extLst>
              <a:ext uri="{FF2B5EF4-FFF2-40B4-BE49-F238E27FC236}">
                <a16:creationId xmlns:a16="http://schemas.microsoft.com/office/drawing/2014/main" id="{C4761351-24CD-F0A8-A833-E9029D00B321}"/>
              </a:ext>
            </a:extLst>
          </p:cNvPr>
          <p:cNvSpPr/>
          <p:nvPr/>
        </p:nvSpPr>
        <p:spPr bwMode="auto">
          <a:xfrm>
            <a:off x="388223" y="1490772"/>
            <a:ext cx="1064232" cy="738664"/>
          </a:xfrm>
          <a:prstGeom prst="rect">
            <a:avLst/>
          </a:prstGeom>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0" tIns="0" rIns="0" bIns="0" numCol="1" rtlCol="0" anchor="t" anchorCtr="0" compatLnSpc="1">
            <a:prstTxWarp prst="textNoShape">
              <a:avLst/>
            </a:prstTxWarp>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Approche permise par les </a:t>
            </a:r>
            <a:r>
              <a:rPr kumimoji="0" lang="fr-FR"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nouvelles technologies</a:t>
            </a:r>
          </a:p>
        </p:txBody>
      </p:sp>
      <p:sp>
        <p:nvSpPr>
          <p:cNvPr id="110" name="Rectangle 109">
            <a:extLst>
              <a:ext uri="{FF2B5EF4-FFF2-40B4-BE49-F238E27FC236}">
                <a16:creationId xmlns:a16="http://schemas.microsoft.com/office/drawing/2014/main" id="{3FE57F65-E7DA-1D8C-C2D9-F830AB3AE724}"/>
              </a:ext>
            </a:extLst>
          </p:cNvPr>
          <p:cNvSpPr/>
          <p:nvPr/>
        </p:nvSpPr>
        <p:spPr bwMode="auto">
          <a:xfrm>
            <a:off x="388223" y="5581366"/>
            <a:ext cx="1064232" cy="369332"/>
          </a:xfrm>
          <a:prstGeom prst="rect">
            <a:avLst/>
          </a:prstGeom>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0" tIns="0" rIns="0" bIns="0" numCol="1" rtlCol="0" anchor="t" anchorCtr="0" compatLnSpc="1">
            <a:prstTxWarp prst="textNoShape">
              <a:avLst/>
            </a:prstTxWarp>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Approche </a:t>
            </a:r>
            <a:r>
              <a:rPr kumimoji="0" lang="fr-FR"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traditionnelle</a:t>
            </a:r>
          </a:p>
        </p:txBody>
      </p:sp>
      <p:sp>
        <p:nvSpPr>
          <p:cNvPr id="111" name="Google Shape;879;p17">
            <a:extLst>
              <a:ext uri="{FF2B5EF4-FFF2-40B4-BE49-F238E27FC236}">
                <a16:creationId xmlns:a16="http://schemas.microsoft.com/office/drawing/2014/main" id="{DAD26371-B033-0346-49CA-361ACDC585E7}"/>
              </a:ext>
            </a:extLst>
          </p:cNvPr>
          <p:cNvSpPr txBox="1"/>
          <p:nvPr/>
        </p:nvSpPr>
        <p:spPr>
          <a:xfrm>
            <a:off x="1654592" y="1373384"/>
            <a:ext cx="5240419" cy="575542"/>
          </a:xfrm>
          <a:prstGeom prst="rect">
            <a:avLst/>
          </a:prstGeom>
          <a:noFill/>
          <a:ln>
            <a:noFill/>
          </a:ln>
        </p:spPr>
        <p:txBody>
          <a:bodyPr spcFirstLastPara="1" wrap="square" lIns="0" tIns="0" rIns="0" bIns="0" anchor="t" anchorCtr="0">
            <a:spAutoFit/>
          </a:bodyPr>
          <a:lstStyle/>
          <a:p>
            <a:pPr marL="171450" marR="0" lvl="0" indent="-171450" algn="l" rtl="0">
              <a:lnSpc>
                <a:spcPct val="90000"/>
              </a:lnSpc>
              <a:spcBef>
                <a:spcPts val="600"/>
              </a:spcBef>
              <a:buClr>
                <a:srgbClr val="F59B14"/>
              </a:buClr>
              <a:buSzPts val="1400"/>
              <a:buFont typeface="Arial" panose="020B0604020202020204" pitchFamily="34" charset="0"/>
              <a:buChar char="•"/>
            </a:pPr>
            <a:r>
              <a:rPr lang="fr-FR" sz="1200" dirty="0">
                <a:solidFill>
                  <a:srgbClr val="081746"/>
                </a:solidFill>
                <a:latin typeface="Arial" panose="020B0604020202020204" pitchFamily="34" charset="0"/>
                <a:ea typeface="Arial"/>
                <a:cs typeface="Arial" panose="020B0604020202020204" pitchFamily="34" charset="0"/>
                <a:sym typeface="Arial"/>
              </a:rPr>
              <a:t>Classification d</a:t>
            </a:r>
            <a:r>
              <a:rPr lang="fr-FR" sz="1200" b="1" dirty="0">
                <a:solidFill>
                  <a:srgbClr val="081746"/>
                </a:solidFill>
                <a:latin typeface="Arial" panose="020B0604020202020204" pitchFamily="34" charset="0"/>
                <a:ea typeface="Arial"/>
                <a:cs typeface="Arial" panose="020B0604020202020204" pitchFamily="34" charset="0"/>
                <a:sym typeface="Arial"/>
              </a:rPr>
              <a:t>es terrains selon leur typologie</a:t>
            </a:r>
            <a:r>
              <a:rPr lang="fr-FR" sz="1200" b="1" dirty="0">
                <a:solidFill>
                  <a:srgbClr val="081746"/>
                </a:solidFill>
                <a:latin typeface="Arial" panose="020B0604020202020204" pitchFamily="34" charset="0"/>
                <a:cs typeface="Arial" panose="020B0604020202020204" pitchFamily="34" charset="0"/>
              </a:rPr>
              <a:t> </a:t>
            </a:r>
            <a:r>
              <a:rPr lang="fr-FR" sz="1200" dirty="0">
                <a:solidFill>
                  <a:srgbClr val="081746"/>
                </a:solidFill>
                <a:latin typeface="Arial" panose="020B0604020202020204" pitchFamily="34" charset="0"/>
                <a:cs typeface="Arial" panose="020B0604020202020204" pitchFamily="34" charset="0"/>
              </a:rPr>
              <a:t>et</a:t>
            </a:r>
            <a:r>
              <a:rPr lang="fr-FR" sz="1200" b="1" dirty="0">
                <a:solidFill>
                  <a:srgbClr val="081746"/>
                </a:solidFill>
                <a:latin typeface="Arial" panose="020B0604020202020204" pitchFamily="34" charset="0"/>
                <a:cs typeface="Arial" panose="020B0604020202020204" pitchFamily="34" charset="0"/>
              </a:rPr>
              <a:t> détection</a:t>
            </a:r>
            <a:r>
              <a:rPr lang="fr-FR" sz="1200" dirty="0">
                <a:solidFill>
                  <a:srgbClr val="081746"/>
                </a:solidFill>
                <a:latin typeface="Arial" panose="020B0604020202020204" pitchFamily="34" charset="0"/>
                <a:cs typeface="Arial" panose="020B0604020202020204" pitchFamily="34" charset="0"/>
              </a:rPr>
              <a:t> des zones réellement assurées à partir d’</a:t>
            </a:r>
            <a:r>
              <a:rPr lang="fr-FR" sz="1200" b="1" dirty="0">
                <a:solidFill>
                  <a:srgbClr val="081746"/>
                </a:solidFill>
                <a:latin typeface="Arial" panose="020B0604020202020204" pitchFamily="34" charset="0"/>
                <a:cs typeface="Arial" panose="020B0604020202020204" pitchFamily="34" charset="0"/>
              </a:rPr>
              <a:t>images satellites et d’algorithmes de Machine Learning</a:t>
            </a:r>
            <a:endParaRPr lang="fr-FR" sz="1200" b="1" dirty="0">
              <a:solidFill>
                <a:srgbClr val="081746"/>
              </a:solidFill>
              <a:latin typeface="Arial" panose="020B0604020202020204" pitchFamily="34" charset="0"/>
              <a:ea typeface="Arial"/>
              <a:cs typeface="Arial" panose="020B0604020202020204" pitchFamily="34" charset="0"/>
              <a:sym typeface="Arial"/>
            </a:endParaRPr>
          </a:p>
        </p:txBody>
      </p:sp>
      <p:sp>
        <p:nvSpPr>
          <p:cNvPr id="112" name="Google Shape;879;p17">
            <a:extLst>
              <a:ext uri="{FF2B5EF4-FFF2-40B4-BE49-F238E27FC236}">
                <a16:creationId xmlns:a16="http://schemas.microsoft.com/office/drawing/2014/main" id="{77568932-B697-E0B2-E31A-1E3E626A1847}"/>
              </a:ext>
            </a:extLst>
          </p:cNvPr>
          <p:cNvSpPr txBox="1"/>
          <p:nvPr/>
        </p:nvSpPr>
        <p:spPr>
          <a:xfrm>
            <a:off x="6982230" y="1373384"/>
            <a:ext cx="4448563" cy="1151084"/>
          </a:xfrm>
          <a:prstGeom prst="rect">
            <a:avLst/>
          </a:prstGeom>
          <a:noFill/>
          <a:ln>
            <a:noFill/>
          </a:ln>
        </p:spPr>
        <p:txBody>
          <a:bodyPr spcFirstLastPara="1" wrap="square" lIns="0" tIns="0" rIns="0" bIns="0" anchor="t" anchorCtr="0">
            <a:spAutoFit/>
          </a:bodyPr>
          <a:lstStyle/>
          <a:p>
            <a:pPr marL="243410" marR="0" lvl="0" indent="-243410" algn="l" rtl="0">
              <a:lnSpc>
                <a:spcPct val="90000"/>
              </a:lnSpc>
              <a:spcBef>
                <a:spcPts val="600"/>
              </a:spcBef>
              <a:buClr>
                <a:srgbClr val="F59B14"/>
              </a:buClr>
              <a:buSzPts val="1400"/>
              <a:buFont typeface="Arial"/>
              <a:buChar char="•"/>
            </a:pPr>
            <a:r>
              <a:rPr lang="fr-FR" sz="1200" dirty="0">
                <a:solidFill>
                  <a:srgbClr val="081746"/>
                </a:solidFill>
                <a:latin typeface="Arial" panose="020B0604020202020204" pitchFamily="34" charset="0"/>
                <a:cs typeface="Arial" panose="020B0604020202020204" pitchFamily="34" charset="0"/>
              </a:rPr>
              <a:t>Utilisation de l’</a:t>
            </a:r>
            <a:r>
              <a:rPr lang="fr-FR" sz="1200" b="1" dirty="0">
                <a:solidFill>
                  <a:srgbClr val="081746"/>
                </a:solidFill>
                <a:latin typeface="Arial" panose="020B0604020202020204" pitchFamily="34" charset="0"/>
                <a:cs typeface="Arial" panose="020B0604020202020204" pitchFamily="34" charset="0"/>
              </a:rPr>
              <a:t>imagerie satellite </a:t>
            </a:r>
            <a:r>
              <a:rPr lang="fr-FR" sz="1200" dirty="0">
                <a:solidFill>
                  <a:srgbClr val="081746"/>
                </a:solidFill>
                <a:latin typeface="Arial" panose="020B0604020202020204" pitchFamily="34" charset="0"/>
                <a:cs typeface="Arial" panose="020B0604020202020204" pitchFamily="34" charset="0"/>
              </a:rPr>
              <a:t>et de l’</a:t>
            </a:r>
            <a:r>
              <a:rPr lang="fr-FR" sz="1200" b="1" dirty="0">
                <a:solidFill>
                  <a:srgbClr val="081746"/>
                </a:solidFill>
                <a:latin typeface="Arial" panose="020B0604020202020204" pitchFamily="34" charset="0"/>
                <a:cs typeface="Arial" panose="020B0604020202020204" pitchFamily="34" charset="0"/>
              </a:rPr>
              <a:t>intelligence artificielle </a:t>
            </a:r>
            <a:r>
              <a:rPr lang="fr-FR" sz="1200" dirty="0">
                <a:solidFill>
                  <a:srgbClr val="081746"/>
                </a:solidFill>
                <a:latin typeface="Arial" panose="020B0604020202020204" pitchFamily="34" charset="0"/>
                <a:cs typeface="Arial" panose="020B0604020202020204" pitchFamily="34" charset="0"/>
              </a:rPr>
              <a:t>pour </a:t>
            </a:r>
            <a:r>
              <a:rPr lang="fr-FR" sz="1200" b="1" dirty="0">
                <a:solidFill>
                  <a:srgbClr val="081746"/>
                </a:solidFill>
                <a:latin typeface="Arial" panose="020B0604020202020204" pitchFamily="34" charset="0"/>
                <a:cs typeface="Arial" panose="020B0604020202020204" pitchFamily="34" charset="0"/>
              </a:rPr>
              <a:t>détecter en direct les zones brûlées ainsi que leur sévérité</a:t>
            </a:r>
            <a:r>
              <a:rPr lang="fr-FR" sz="1200" dirty="0">
                <a:solidFill>
                  <a:srgbClr val="081746"/>
                </a:solidFill>
                <a:latin typeface="Arial" panose="020B0604020202020204" pitchFamily="34" charset="0"/>
                <a:cs typeface="Arial" panose="020B0604020202020204" pitchFamily="34" charset="0"/>
              </a:rPr>
              <a:t>, couvrant ainsi </a:t>
            </a:r>
            <a:r>
              <a:rPr lang="fr-FR" sz="1200" b="1" dirty="0">
                <a:solidFill>
                  <a:srgbClr val="081746"/>
                </a:solidFill>
                <a:latin typeface="Arial" panose="020B0604020202020204" pitchFamily="34" charset="0"/>
                <a:cs typeface="Arial" panose="020B0604020202020204" pitchFamily="34" charset="0"/>
              </a:rPr>
              <a:t>toute la zone </a:t>
            </a:r>
            <a:r>
              <a:rPr lang="fr-FR" sz="1200" dirty="0">
                <a:solidFill>
                  <a:srgbClr val="081746"/>
                </a:solidFill>
                <a:latin typeface="Arial" panose="020B0604020202020204" pitchFamily="34" charset="0"/>
                <a:cs typeface="Arial" panose="020B0604020202020204" pitchFamily="34" charset="0"/>
              </a:rPr>
              <a:t>(résolution : 20m x 20m)</a:t>
            </a:r>
          </a:p>
          <a:p>
            <a:pPr marL="243410" indent="-243410">
              <a:lnSpc>
                <a:spcPct val="90000"/>
              </a:lnSpc>
              <a:spcBef>
                <a:spcPts val="600"/>
              </a:spcBef>
              <a:buClr>
                <a:srgbClr val="F59B14"/>
              </a:buClr>
              <a:buSzPts val="1400"/>
              <a:buFont typeface="Arial"/>
              <a:buChar char="•"/>
            </a:pPr>
            <a:r>
              <a:rPr lang="fr-FR" sz="1200" dirty="0">
                <a:solidFill>
                  <a:srgbClr val="081746"/>
                </a:solidFill>
                <a:latin typeface="Arial" panose="020B0604020202020204" pitchFamily="34" charset="0"/>
                <a:cs typeface="Arial" panose="020B0604020202020204" pitchFamily="34" charset="0"/>
              </a:rPr>
              <a:t>Montant de l’indemnisation </a:t>
            </a:r>
            <a:r>
              <a:rPr lang="fr-FR" sz="1200" b="1" dirty="0">
                <a:solidFill>
                  <a:srgbClr val="081746"/>
                </a:solidFill>
                <a:latin typeface="Arial" panose="020B0604020202020204" pitchFamily="34" charset="0"/>
                <a:cs typeface="Arial" panose="020B0604020202020204" pitchFamily="34" charset="0"/>
              </a:rPr>
              <a:t>facile à calculer </a:t>
            </a:r>
            <a:r>
              <a:rPr lang="fr-FR" sz="1200" dirty="0">
                <a:solidFill>
                  <a:srgbClr val="081746"/>
                </a:solidFill>
                <a:latin typeface="Arial" panose="020B0604020202020204" pitchFamily="34" charset="0"/>
                <a:cs typeface="Arial" panose="020B0604020202020204" pitchFamily="34" charset="0"/>
              </a:rPr>
              <a:t>et </a:t>
            </a:r>
            <a:r>
              <a:rPr lang="fr-FR" sz="1200" b="1" dirty="0">
                <a:solidFill>
                  <a:srgbClr val="081746"/>
                </a:solidFill>
                <a:latin typeface="Arial" panose="020B0604020202020204" pitchFamily="34" charset="0"/>
                <a:cs typeface="Arial" panose="020B0604020202020204" pitchFamily="34" charset="0"/>
              </a:rPr>
              <a:t>déterminé en amont</a:t>
            </a:r>
            <a:r>
              <a:rPr lang="fr-FR" sz="1200" dirty="0">
                <a:solidFill>
                  <a:srgbClr val="081746"/>
                </a:solidFill>
                <a:latin typeface="Arial" panose="020B0604020202020204" pitchFamily="34" charset="0"/>
                <a:cs typeface="Arial" panose="020B0604020202020204" pitchFamily="34" charset="0"/>
              </a:rPr>
              <a:t>: </a:t>
            </a:r>
            <a:r>
              <a:rPr lang="fr-FR" sz="1200" b="1" dirty="0">
                <a:solidFill>
                  <a:srgbClr val="081746"/>
                </a:solidFill>
                <a:latin typeface="Arial" panose="020B0604020202020204" pitchFamily="34" charset="0"/>
                <a:cs typeface="Arial" panose="020B0604020202020204" pitchFamily="34" charset="0"/>
              </a:rPr>
              <a:t>hectare brûlé x valeur par hectare </a:t>
            </a:r>
          </a:p>
        </p:txBody>
      </p:sp>
      <p:sp>
        <p:nvSpPr>
          <p:cNvPr id="113" name="Rectangle 112">
            <a:extLst>
              <a:ext uri="{FF2B5EF4-FFF2-40B4-BE49-F238E27FC236}">
                <a16:creationId xmlns:a16="http://schemas.microsoft.com/office/drawing/2014/main" id="{130164F6-5973-4519-EB47-533C213B9AC3}"/>
              </a:ext>
            </a:extLst>
          </p:cNvPr>
          <p:cNvSpPr/>
          <p:nvPr/>
        </p:nvSpPr>
        <p:spPr>
          <a:xfrm>
            <a:off x="1544933" y="778758"/>
            <a:ext cx="5360586" cy="510918"/>
          </a:xfrm>
          <a:prstGeom prst="rect">
            <a:avLst/>
          </a:prstGeom>
          <a:solidFill>
            <a:srgbClr val="081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Une détection des zones à risque grâce à l’IA</a:t>
            </a:r>
          </a:p>
        </p:txBody>
      </p:sp>
      <p:sp>
        <p:nvSpPr>
          <p:cNvPr id="114" name="Rectangle 113">
            <a:extLst>
              <a:ext uri="{FF2B5EF4-FFF2-40B4-BE49-F238E27FC236}">
                <a16:creationId xmlns:a16="http://schemas.microsoft.com/office/drawing/2014/main" id="{E8C1456B-D792-C4E5-8BD9-8D4C0431F4C0}"/>
              </a:ext>
            </a:extLst>
          </p:cNvPr>
          <p:cNvSpPr/>
          <p:nvPr/>
        </p:nvSpPr>
        <p:spPr>
          <a:xfrm>
            <a:off x="6982230" y="778758"/>
            <a:ext cx="4448563" cy="510918"/>
          </a:xfrm>
          <a:prstGeom prst="rect">
            <a:avLst/>
          </a:prstGeom>
          <a:solidFill>
            <a:srgbClr val="081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Une détection des zones brûlées avec plus de précision que l’œil humain</a:t>
            </a:r>
          </a:p>
        </p:txBody>
      </p:sp>
      <p:sp>
        <p:nvSpPr>
          <p:cNvPr id="115" name="Google Shape;879;p17">
            <a:extLst>
              <a:ext uri="{FF2B5EF4-FFF2-40B4-BE49-F238E27FC236}">
                <a16:creationId xmlns:a16="http://schemas.microsoft.com/office/drawing/2014/main" id="{66145540-A912-937E-9050-24B6E1200E44}"/>
              </a:ext>
            </a:extLst>
          </p:cNvPr>
          <p:cNvSpPr txBox="1"/>
          <p:nvPr/>
        </p:nvSpPr>
        <p:spPr>
          <a:xfrm>
            <a:off x="1640319" y="5581366"/>
            <a:ext cx="5265199" cy="409343"/>
          </a:xfrm>
          <a:prstGeom prst="rect">
            <a:avLst/>
          </a:prstGeom>
          <a:noFill/>
          <a:ln>
            <a:noFill/>
          </a:ln>
        </p:spPr>
        <p:txBody>
          <a:bodyPr spcFirstLastPara="1" wrap="square" lIns="0" tIns="0" rIns="0" bIns="0" anchor="t" anchorCtr="0">
            <a:spAutoFit/>
          </a:bodyPr>
          <a:lstStyle/>
          <a:p>
            <a:pPr marL="171450" indent="-171450">
              <a:lnSpc>
                <a:spcPct val="90000"/>
              </a:lnSpc>
              <a:spcBef>
                <a:spcPts val="600"/>
              </a:spcBef>
              <a:buClr>
                <a:srgbClr val="F59B14"/>
              </a:buClr>
              <a:buSzPts val="1400"/>
              <a:buFont typeface="Arial" panose="020B0604020202020204" pitchFamily="34" charset="0"/>
              <a:buChar char="•"/>
            </a:pPr>
            <a:r>
              <a:rPr lang="fr-FR" sz="1200" dirty="0">
                <a:solidFill>
                  <a:srgbClr val="081746"/>
                </a:solidFill>
                <a:latin typeface="Arial" panose="020B0604020202020204" pitchFamily="34" charset="0"/>
                <a:cs typeface="Arial" panose="020B0604020202020204" pitchFamily="34" charset="0"/>
              </a:rPr>
              <a:t>Identification des zones à risque grâce à la </a:t>
            </a:r>
            <a:r>
              <a:rPr lang="fr-FR" sz="1200" b="1" dirty="0">
                <a:solidFill>
                  <a:srgbClr val="081746"/>
                </a:solidFill>
                <a:latin typeface="Arial" panose="020B0604020202020204" pitchFamily="34" charset="0"/>
                <a:cs typeface="Arial" panose="020B0604020202020204" pitchFamily="34" charset="0"/>
              </a:rPr>
              <a:t>documentation client / courtier</a:t>
            </a:r>
          </a:p>
        </p:txBody>
      </p:sp>
      <p:sp>
        <p:nvSpPr>
          <p:cNvPr id="116" name="Google Shape;879;p17">
            <a:extLst>
              <a:ext uri="{FF2B5EF4-FFF2-40B4-BE49-F238E27FC236}">
                <a16:creationId xmlns:a16="http://schemas.microsoft.com/office/drawing/2014/main" id="{5920C857-F057-2DF5-83F1-3131049B887D}"/>
              </a:ext>
            </a:extLst>
          </p:cNvPr>
          <p:cNvSpPr txBox="1"/>
          <p:nvPr/>
        </p:nvSpPr>
        <p:spPr>
          <a:xfrm>
            <a:off x="6982231" y="5581366"/>
            <a:ext cx="4180776" cy="409343"/>
          </a:xfrm>
          <a:prstGeom prst="rect">
            <a:avLst/>
          </a:prstGeom>
          <a:noFill/>
          <a:ln>
            <a:noFill/>
          </a:ln>
        </p:spPr>
        <p:txBody>
          <a:bodyPr spcFirstLastPara="1" wrap="square" lIns="0" tIns="0" rIns="0" bIns="0" anchor="t" anchorCtr="0">
            <a:spAutoFit/>
          </a:bodyPr>
          <a:lstStyle/>
          <a:p>
            <a:pPr marL="171450" indent="-171450">
              <a:lnSpc>
                <a:spcPct val="90000"/>
              </a:lnSpc>
              <a:spcBef>
                <a:spcPts val="600"/>
              </a:spcBef>
              <a:buClr>
                <a:srgbClr val="F59B14"/>
              </a:buClr>
              <a:buSzPts val="1400"/>
              <a:buFont typeface="Arial" panose="020B0604020202020204" pitchFamily="34" charset="0"/>
              <a:buChar char="•"/>
            </a:pPr>
            <a:r>
              <a:rPr lang="fr-FR" sz="1200" dirty="0">
                <a:solidFill>
                  <a:srgbClr val="081746"/>
                </a:solidFill>
                <a:latin typeface="Arial" panose="020B0604020202020204" pitchFamily="34" charset="0"/>
                <a:cs typeface="Arial" panose="020B0604020202020204" pitchFamily="34" charset="0"/>
              </a:rPr>
              <a:t>Estimation de l’indemnisation a </a:t>
            </a:r>
            <a:r>
              <a:rPr lang="fr-FR" sz="1200" b="1" dirty="0">
                <a:solidFill>
                  <a:srgbClr val="081746"/>
                </a:solidFill>
                <a:latin typeface="Arial" panose="020B0604020202020204" pitchFamily="34" charset="0"/>
                <a:cs typeface="Arial" panose="020B0604020202020204" pitchFamily="34" charset="0"/>
              </a:rPr>
              <a:t>posteriori de l’incendie, </a:t>
            </a:r>
            <a:r>
              <a:rPr lang="fr-FR" sz="1200" dirty="0">
                <a:solidFill>
                  <a:srgbClr val="081746"/>
                </a:solidFill>
                <a:latin typeface="Arial" panose="020B0604020202020204" pitchFamily="34" charset="0"/>
                <a:cs typeface="Arial" panose="020B0604020202020204" pitchFamily="34" charset="0"/>
              </a:rPr>
              <a:t>sur la base d’un</a:t>
            </a:r>
            <a:r>
              <a:rPr lang="fr-FR" sz="1200" b="1" dirty="0">
                <a:solidFill>
                  <a:srgbClr val="081746"/>
                </a:solidFill>
                <a:latin typeface="Arial" panose="020B0604020202020204" pitchFamily="34" charset="0"/>
                <a:cs typeface="Arial" panose="020B0604020202020204" pitchFamily="34" charset="0"/>
              </a:rPr>
              <a:t> échantillon de végétation</a:t>
            </a:r>
          </a:p>
        </p:txBody>
      </p:sp>
      <p:cxnSp>
        <p:nvCxnSpPr>
          <p:cNvPr id="41" name="Google Shape;1222;p27">
            <a:extLst>
              <a:ext uri="{FF2B5EF4-FFF2-40B4-BE49-F238E27FC236}">
                <a16:creationId xmlns:a16="http://schemas.microsoft.com/office/drawing/2014/main" id="{F1CAD8D9-4369-23B0-414B-69990712982F}"/>
              </a:ext>
            </a:extLst>
          </p:cNvPr>
          <p:cNvCxnSpPr>
            <a:cxnSpLocks/>
          </p:cNvCxnSpPr>
          <p:nvPr/>
        </p:nvCxnSpPr>
        <p:spPr>
          <a:xfrm>
            <a:off x="1544932" y="5469914"/>
            <a:ext cx="0" cy="609328"/>
          </a:xfrm>
          <a:prstGeom prst="straightConnector1">
            <a:avLst/>
          </a:prstGeom>
          <a:noFill/>
          <a:ln w="9525" cap="flat" cmpd="sng">
            <a:solidFill>
              <a:srgbClr val="081746"/>
            </a:solidFill>
            <a:prstDash val="solid"/>
            <a:miter lim="800000"/>
            <a:headEnd type="none" w="sm" len="sm"/>
            <a:tailEnd type="none" w="sm" len="sm"/>
          </a:ln>
        </p:spPr>
      </p:cxnSp>
    </p:spTree>
    <p:extLst>
      <p:ext uri="{BB962C8B-B14F-4D97-AF65-F5344CB8AC3E}">
        <p14:creationId xmlns:p14="http://schemas.microsoft.com/office/powerpoint/2010/main" val="3670784720"/>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C516F65-0FE7-C642-AA69-58A4B648DC37}"/>
              </a:ext>
            </a:extLst>
          </p:cNvPr>
          <p:cNvSpPr>
            <a:spLocks noGrp="1"/>
          </p:cNvSpPr>
          <p:nvPr>
            <p:ph type="body" sz="quarter" idx="23"/>
          </p:nvPr>
        </p:nvSpPr>
        <p:spPr>
          <a:xfrm>
            <a:off x="671911" y="2146459"/>
            <a:ext cx="7079655" cy="1068320"/>
          </a:xfrm>
        </p:spPr>
        <p:txBody>
          <a:bodyPr/>
          <a:lstStyle/>
          <a:p>
            <a:r>
              <a:rPr lang="fr-FR" sz="6000" dirty="0"/>
              <a:t>Application de l’IA à la modélisation de la grêle</a:t>
            </a:r>
          </a:p>
        </p:txBody>
      </p:sp>
      <p:sp>
        <p:nvSpPr>
          <p:cNvPr id="5" name="Espace réservé du numéro de diapositive 4">
            <a:extLst>
              <a:ext uri="{FF2B5EF4-FFF2-40B4-BE49-F238E27FC236}">
                <a16:creationId xmlns:a16="http://schemas.microsoft.com/office/drawing/2014/main" id="{878DF9BF-A9DF-B745-BCE8-CCA62F3E1206}"/>
              </a:ext>
            </a:extLst>
          </p:cNvPr>
          <p:cNvSpPr>
            <a:spLocks noGrp="1"/>
          </p:cNvSpPr>
          <p:nvPr>
            <p:ph type="sldNum" sz="quarter" idx="12"/>
          </p:nvPr>
        </p:nvSpPr>
        <p:spPr/>
        <p:txBody>
          <a:bodyPr/>
          <a:lstStyle/>
          <a:p>
            <a:fld id="{7E8142E3-C1AF-7B4B-A0AC-666D1027A077}" type="slidenum">
              <a:rPr lang="fr-FR" smtClean="0"/>
              <a:pPr/>
              <a:t>28</a:t>
            </a:fld>
            <a:endParaRPr lang="fr-FR" dirty="0"/>
          </a:p>
        </p:txBody>
      </p:sp>
      <p:sp>
        <p:nvSpPr>
          <p:cNvPr id="6" name="Titre 5">
            <a:extLst>
              <a:ext uri="{FF2B5EF4-FFF2-40B4-BE49-F238E27FC236}">
                <a16:creationId xmlns:a16="http://schemas.microsoft.com/office/drawing/2014/main" id="{ECED9169-F0EE-154A-9A87-3527C8346747}"/>
              </a:ext>
            </a:extLst>
          </p:cNvPr>
          <p:cNvSpPr>
            <a:spLocks noGrp="1"/>
          </p:cNvSpPr>
          <p:nvPr>
            <p:ph type="title"/>
          </p:nvPr>
        </p:nvSpPr>
        <p:spPr/>
        <p:txBody>
          <a:bodyPr/>
          <a:lstStyle/>
          <a:p>
            <a:r>
              <a:rPr lang="fr-FR" dirty="0"/>
              <a:t>Apref – Matinale Nouvelles Technologies – 09 Juin 2022 </a:t>
            </a:r>
          </a:p>
        </p:txBody>
      </p:sp>
    </p:spTree>
    <p:extLst>
      <p:ext uri="{BB962C8B-B14F-4D97-AF65-F5344CB8AC3E}">
        <p14:creationId xmlns:p14="http://schemas.microsoft.com/office/powerpoint/2010/main" val="3640539072"/>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D79314B5-424C-4849-ADA5-B4613E4B4725}"/>
              </a:ext>
            </a:extLst>
          </p:cNvPr>
          <p:cNvSpPr>
            <a:spLocks noGrp="1"/>
          </p:cNvSpPr>
          <p:nvPr>
            <p:ph type="title"/>
          </p:nvPr>
        </p:nvSpPr>
        <p:spPr/>
        <p:txBody>
          <a:bodyPr>
            <a:noAutofit/>
          </a:bodyPr>
          <a:lstStyle/>
          <a:p>
            <a:r>
              <a:rPr lang="fr-FR" sz="2400" dirty="0"/>
              <a:t>Compréhension : les images satellites permettent de corriger les cartes grêles bâties à partir des historiques de pertes</a:t>
            </a:r>
          </a:p>
        </p:txBody>
      </p:sp>
      <p:sp>
        <p:nvSpPr>
          <p:cNvPr id="38" name="ZoneTexte 10">
            <a:extLst>
              <a:ext uri="{FF2B5EF4-FFF2-40B4-BE49-F238E27FC236}">
                <a16:creationId xmlns:a16="http://schemas.microsoft.com/office/drawing/2014/main" id="{4FA98049-C534-C599-8AA4-27DCDC19C745}"/>
              </a:ext>
            </a:extLst>
          </p:cNvPr>
          <p:cNvSpPr txBox="1"/>
          <p:nvPr/>
        </p:nvSpPr>
        <p:spPr>
          <a:xfrm>
            <a:off x="4182404" y="3519441"/>
            <a:ext cx="951011" cy="415498"/>
          </a:xfrm>
          <a:prstGeom prst="rect">
            <a:avLst/>
          </a:prstGeom>
          <a:noFill/>
        </p:spPr>
        <p:txBody>
          <a:bodyPr wrap="square" rtlCol="0">
            <a:spAutoFit/>
          </a:bodyPr>
          <a:lstStyle/>
          <a:p>
            <a:pPr algn="ctr"/>
            <a:r>
              <a:rPr lang="fr-FR" sz="1050" b="1" i="1" dirty="0">
                <a:solidFill>
                  <a:srgbClr val="002060"/>
                </a:solidFill>
                <a:latin typeface="Arial" panose="020B0604020202020204" pitchFamily="34" charset="0"/>
                <a:cs typeface="Arial" panose="020B0604020202020204" pitchFamily="34" charset="0"/>
              </a:rPr>
              <a:t>B. Indice de population</a:t>
            </a:r>
          </a:p>
        </p:txBody>
      </p:sp>
      <p:sp>
        <p:nvSpPr>
          <p:cNvPr id="39" name="ZoneTexte 11">
            <a:extLst>
              <a:ext uri="{FF2B5EF4-FFF2-40B4-BE49-F238E27FC236}">
                <a16:creationId xmlns:a16="http://schemas.microsoft.com/office/drawing/2014/main" id="{6D9FC7C9-FAFE-D6EC-D201-43B0917EFCCC}"/>
              </a:ext>
            </a:extLst>
          </p:cNvPr>
          <p:cNvSpPr txBox="1"/>
          <p:nvPr/>
        </p:nvSpPr>
        <p:spPr>
          <a:xfrm>
            <a:off x="987242" y="3484941"/>
            <a:ext cx="2003671" cy="577081"/>
          </a:xfrm>
          <a:prstGeom prst="rect">
            <a:avLst/>
          </a:prstGeom>
          <a:noFill/>
        </p:spPr>
        <p:txBody>
          <a:bodyPr wrap="square" rtlCol="0">
            <a:spAutoFit/>
          </a:bodyPr>
          <a:lstStyle/>
          <a:p>
            <a:pPr algn="ctr"/>
            <a:r>
              <a:rPr lang="fr-FR" sz="1050" b="1" i="1" dirty="0">
                <a:solidFill>
                  <a:srgbClr val="002060"/>
                </a:solidFill>
                <a:latin typeface="Arial" panose="020B0604020202020204" pitchFamily="34" charset="0"/>
                <a:cs typeface="Arial" panose="020B0604020202020204" pitchFamily="34" charset="0"/>
              </a:rPr>
              <a:t>A. Rapport de grêle du BOM (Bureau of </a:t>
            </a:r>
            <a:r>
              <a:rPr lang="fr-FR" sz="1050" b="1" i="1" dirty="0" err="1">
                <a:solidFill>
                  <a:srgbClr val="002060"/>
                </a:solidFill>
                <a:latin typeface="Arial" panose="020B0604020202020204" pitchFamily="34" charset="0"/>
                <a:cs typeface="Arial" panose="020B0604020202020204" pitchFamily="34" charset="0"/>
              </a:rPr>
              <a:t>Meteorology</a:t>
            </a:r>
            <a:r>
              <a:rPr lang="fr-FR" sz="1050" b="1" i="1" dirty="0">
                <a:solidFill>
                  <a:srgbClr val="002060"/>
                </a:solidFill>
                <a:latin typeface="Arial" panose="020B0604020202020204" pitchFamily="34" charset="0"/>
                <a:cs typeface="Arial" panose="020B0604020202020204" pitchFamily="34" charset="0"/>
              </a:rPr>
              <a:t>)*</a:t>
            </a:r>
          </a:p>
          <a:p>
            <a:pPr algn="ctr"/>
            <a:r>
              <a:rPr lang="fr-FR" sz="1050" b="1" i="1" dirty="0">
                <a:solidFill>
                  <a:srgbClr val="002060"/>
                </a:solidFill>
                <a:latin typeface="Arial" panose="020B0604020202020204" pitchFamily="34" charset="0"/>
                <a:cs typeface="Arial" panose="020B0604020202020204" pitchFamily="34" charset="0"/>
              </a:rPr>
              <a:t> utilisé par les assureurs </a:t>
            </a:r>
          </a:p>
        </p:txBody>
      </p:sp>
      <p:sp>
        <p:nvSpPr>
          <p:cNvPr id="40" name="ZoneTexte 10">
            <a:extLst>
              <a:ext uri="{FF2B5EF4-FFF2-40B4-BE49-F238E27FC236}">
                <a16:creationId xmlns:a16="http://schemas.microsoft.com/office/drawing/2014/main" id="{0B5B7F4C-32C6-59C8-9D00-2D6320310ECA}"/>
              </a:ext>
            </a:extLst>
          </p:cNvPr>
          <p:cNvSpPr txBox="1"/>
          <p:nvPr/>
        </p:nvSpPr>
        <p:spPr>
          <a:xfrm>
            <a:off x="6275214" y="2314654"/>
            <a:ext cx="951011" cy="577081"/>
          </a:xfrm>
          <a:prstGeom prst="rect">
            <a:avLst/>
          </a:prstGeom>
          <a:noFill/>
        </p:spPr>
        <p:txBody>
          <a:bodyPr wrap="square" rtlCol="0">
            <a:spAutoFit/>
          </a:bodyPr>
          <a:lstStyle/>
          <a:p>
            <a:pPr algn="ctr"/>
            <a:r>
              <a:rPr lang="fr-FR" sz="1050" b="1" i="1" dirty="0">
                <a:solidFill>
                  <a:srgbClr val="002060"/>
                </a:solidFill>
                <a:latin typeface="Arial" panose="020B0604020202020204" pitchFamily="34" charset="0"/>
                <a:cs typeface="Arial" panose="020B0604020202020204" pitchFamily="34" charset="0"/>
              </a:rPr>
              <a:t>Zone à risque de grêle</a:t>
            </a:r>
          </a:p>
        </p:txBody>
      </p:sp>
      <p:pic>
        <p:nvPicPr>
          <p:cNvPr id="41" name="Image 5" descr="Une image contenant texte, carte&#10;&#10;Description générée automatiquement">
            <a:extLst>
              <a:ext uri="{FF2B5EF4-FFF2-40B4-BE49-F238E27FC236}">
                <a16:creationId xmlns:a16="http://schemas.microsoft.com/office/drawing/2014/main" id="{446A9423-3942-09F7-E810-848C035038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6"/>
          <a:stretch/>
        </p:blipFill>
        <p:spPr>
          <a:xfrm>
            <a:off x="7426604" y="1570560"/>
            <a:ext cx="3392113" cy="2233633"/>
          </a:xfrm>
          <a:prstGeom prst="rect">
            <a:avLst/>
          </a:prstGeom>
        </p:spPr>
      </p:pic>
      <p:sp>
        <p:nvSpPr>
          <p:cNvPr id="42" name="Google Shape;879;p17">
            <a:extLst>
              <a:ext uri="{FF2B5EF4-FFF2-40B4-BE49-F238E27FC236}">
                <a16:creationId xmlns:a16="http://schemas.microsoft.com/office/drawing/2014/main" id="{FE9F94DD-B3DB-1444-C10D-7C6146FE9783}"/>
              </a:ext>
            </a:extLst>
          </p:cNvPr>
          <p:cNvSpPr txBox="1"/>
          <p:nvPr/>
        </p:nvSpPr>
        <p:spPr>
          <a:xfrm>
            <a:off x="6469867" y="4365433"/>
            <a:ext cx="4691311" cy="1575303"/>
          </a:xfrm>
          <a:prstGeom prst="rect">
            <a:avLst/>
          </a:prstGeom>
          <a:noFill/>
          <a:ln w="28575">
            <a:noFill/>
          </a:ln>
        </p:spPr>
        <p:txBody>
          <a:bodyPr spcFirstLastPara="1" wrap="square" lIns="180000" tIns="0" rIns="180000" bIns="0" anchor="t" anchorCtr="0">
            <a:spAutoFit/>
          </a:bodyPr>
          <a:lstStyle/>
          <a:p>
            <a:pPr marL="243410" marR="0" lvl="0" indent="-243410" algn="l" rtl="0">
              <a:lnSpc>
                <a:spcPct val="90000"/>
              </a:lnSpc>
              <a:spcBef>
                <a:spcPts val="0"/>
              </a:spcBef>
              <a:spcAft>
                <a:spcPts val="400"/>
              </a:spcAft>
              <a:buClr>
                <a:srgbClr val="F59B14"/>
              </a:buClr>
              <a:buSzPts val="1400"/>
              <a:buFont typeface="Arial"/>
              <a:buChar char="•"/>
            </a:pPr>
            <a:r>
              <a:rPr lang="fr-FR" sz="1400" dirty="0">
                <a:solidFill>
                  <a:srgbClr val="081746"/>
                </a:solidFill>
                <a:latin typeface="Arial" panose="020B0604020202020204" pitchFamily="34" charset="0"/>
                <a:cs typeface="Arial" panose="020B0604020202020204" pitchFamily="34" charset="0"/>
              </a:rPr>
              <a:t>Modélisation du risque de grêle à </a:t>
            </a:r>
            <a:r>
              <a:rPr lang="fr-FR" sz="1400" b="1" dirty="0">
                <a:solidFill>
                  <a:srgbClr val="081746"/>
                </a:solidFill>
                <a:latin typeface="Arial" panose="020B0604020202020204" pitchFamily="34" charset="0"/>
                <a:cs typeface="Arial" panose="020B0604020202020204" pitchFamily="34" charset="0"/>
              </a:rPr>
              <a:t>partir de phénomènes physiques</a:t>
            </a:r>
          </a:p>
          <a:p>
            <a:pPr marL="243410" marR="0" lvl="0" indent="-243410" algn="l" rtl="0">
              <a:lnSpc>
                <a:spcPct val="90000"/>
              </a:lnSpc>
              <a:spcBef>
                <a:spcPts val="0"/>
              </a:spcBef>
              <a:spcAft>
                <a:spcPts val="400"/>
              </a:spcAft>
              <a:buClr>
                <a:srgbClr val="F59B14"/>
              </a:buClr>
              <a:buSzPts val="1400"/>
              <a:buFont typeface="Arial"/>
              <a:buChar char="•"/>
            </a:pPr>
            <a:r>
              <a:rPr lang="fr-FR" sz="1400" dirty="0">
                <a:solidFill>
                  <a:srgbClr val="081746"/>
                </a:solidFill>
                <a:latin typeface="Arial" panose="020B0604020202020204" pitchFamily="34" charset="0"/>
                <a:cs typeface="Arial" panose="020B0604020202020204" pitchFamily="34" charset="0"/>
              </a:rPr>
              <a:t>Conséquence : capacité à détecter un risque de grêle </a:t>
            </a:r>
            <a:r>
              <a:rPr lang="fr-FR" sz="1400" b="1" dirty="0">
                <a:solidFill>
                  <a:srgbClr val="081746"/>
                </a:solidFill>
                <a:latin typeface="Arial" panose="020B0604020202020204" pitchFamily="34" charset="0"/>
                <a:cs typeface="Arial" panose="020B0604020202020204" pitchFamily="34" charset="0"/>
              </a:rPr>
              <a:t>même dans des zones peu peuplées</a:t>
            </a:r>
          </a:p>
          <a:p>
            <a:pPr marL="243410" marR="0" lvl="0" indent="-243410" algn="l" rtl="0">
              <a:lnSpc>
                <a:spcPct val="90000"/>
              </a:lnSpc>
              <a:spcBef>
                <a:spcPts val="533"/>
              </a:spcBef>
              <a:spcAft>
                <a:spcPts val="400"/>
              </a:spcAft>
              <a:buClr>
                <a:srgbClr val="F59B14"/>
              </a:buClr>
              <a:buSzPts val="1400"/>
              <a:buFont typeface="Arial"/>
              <a:buChar char="•"/>
            </a:pPr>
            <a:r>
              <a:rPr lang="fr-FR" sz="1400" dirty="0">
                <a:solidFill>
                  <a:srgbClr val="081746"/>
                </a:solidFill>
                <a:latin typeface="Arial" panose="020B0604020202020204" pitchFamily="34" charset="0"/>
                <a:ea typeface="Arial"/>
                <a:cs typeface="Arial" panose="020B0604020202020204" pitchFamily="34" charset="0"/>
                <a:sym typeface="Arial"/>
              </a:rPr>
              <a:t>Dans cette zone, Descartes aura des prix plus élevés que le marché, garantissant ainsi </a:t>
            </a:r>
            <a:r>
              <a:rPr lang="fr-FR" sz="1400" b="1" dirty="0">
                <a:solidFill>
                  <a:srgbClr val="081746"/>
                </a:solidFill>
                <a:latin typeface="Arial" panose="020B0604020202020204" pitchFamily="34" charset="0"/>
                <a:ea typeface="Arial"/>
                <a:cs typeface="Arial" panose="020B0604020202020204" pitchFamily="34" charset="0"/>
                <a:sym typeface="Arial"/>
              </a:rPr>
              <a:t>une bonne performance de souscription</a:t>
            </a:r>
            <a:endParaRPr sz="1400" b="1" dirty="0">
              <a:solidFill>
                <a:srgbClr val="081746"/>
              </a:solidFill>
              <a:latin typeface="Arial" panose="020B0604020202020204" pitchFamily="34" charset="0"/>
              <a:cs typeface="Arial" panose="020B0604020202020204" pitchFamily="34" charset="0"/>
            </a:endParaRPr>
          </a:p>
        </p:txBody>
      </p:sp>
      <p:sp>
        <p:nvSpPr>
          <p:cNvPr id="43" name="Ellipse 18">
            <a:extLst>
              <a:ext uri="{FF2B5EF4-FFF2-40B4-BE49-F238E27FC236}">
                <a16:creationId xmlns:a16="http://schemas.microsoft.com/office/drawing/2014/main" id="{762D3B0D-796E-B8C9-00DF-E76DFD61DD59}"/>
              </a:ext>
            </a:extLst>
          </p:cNvPr>
          <p:cNvSpPr/>
          <p:nvPr/>
        </p:nvSpPr>
        <p:spPr bwMode="auto">
          <a:xfrm>
            <a:off x="8372520" y="2401125"/>
            <a:ext cx="395143" cy="306975"/>
          </a:xfrm>
          <a:prstGeom prst="ellipse">
            <a:avLst/>
          </a:prstGeom>
          <a:noFill/>
          <a:ln w="38100" cap="flat" cmpd="sng" algn="ctr">
            <a:solidFill>
              <a:srgbClr val="C00000">
                <a:alpha val="50000"/>
              </a:srgbClr>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pitchFamily="34" charset="0"/>
            </a:endParaRPr>
          </a:p>
        </p:txBody>
      </p:sp>
      <p:sp>
        <p:nvSpPr>
          <p:cNvPr id="44" name="Arrow: Chevron 43">
            <a:extLst>
              <a:ext uri="{FF2B5EF4-FFF2-40B4-BE49-F238E27FC236}">
                <a16:creationId xmlns:a16="http://schemas.microsoft.com/office/drawing/2014/main" id="{763F3FA0-E48B-892D-4EC0-5474580A3DE9}"/>
              </a:ext>
            </a:extLst>
          </p:cNvPr>
          <p:cNvSpPr/>
          <p:nvPr/>
        </p:nvSpPr>
        <p:spPr>
          <a:xfrm>
            <a:off x="6298684" y="929905"/>
            <a:ext cx="4956005" cy="505098"/>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Clr>
                <a:srgbClr val="081746"/>
              </a:buClr>
              <a:buSzPts val="1800"/>
              <a:buFont typeface="Prata"/>
              <a:buNone/>
            </a:pPr>
            <a:endParaRPr lang="fr-FR" sz="1200" b="1" dirty="0">
              <a:solidFill>
                <a:srgbClr val="081746"/>
              </a:solidFill>
              <a:latin typeface="Arial"/>
              <a:ea typeface="Arial"/>
              <a:cs typeface="Arial"/>
              <a:sym typeface="Arial"/>
            </a:endParaRPr>
          </a:p>
        </p:txBody>
      </p:sp>
      <p:cxnSp>
        <p:nvCxnSpPr>
          <p:cNvPr id="45" name="Straight Connector 44">
            <a:extLst>
              <a:ext uri="{FF2B5EF4-FFF2-40B4-BE49-F238E27FC236}">
                <a16:creationId xmlns:a16="http://schemas.microsoft.com/office/drawing/2014/main" id="{392CF11A-5570-2DBB-99AB-9A5FB167B870}"/>
              </a:ext>
            </a:extLst>
          </p:cNvPr>
          <p:cNvCxnSpPr>
            <a:cxnSpLocks/>
          </p:cNvCxnSpPr>
          <p:nvPr/>
        </p:nvCxnSpPr>
        <p:spPr>
          <a:xfrm flipH="1">
            <a:off x="6080047" y="1510220"/>
            <a:ext cx="15953" cy="4592198"/>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6" name="Arrow: Chevron 45">
            <a:extLst>
              <a:ext uri="{FF2B5EF4-FFF2-40B4-BE49-F238E27FC236}">
                <a16:creationId xmlns:a16="http://schemas.microsoft.com/office/drawing/2014/main" id="{30464722-32A1-ACE6-C4A8-9D16C971CEF1}"/>
              </a:ext>
            </a:extLst>
          </p:cNvPr>
          <p:cNvSpPr/>
          <p:nvPr/>
        </p:nvSpPr>
        <p:spPr>
          <a:xfrm>
            <a:off x="877332" y="929905"/>
            <a:ext cx="4956007" cy="505098"/>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Clr>
                <a:srgbClr val="081746"/>
              </a:buClr>
              <a:buSzPts val="1800"/>
              <a:buFont typeface="Prata"/>
              <a:buNone/>
            </a:pPr>
            <a:r>
              <a:rPr lang="fr-FR" b="1" dirty="0">
                <a:solidFill>
                  <a:srgbClr val="081746"/>
                </a:solidFill>
                <a:latin typeface="Prata"/>
                <a:ea typeface="Arial"/>
                <a:cs typeface="Arial"/>
                <a:sym typeface="Prata"/>
              </a:rPr>
              <a:t>Assurance traditionnelle</a:t>
            </a:r>
            <a:endParaRPr lang="fr-FR" b="1" dirty="0">
              <a:solidFill>
                <a:srgbClr val="081746"/>
              </a:solidFill>
              <a:latin typeface="Arial"/>
              <a:ea typeface="Arial"/>
              <a:cs typeface="Arial"/>
              <a:sym typeface="Arial"/>
            </a:endParaRPr>
          </a:p>
        </p:txBody>
      </p:sp>
      <p:pic>
        <p:nvPicPr>
          <p:cNvPr id="47" name="Google Shape;1158;p26" descr="Logo&#10;&#10;Description automatically generated with medium confidence">
            <a:extLst>
              <a:ext uri="{FF2B5EF4-FFF2-40B4-BE49-F238E27FC236}">
                <a16:creationId xmlns:a16="http://schemas.microsoft.com/office/drawing/2014/main" id="{E8E78605-91C8-B1A4-E259-15F97E25F57F}"/>
              </a:ext>
            </a:extLst>
          </p:cNvPr>
          <p:cNvPicPr preferRelativeResize="0"/>
          <p:nvPr/>
        </p:nvPicPr>
        <p:blipFill rotWithShape="1">
          <a:blip r:embed="rId3">
            <a:alphaModFix/>
          </a:blip>
          <a:srcRect l="7768" t="30708" r="7468" b="27713"/>
          <a:stretch/>
        </p:blipFill>
        <p:spPr>
          <a:xfrm>
            <a:off x="8095760" y="1065462"/>
            <a:ext cx="1879798" cy="233984"/>
          </a:xfrm>
          <a:prstGeom prst="rect">
            <a:avLst/>
          </a:prstGeom>
          <a:noFill/>
          <a:ln>
            <a:noFill/>
          </a:ln>
        </p:spPr>
      </p:pic>
      <p:sp>
        <p:nvSpPr>
          <p:cNvPr id="48" name="Google Shape;879;p17">
            <a:extLst>
              <a:ext uri="{FF2B5EF4-FFF2-40B4-BE49-F238E27FC236}">
                <a16:creationId xmlns:a16="http://schemas.microsoft.com/office/drawing/2014/main" id="{96166A01-85D4-EA73-86F3-C42DBFE2BD08}"/>
              </a:ext>
            </a:extLst>
          </p:cNvPr>
          <p:cNvSpPr txBox="1"/>
          <p:nvPr/>
        </p:nvSpPr>
        <p:spPr>
          <a:xfrm>
            <a:off x="973586" y="4365433"/>
            <a:ext cx="4720561" cy="1871794"/>
          </a:xfrm>
          <a:prstGeom prst="rect">
            <a:avLst/>
          </a:prstGeom>
          <a:noFill/>
          <a:ln w="28575">
            <a:noFill/>
          </a:ln>
        </p:spPr>
        <p:txBody>
          <a:bodyPr spcFirstLastPara="1" wrap="square" lIns="180000" tIns="0" rIns="180000" bIns="0" anchor="t" anchorCtr="0">
            <a:spAutoFit/>
          </a:bodyPr>
          <a:lstStyle/>
          <a:p>
            <a:pPr marL="243410" indent="-243410">
              <a:lnSpc>
                <a:spcPct val="90000"/>
              </a:lnSpc>
              <a:spcAft>
                <a:spcPts val="400"/>
              </a:spcAft>
              <a:buClr>
                <a:srgbClr val="F59B14"/>
              </a:buClr>
              <a:buSzPts val="1400"/>
              <a:buFont typeface="Arial"/>
              <a:buChar char="•"/>
            </a:pPr>
            <a:r>
              <a:rPr lang="fr-FR" sz="1400" dirty="0">
                <a:solidFill>
                  <a:srgbClr val="081746"/>
                </a:solidFill>
                <a:latin typeface="Arial" panose="020B0604020202020204" pitchFamily="34" charset="0"/>
                <a:cs typeface="Arial" panose="020B0604020202020204" pitchFamily="34" charset="0"/>
              </a:rPr>
              <a:t>Cartes de grêle fondées sur des événements historiques (carte A)</a:t>
            </a:r>
          </a:p>
          <a:p>
            <a:pPr marL="243410" indent="-243410">
              <a:lnSpc>
                <a:spcPct val="90000"/>
              </a:lnSpc>
              <a:spcAft>
                <a:spcPts val="400"/>
              </a:spcAft>
              <a:buClr>
                <a:srgbClr val="F59B14"/>
              </a:buClr>
              <a:buSzPts val="1400"/>
              <a:buFont typeface="Arial"/>
              <a:buChar char="•"/>
            </a:pPr>
            <a:r>
              <a:rPr lang="fr-FR" sz="1400" dirty="0">
                <a:solidFill>
                  <a:srgbClr val="081746"/>
                </a:solidFill>
                <a:latin typeface="Arial" panose="020B0604020202020204" pitchFamily="34" charset="0"/>
                <a:cs typeface="Arial" panose="020B0604020202020204" pitchFamily="34" charset="0"/>
              </a:rPr>
              <a:t>Problème : lorsque la densité de population est faible, </a:t>
            </a:r>
            <a:r>
              <a:rPr lang="fr-FR" sz="1400" b="1" dirty="0">
                <a:solidFill>
                  <a:srgbClr val="081746"/>
                </a:solidFill>
                <a:latin typeface="Arial" panose="020B0604020202020204" pitchFamily="34" charset="0"/>
                <a:cs typeface="Arial" panose="020B0604020202020204" pitchFamily="34" charset="0"/>
              </a:rPr>
              <a:t>les épisodes de grêle ne sont pas signalés </a:t>
            </a:r>
            <a:r>
              <a:rPr lang="fr-FR" sz="1400" dirty="0">
                <a:solidFill>
                  <a:srgbClr val="081746"/>
                </a:solidFill>
                <a:latin typeface="Arial" panose="020B0604020202020204" pitchFamily="34" charset="0"/>
                <a:cs typeface="Arial" panose="020B0604020202020204" pitchFamily="34" charset="0"/>
              </a:rPr>
              <a:t>(corrélation carte A et carte B)</a:t>
            </a:r>
          </a:p>
          <a:p>
            <a:pPr marL="243410" marR="0" lvl="0" indent="-243410" algn="l" rtl="0">
              <a:lnSpc>
                <a:spcPct val="90000"/>
              </a:lnSpc>
              <a:spcBef>
                <a:spcPts val="533"/>
              </a:spcBef>
              <a:spcAft>
                <a:spcPts val="1200"/>
              </a:spcAft>
              <a:buClr>
                <a:srgbClr val="F59B14"/>
              </a:buClr>
              <a:buSzPts val="1400"/>
              <a:buFont typeface="Arial"/>
              <a:buChar char="•"/>
            </a:pPr>
            <a:r>
              <a:rPr lang="fr-FR" sz="1400" b="1" dirty="0">
                <a:solidFill>
                  <a:srgbClr val="081746"/>
                </a:solidFill>
                <a:latin typeface="Arial" panose="020B0604020202020204" pitchFamily="34" charset="0"/>
                <a:cs typeface="Arial" panose="020B0604020202020204" pitchFamily="34" charset="0"/>
              </a:rPr>
              <a:t>Manque de compréhension du risque grêle </a:t>
            </a:r>
            <a:r>
              <a:rPr lang="fr-FR" sz="1400" dirty="0">
                <a:solidFill>
                  <a:srgbClr val="081746"/>
                </a:solidFill>
                <a:latin typeface="Arial" panose="020B0604020202020204" pitchFamily="34" charset="0"/>
                <a:cs typeface="Arial" panose="020B0604020202020204" pitchFamily="34" charset="0"/>
              </a:rPr>
              <a:t>dans les zones non peuplées ou dépourvues de business au moment des faits</a:t>
            </a:r>
          </a:p>
        </p:txBody>
      </p:sp>
      <p:sp>
        <p:nvSpPr>
          <p:cNvPr id="49" name="Rectangle 48">
            <a:extLst>
              <a:ext uri="{FF2B5EF4-FFF2-40B4-BE49-F238E27FC236}">
                <a16:creationId xmlns:a16="http://schemas.microsoft.com/office/drawing/2014/main" id="{B6C3BCC8-3039-491A-5CF1-8A0466BA45D1}"/>
              </a:ext>
            </a:extLst>
          </p:cNvPr>
          <p:cNvSpPr/>
          <p:nvPr/>
        </p:nvSpPr>
        <p:spPr>
          <a:xfrm>
            <a:off x="877333" y="4200073"/>
            <a:ext cx="4956006" cy="19023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3A42F010-D19D-C5F7-4C18-31F9668D492D}"/>
              </a:ext>
            </a:extLst>
          </p:cNvPr>
          <p:cNvSpPr/>
          <p:nvPr/>
        </p:nvSpPr>
        <p:spPr>
          <a:xfrm>
            <a:off x="6346810" y="4200073"/>
            <a:ext cx="4956006" cy="19023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1" name="Group 50">
            <a:extLst>
              <a:ext uri="{FF2B5EF4-FFF2-40B4-BE49-F238E27FC236}">
                <a16:creationId xmlns:a16="http://schemas.microsoft.com/office/drawing/2014/main" id="{AD589922-5388-F107-8288-75A510FC5783}"/>
              </a:ext>
            </a:extLst>
          </p:cNvPr>
          <p:cNvGrpSpPr/>
          <p:nvPr/>
        </p:nvGrpSpPr>
        <p:grpSpPr>
          <a:xfrm>
            <a:off x="747420" y="1622929"/>
            <a:ext cx="5332627" cy="1758740"/>
            <a:chOff x="624141" y="1519225"/>
            <a:chExt cx="4628131" cy="1526392"/>
          </a:xfrm>
        </p:grpSpPr>
        <p:pic>
          <p:nvPicPr>
            <p:cNvPr id="52" name="Image 5" descr="Une image contenant texte, carte&#10;&#10;Description générée automatiquement">
              <a:extLst>
                <a:ext uri="{FF2B5EF4-FFF2-40B4-BE49-F238E27FC236}">
                  <a16:creationId xmlns:a16="http://schemas.microsoft.com/office/drawing/2014/main" id="{73C655D3-6021-AF3A-59D3-A00A8F83068F}"/>
                </a:ext>
              </a:extLst>
            </p:cNvPr>
            <p:cNvPicPr>
              <a:picLocks noChangeAspect="1"/>
            </p:cNvPicPr>
            <p:nvPr/>
          </p:nvPicPr>
          <p:blipFill rotWithShape="1">
            <a:blip r:embed="rId4">
              <a:extLst>
                <a:ext uri="{28A0092B-C50C-407E-A947-70E740481C1C}">
                  <a14:useLocalDpi xmlns:a14="http://schemas.microsoft.com/office/drawing/2010/main" val="0"/>
                </a:ext>
              </a:extLst>
            </a:blip>
            <a:srcRect t="49752"/>
            <a:stretch/>
          </p:blipFill>
          <p:spPr>
            <a:xfrm>
              <a:off x="624141" y="1519225"/>
              <a:ext cx="4628131" cy="1526392"/>
            </a:xfrm>
            <a:prstGeom prst="rect">
              <a:avLst/>
            </a:prstGeom>
          </p:spPr>
        </p:pic>
        <p:sp>
          <p:nvSpPr>
            <p:cNvPr id="53" name="Ellipse 18">
              <a:extLst>
                <a:ext uri="{FF2B5EF4-FFF2-40B4-BE49-F238E27FC236}">
                  <a16:creationId xmlns:a16="http://schemas.microsoft.com/office/drawing/2014/main" id="{779478AA-F3B2-00C5-B1E8-D6BE3EA1041A}"/>
                </a:ext>
              </a:extLst>
            </p:cNvPr>
            <p:cNvSpPr/>
            <p:nvPr/>
          </p:nvSpPr>
          <p:spPr bwMode="auto">
            <a:xfrm>
              <a:off x="3549190" y="2028781"/>
              <a:ext cx="395143" cy="306975"/>
            </a:xfrm>
            <a:prstGeom prst="ellipse">
              <a:avLst/>
            </a:prstGeom>
            <a:noFill/>
            <a:ln w="38100" cap="flat" cmpd="sng" algn="ctr">
              <a:solidFill>
                <a:srgbClr val="C00000">
                  <a:alpha val="50000"/>
                </a:srgbClr>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pitchFamily="34" charset="0"/>
              </a:endParaRPr>
            </a:p>
          </p:txBody>
        </p:sp>
        <p:sp>
          <p:nvSpPr>
            <p:cNvPr id="54" name="Ellipse 18">
              <a:extLst>
                <a:ext uri="{FF2B5EF4-FFF2-40B4-BE49-F238E27FC236}">
                  <a16:creationId xmlns:a16="http://schemas.microsoft.com/office/drawing/2014/main" id="{1D483405-DBBC-87D7-2A15-CDC38F648155}"/>
                </a:ext>
              </a:extLst>
            </p:cNvPr>
            <p:cNvSpPr/>
            <p:nvPr/>
          </p:nvSpPr>
          <p:spPr bwMode="auto">
            <a:xfrm>
              <a:off x="1219228" y="2028781"/>
              <a:ext cx="395143" cy="306975"/>
            </a:xfrm>
            <a:prstGeom prst="ellipse">
              <a:avLst/>
            </a:prstGeom>
            <a:noFill/>
            <a:ln w="38100" cap="flat" cmpd="sng" algn="ctr">
              <a:solidFill>
                <a:srgbClr val="C00000">
                  <a:alpha val="50000"/>
                </a:srgbClr>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a:ln>
                  <a:noFill/>
                </a:ln>
                <a:solidFill>
                  <a:schemeClr val="tx1"/>
                </a:solidFill>
                <a:effectLst/>
                <a:latin typeface="Arial" pitchFamily="34" charset="0"/>
              </a:endParaRPr>
            </a:p>
          </p:txBody>
        </p:sp>
        <p:sp>
          <p:nvSpPr>
            <p:cNvPr id="55" name="Rectangle 54">
              <a:extLst>
                <a:ext uri="{FF2B5EF4-FFF2-40B4-BE49-F238E27FC236}">
                  <a16:creationId xmlns:a16="http://schemas.microsoft.com/office/drawing/2014/main" id="{9F7DA0E2-AC67-324B-7F20-3D815596C9A3}"/>
                </a:ext>
              </a:extLst>
            </p:cNvPr>
            <p:cNvSpPr/>
            <p:nvPr/>
          </p:nvSpPr>
          <p:spPr>
            <a:xfrm>
              <a:off x="840596" y="2110256"/>
              <a:ext cx="198453" cy="146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142220C7-EC84-7558-58DF-19EE7ED419C4}"/>
                </a:ext>
              </a:extLst>
            </p:cNvPr>
            <p:cNvSpPr/>
            <p:nvPr/>
          </p:nvSpPr>
          <p:spPr>
            <a:xfrm>
              <a:off x="3109934" y="2110256"/>
              <a:ext cx="198453" cy="146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7" name="Picture 56">
              <a:extLst>
                <a:ext uri="{FF2B5EF4-FFF2-40B4-BE49-F238E27FC236}">
                  <a16:creationId xmlns:a16="http://schemas.microsoft.com/office/drawing/2014/main" id="{EFD53662-E86F-0254-3030-FFF3D5638DA3}"/>
                </a:ext>
              </a:extLst>
            </p:cNvPr>
            <p:cNvPicPr>
              <a:picLocks noChangeAspect="1"/>
            </p:cNvPicPr>
            <p:nvPr/>
          </p:nvPicPr>
          <p:blipFill>
            <a:blip r:embed="rId5"/>
            <a:stretch>
              <a:fillRect/>
            </a:stretch>
          </p:blipFill>
          <p:spPr>
            <a:xfrm>
              <a:off x="832280" y="1627456"/>
              <a:ext cx="228612" cy="215911"/>
            </a:xfrm>
            <a:prstGeom prst="rect">
              <a:avLst/>
            </a:prstGeom>
          </p:spPr>
        </p:pic>
        <p:pic>
          <p:nvPicPr>
            <p:cNvPr id="58" name="Picture 57">
              <a:extLst>
                <a:ext uri="{FF2B5EF4-FFF2-40B4-BE49-F238E27FC236}">
                  <a16:creationId xmlns:a16="http://schemas.microsoft.com/office/drawing/2014/main" id="{639B8546-81D7-3368-B737-3212242AF7C3}"/>
                </a:ext>
              </a:extLst>
            </p:cNvPr>
            <p:cNvPicPr>
              <a:picLocks noChangeAspect="1"/>
            </p:cNvPicPr>
            <p:nvPr/>
          </p:nvPicPr>
          <p:blipFill>
            <a:blip r:embed="rId5"/>
            <a:stretch>
              <a:fillRect/>
            </a:stretch>
          </p:blipFill>
          <p:spPr>
            <a:xfrm>
              <a:off x="3108951" y="1627456"/>
              <a:ext cx="228612" cy="215911"/>
            </a:xfrm>
            <a:prstGeom prst="rect">
              <a:avLst/>
            </a:prstGeom>
          </p:spPr>
        </p:pic>
      </p:grpSp>
      <p:sp>
        <p:nvSpPr>
          <p:cNvPr id="59" name="Isosceles Triangle 58">
            <a:extLst>
              <a:ext uri="{FF2B5EF4-FFF2-40B4-BE49-F238E27FC236}">
                <a16:creationId xmlns:a16="http://schemas.microsoft.com/office/drawing/2014/main" id="{20703E82-A73A-A759-388F-EB60D77C3FDB}"/>
              </a:ext>
            </a:extLst>
          </p:cNvPr>
          <p:cNvSpPr/>
          <p:nvPr/>
        </p:nvSpPr>
        <p:spPr>
          <a:xfrm rot="5400000">
            <a:off x="7514176" y="1928871"/>
            <a:ext cx="540000" cy="1260000"/>
          </a:xfrm>
          <a:prstGeom prst="triangle">
            <a:avLst>
              <a:gd name="adj" fmla="val 52331"/>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0" name="Graphic 59">
            <a:extLst>
              <a:ext uri="{FF2B5EF4-FFF2-40B4-BE49-F238E27FC236}">
                <a16:creationId xmlns:a16="http://schemas.microsoft.com/office/drawing/2014/main" id="{222C5BA1-C03E-A6FA-0961-CA4985955DF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8271"/>
          <a:stretch/>
        </p:blipFill>
        <p:spPr>
          <a:xfrm>
            <a:off x="6469868" y="1826296"/>
            <a:ext cx="537661" cy="549276"/>
          </a:xfrm>
          <a:prstGeom prst="rect">
            <a:avLst/>
          </a:prstGeom>
        </p:spPr>
      </p:pic>
      <p:grpSp>
        <p:nvGrpSpPr>
          <p:cNvPr id="61" name="Group 60">
            <a:extLst>
              <a:ext uri="{FF2B5EF4-FFF2-40B4-BE49-F238E27FC236}">
                <a16:creationId xmlns:a16="http://schemas.microsoft.com/office/drawing/2014/main" id="{055F29E6-BA15-ACA2-4BFB-268EF5A6039B}"/>
              </a:ext>
            </a:extLst>
          </p:cNvPr>
          <p:cNvGrpSpPr/>
          <p:nvPr/>
        </p:nvGrpSpPr>
        <p:grpSpPr>
          <a:xfrm>
            <a:off x="927501" y="784267"/>
            <a:ext cx="468001" cy="468000"/>
            <a:chOff x="1063632" y="951212"/>
            <a:chExt cx="468000" cy="468000"/>
          </a:xfrm>
        </p:grpSpPr>
        <p:sp>
          <p:nvSpPr>
            <p:cNvPr id="62" name="Oval 61">
              <a:extLst>
                <a:ext uri="{FF2B5EF4-FFF2-40B4-BE49-F238E27FC236}">
                  <a16:creationId xmlns:a16="http://schemas.microsoft.com/office/drawing/2014/main" id="{7807C335-342D-D650-6D07-64DCCCB7962A}"/>
                </a:ext>
              </a:extLst>
            </p:cNvPr>
            <p:cNvSpPr/>
            <p:nvPr/>
          </p:nvSpPr>
          <p:spPr>
            <a:xfrm>
              <a:off x="1063632" y="951212"/>
              <a:ext cx="468000" cy="468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3" name="Graphic 62">
              <a:extLst>
                <a:ext uri="{FF2B5EF4-FFF2-40B4-BE49-F238E27FC236}">
                  <a16:creationId xmlns:a16="http://schemas.microsoft.com/office/drawing/2014/main" id="{2CE5BDA4-F34F-5FCB-9415-BF8621E7F8A9}"/>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15602"/>
            <a:stretch/>
          </p:blipFill>
          <p:spPr>
            <a:xfrm>
              <a:off x="1132862" y="1004944"/>
              <a:ext cx="344104" cy="363022"/>
            </a:xfrm>
            <a:prstGeom prst="rect">
              <a:avLst/>
            </a:prstGeom>
          </p:spPr>
        </p:pic>
      </p:grpSp>
      <p:pic>
        <p:nvPicPr>
          <p:cNvPr id="34" name="Graphic 33">
            <a:extLst>
              <a:ext uri="{FF2B5EF4-FFF2-40B4-BE49-F238E27FC236}">
                <a16:creationId xmlns:a16="http://schemas.microsoft.com/office/drawing/2014/main" id="{AA74B69D-E099-5DAE-8524-4E304BC0D3F9}"/>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6593" r="6296" b="18370"/>
          <a:stretch/>
        </p:blipFill>
        <p:spPr>
          <a:xfrm>
            <a:off x="996507" y="5403239"/>
            <a:ext cx="376604" cy="352905"/>
          </a:xfrm>
          <a:prstGeom prst="rect">
            <a:avLst/>
          </a:prstGeom>
        </p:spPr>
      </p:pic>
      <p:pic>
        <p:nvPicPr>
          <p:cNvPr id="35" name="Graphic 34">
            <a:extLst>
              <a:ext uri="{FF2B5EF4-FFF2-40B4-BE49-F238E27FC236}">
                <a16:creationId xmlns:a16="http://schemas.microsoft.com/office/drawing/2014/main" id="{B598A5C4-3F7C-7672-E81D-247F2716E5E8}"/>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14297" t="4903" r="12815" b="27704"/>
          <a:stretch/>
        </p:blipFill>
        <p:spPr>
          <a:xfrm>
            <a:off x="985258" y="4729362"/>
            <a:ext cx="419421" cy="387795"/>
          </a:xfrm>
          <a:prstGeom prst="rect">
            <a:avLst/>
          </a:prstGeom>
        </p:spPr>
      </p:pic>
      <p:pic>
        <p:nvPicPr>
          <p:cNvPr id="36" name="Graphic 35">
            <a:extLst>
              <a:ext uri="{FF2B5EF4-FFF2-40B4-BE49-F238E27FC236}">
                <a16:creationId xmlns:a16="http://schemas.microsoft.com/office/drawing/2014/main" id="{BC208696-5A60-D734-A332-FA4831D8D69F}"/>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6148" r="12684" b="19556"/>
          <a:stretch/>
        </p:blipFill>
        <p:spPr>
          <a:xfrm>
            <a:off x="6471726" y="4671326"/>
            <a:ext cx="386003" cy="382559"/>
          </a:xfrm>
          <a:prstGeom prst="rect">
            <a:avLst/>
          </a:prstGeom>
        </p:spPr>
      </p:pic>
      <p:pic>
        <p:nvPicPr>
          <p:cNvPr id="37" name="Graphic 36">
            <a:extLst>
              <a:ext uri="{FF2B5EF4-FFF2-40B4-BE49-F238E27FC236}">
                <a16:creationId xmlns:a16="http://schemas.microsoft.com/office/drawing/2014/main" id="{9A3DDD26-4980-27B0-559D-E8EE141D7EA2}"/>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6148" r="12684" b="19556"/>
          <a:stretch/>
        </p:blipFill>
        <p:spPr>
          <a:xfrm>
            <a:off x="6471726" y="5198926"/>
            <a:ext cx="386003" cy="382559"/>
          </a:xfrm>
          <a:prstGeom prst="rect">
            <a:avLst/>
          </a:prstGeom>
        </p:spPr>
      </p:pic>
    </p:spTree>
    <p:extLst>
      <p:ext uri="{BB962C8B-B14F-4D97-AF65-F5344CB8AC3E}">
        <p14:creationId xmlns:p14="http://schemas.microsoft.com/office/powerpoint/2010/main" val="286795079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D2084E0-C71D-CE4E-B5BC-6F51317FD53E}"/>
              </a:ext>
            </a:extLst>
          </p:cNvPr>
          <p:cNvSpPr>
            <a:spLocks noGrp="1"/>
          </p:cNvSpPr>
          <p:nvPr>
            <p:ph type="body" sz="quarter" idx="20"/>
          </p:nvPr>
        </p:nvSpPr>
        <p:spPr/>
        <p:txBody>
          <a:bodyPr/>
          <a:lstStyle/>
          <a:p>
            <a:r>
              <a:rPr lang="fr-FR" b="1" dirty="0"/>
              <a:t>Introduction : Nouvelles Technologies </a:t>
            </a:r>
          </a:p>
          <a:p>
            <a:endParaRPr lang="fr-FR" dirty="0"/>
          </a:p>
        </p:txBody>
      </p:sp>
      <p:sp>
        <p:nvSpPr>
          <p:cNvPr id="3" name="Espace réservé du texte 2">
            <a:extLst>
              <a:ext uri="{FF2B5EF4-FFF2-40B4-BE49-F238E27FC236}">
                <a16:creationId xmlns:a16="http://schemas.microsoft.com/office/drawing/2014/main" id="{EDAA4200-3EDC-C240-A811-F059E9D98553}"/>
              </a:ext>
            </a:extLst>
          </p:cNvPr>
          <p:cNvSpPr>
            <a:spLocks noGrp="1"/>
          </p:cNvSpPr>
          <p:nvPr>
            <p:ph type="body" sz="quarter" idx="21"/>
          </p:nvPr>
        </p:nvSpPr>
        <p:spPr>
          <a:xfrm>
            <a:off x="5177766" y="2606542"/>
            <a:ext cx="6579638" cy="702233"/>
          </a:xfrm>
        </p:spPr>
        <p:txBody>
          <a:bodyPr/>
          <a:lstStyle/>
          <a:p>
            <a:r>
              <a:rPr lang="fr-FR" b="1" dirty="0"/>
              <a:t>Définition &amp; cas d’usage</a:t>
            </a:r>
            <a:endParaRPr lang="fr-FR" dirty="0"/>
          </a:p>
          <a:p>
            <a:endParaRPr lang="fr-FR" dirty="0"/>
          </a:p>
        </p:txBody>
      </p:sp>
      <p:sp>
        <p:nvSpPr>
          <p:cNvPr id="5" name="Espace réservé du texte 4">
            <a:extLst>
              <a:ext uri="{FF2B5EF4-FFF2-40B4-BE49-F238E27FC236}">
                <a16:creationId xmlns:a16="http://schemas.microsoft.com/office/drawing/2014/main" id="{FB1891F8-D6F7-334A-BADF-60830DC44742}"/>
              </a:ext>
            </a:extLst>
          </p:cNvPr>
          <p:cNvSpPr>
            <a:spLocks noGrp="1"/>
          </p:cNvSpPr>
          <p:nvPr>
            <p:ph type="body" sz="quarter" idx="23"/>
          </p:nvPr>
        </p:nvSpPr>
        <p:spPr>
          <a:xfrm>
            <a:off x="5177767" y="3458768"/>
            <a:ext cx="6579637" cy="702233"/>
          </a:xfrm>
        </p:spPr>
        <p:txBody>
          <a:bodyPr/>
          <a:lstStyle/>
          <a:p>
            <a:r>
              <a:rPr lang="fr-FR" b="1" dirty="0"/>
              <a:t>Analyse risques et bénéfices</a:t>
            </a:r>
            <a:endParaRPr lang="fr-FR" dirty="0"/>
          </a:p>
        </p:txBody>
      </p:sp>
      <p:sp>
        <p:nvSpPr>
          <p:cNvPr id="9" name="Espace réservé du numéro de diapositive 8">
            <a:extLst>
              <a:ext uri="{FF2B5EF4-FFF2-40B4-BE49-F238E27FC236}">
                <a16:creationId xmlns:a16="http://schemas.microsoft.com/office/drawing/2014/main" id="{0046026A-AB1C-5345-A59E-53E4D8184426}"/>
              </a:ext>
            </a:extLst>
          </p:cNvPr>
          <p:cNvSpPr>
            <a:spLocks noGrp="1"/>
          </p:cNvSpPr>
          <p:nvPr>
            <p:ph type="sldNum" sz="quarter" idx="12"/>
          </p:nvPr>
        </p:nvSpPr>
        <p:spPr/>
        <p:txBody>
          <a:bodyPr/>
          <a:lstStyle/>
          <a:p>
            <a:fld id="{7E8142E3-C1AF-7B4B-A0AC-666D1027A077}" type="slidenum">
              <a:rPr lang="fr-FR" smtClean="0"/>
              <a:pPr/>
              <a:t>3</a:t>
            </a:fld>
            <a:endParaRPr lang="fr-FR" dirty="0"/>
          </a:p>
        </p:txBody>
      </p:sp>
      <p:sp>
        <p:nvSpPr>
          <p:cNvPr id="10" name="Espace réservé du texte 4">
            <a:extLst>
              <a:ext uri="{FF2B5EF4-FFF2-40B4-BE49-F238E27FC236}">
                <a16:creationId xmlns:a16="http://schemas.microsoft.com/office/drawing/2014/main" id="{BF119846-990A-4C75-B049-FF44E0E35247}"/>
              </a:ext>
            </a:extLst>
          </p:cNvPr>
          <p:cNvSpPr txBox="1">
            <a:spLocks/>
          </p:cNvSpPr>
          <p:nvPr/>
        </p:nvSpPr>
        <p:spPr>
          <a:xfrm>
            <a:off x="5177767" y="4310994"/>
            <a:ext cx="6579637" cy="70223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00829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Comitologie</a:t>
            </a:r>
          </a:p>
        </p:txBody>
      </p:sp>
      <p:sp>
        <p:nvSpPr>
          <p:cNvPr id="11" name="Espace réservé du texte 4">
            <a:extLst>
              <a:ext uri="{FF2B5EF4-FFF2-40B4-BE49-F238E27FC236}">
                <a16:creationId xmlns:a16="http://schemas.microsoft.com/office/drawing/2014/main" id="{F225FA3C-07E4-4533-BAFA-C364CF27FAAE}"/>
              </a:ext>
            </a:extLst>
          </p:cNvPr>
          <p:cNvSpPr txBox="1">
            <a:spLocks/>
          </p:cNvSpPr>
          <p:nvPr/>
        </p:nvSpPr>
        <p:spPr>
          <a:xfrm>
            <a:off x="5177767" y="5163220"/>
            <a:ext cx="6579637" cy="70223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00829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Questions et réponses</a:t>
            </a:r>
          </a:p>
        </p:txBody>
      </p:sp>
      <p:sp>
        <p:nvSpPr>
          <p:cNvPr id="12" name="ZoneTexte 11">
            <a:extLst>
              <a:ext uri="{FF2B5EF4-FFF2-40B4-BE49-F238E27FC236}">
                <a16:creationId xmlns:a16="http://schemas.microsoft.com/office/drawing/2014/main" id="{FAE5E741-0B8F-57CC-56E4-41DABB76373B}"/>
              </a:ext>
            </a:extLst>
          </p:cNvPr>
          <p:cNvSpPr txBox="1"/>
          <p:nvPr/>
        </p:nvSpPr>
        <p:spPr>
          <a:xfrm>
            <a:off x="171450" y="6420464"/>
            <a:ext cx="6097314" cy="369332"/>
          </a:xfrm>
          <a:prstGeom prst="rect">
            <a:avLst/>
          </a:prstGeom>
          <a:noFill/>
        </p:spPr>
        <p:txBody>
          <a:bodyPr wrap="square">
            <a:spAutoFit/>
          </a:bodyPr>
          <a:lstStyle/>
          <a:p>
            <a:r>
              <a:rPr lang="fr-FR" dirty="0">
                <a:solidFill>
                  <a:schemeClr val="bg1"/>
                </a:solidFill>
              </a:rPr>
              <a:t>Apref – Matinale Nouvelles Technologies – 09 Juin 2022 </a:t>
            </a:r>
          </a:p>
        </p:txBody>
      </p:sp>
    </p:spTree>
    <p:extLst>
      <p:ext uri="{BB962C8B-B14F-4D97-AF65-F5344CB8AC3E}">
        <p14:creationId xmlns:p14="http://schemas.microsoft.com/office/powerpoint/2010/main" val="3065836059"/>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7FD270-FBA0-624F-B4E7-C9D1AF319969}"/>
              </a:ext>
            </a:extLst>
          </p:cNvPr>
          <p:cNvSpPr>
            <a:spLocks noGrp="1"/>
          </p:cNvSpPr>
          <p:nvPr>
            <p:ph type="body" sz="quarter" idx="22"/>
          </p:nvPr>
        </p:nvSpPr>
        <p:spPr>
          <a:xfrm>
            <a:off x="478502" y="2418858"/>
            <a:ext cx="8899608" cy="702233"/>
          </a:xfrm>
        </p:spPr>
        <p:txBody>
          <a:bodyPr/>
          <a:lstStyle/>
          <a:p>
            <a:r>
              <a:rPr lang="fr-FR" dirty="0">
                <a:solidFill>
                  <a:srgbClr val="008291"/>
                </a:solidFill>
              </a:rPr>
              <a:t>Jérôme BALMES </a:t>
            </a:r>
          </a:p>
          <a:p>
            <a:r>
              <a:rPr lang="fr-FR" sz="3600" dirty="0">
                <a:solidFill>
                  <a:srgbClr val="008291"/>
                </a:solidFill>
              </a:rPr>
              <a:t>(Directeur Pilotage d’activités &amp; technologies)</a:t>
            </a:r>
          </a:p>
        </p:txBody>
      </p:sp>
      <p:sp>
        <p:nvSpPr>
          <p:cNvPr id="4" name="Titre 3">
            <a:extLst>
              <a:ext uri="{FF2B5EF4-FFF2-40B4-BE49-F238E27FC236}">
                <a16:creationId xmlns:a16="http://schemas.microsoft.com/office/drawing/2014/main" id="{236C44B5-18E9-AB44-B79A-DB8A4E7E490D}"/>
              </a:ext>
            </a:extLst>
          </p:cNvPr>
          <p:cNvSpPr>
            <a:spLocks noGrp="1"/>
          </p:cNvSpPr>
          <p:nvPr>
            <p:ph type="title"/>
          </p:nvPr>
        </p:nvSpPr>
        <p:spPr/>
        <p:txBody>
          <a:bodyPr/>
          <a:lstStyle/>
          <a:p>
            <a:r>
              <a:rPr lang="fr-FR" dirty="0"/>
              <a:t>Apref – Matinale Nouvelles Technologies – 09 Juin 2022 </a:t>
            </a:r>
          </a:p>
        </p:txBody>
      </p:sp>
      <p:sp>
        <p:nvSpPr>
          <p:cNvPr id="5" name="Espace réservé du numéro de diapositive 4">
            <a:extLst>
              <a:ext uri="{FF2B5EF4-FFF2-40B4-BE49-F238E27FC236}">
                <a16:creationId xmlns:a16="http://schemas.microsoft.com/office/drawing/2014/main" id="{49B729AC-32DD-E647-9410-A2AD7EE932A5}"/>
              </a:ext>
            </a:extLst>
          </p:cNvPr>
          <p:cNvSpPr>
            <a:spLocks noGrp="1"/>
          </p:cNvSpPr>
          <p:nvPr>
            <p:ph type="sldNum" sz="quarter" idx="12"/>
          </p:nvPr>
        </p:nvSpPr>
        <p:spPr/>
        <p:txBody>
          <a:bodyPr/>
          <a:lstStyle/>
          <a:p>
            <a:fld id="{7E8142E3-C1AF-7B4B-A0AC-666D1027A077}" type="slidenum">
              <a:rPr lang="fr-FR" smtClean="0"/>
              <a:pPr/>
              <a:t>30</a:t>
            </a:fld>
            <a:endParaRPr lang="fr-FR" dirty="0"/>
          </a:p>
        </p:txBody>
      </p:sp>
      <p:pic>
        <p:nvPicPr>
          <p:cNvPr id="7" name="Image 6">
            <a:extLst>
              <a:ext uri="{FF2B5EF4-FFF2-40B4-BE49-F238E27FC236}">
                <a16:creationId xmlns:a16="http://schemas.microsoft.com/office/drawing/2014/main" id="{151124C6-E5E9-E83E-9552-854FBDE236B6}"/>
              </a:ext>
            </a:extLst>
          </p:cNvPr>
          <p:cNvPicPr>
            <a:picLocks noChangeAspect="1"/>
          </p:cNvPicPr>
          <p:nvPr/>
        </p:nvPicPr>
        <p:blipFill>
          <a:blip r:embed="rId2"/>
          <a:stretch>
            <a:fillRect/>
          </a:stretch>
        </p:blipFill>
        <p:spPr>
          <a:xfrm>
            <a:off x="7209633" y="5468823"/>
            <a:ext cx="3057320" cy="810614"/>
          </a:xfrm>
          <a:prstGeom prst="rect">
            <a:avLst/>
          </a:prstGeom>
        </p:spPr>
      </p:pic>
    </p:spTree>
    <p:extLst>
      <p:ext uri="{BB962C8B-B14F-4D97-AF65-F5344CB8AC3E}">
        <p14:creationId xmlns:p14="http://schemas.microsoft.com/office/powerpoint/2010/main" val="4090891663"/>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D753DA-9AF6-4917-AE81-83ECBDA32E8F}"/>
              </a:ext>
            </a:extLst>
          </p:cNvPr>
          <p:cNvSpPr>
            <a:spLocks noGrp="1"/>
          </p:cNvSpPr>
          <p:nvPr>
            <p:ph type="title"/>
          </p:nvPr>
        </p:nvSpPr>
        <p:spPr>
          <a:xfrm>
            <a:off x="4157224" y="2870607"/>
            <a:ext cx="7790935" cy="558393"/>
          </a:xfrm>
        </p:spPr>
        <p:txBody>
          <a:bodyPr>
            <a:normAutofit fontScale="90000"/>
          </a:bodyPr>
          <a:lstStyle/>
          <a:p>
            <a:r>
              <a:rPr lang="fr-FR" sz="4000" b="1" dirty="0">
                <a:solidFill>
                  <a:schemeClr val="accent1">
                    <a:lumMod val="75000"/>
                  </a:schemeClr>
                </a:solidFill>
                <a:latin typeface="Arial"/>
                <a:cs typeface="Arial"/>
              </a:rPr>
              <a:t>Un agenda digital européen dense</a:t>
            </a:r>
            <a:endParaRPr lang="fr-FR" sz="4000" dirty="0">
              <a:solidFill>
                <a:schemeClr val="accent1">
                  <a:lumMod val="75000"/>
                </a:schemeClr>
              </a:solidFill>
            </a:endParaRPr>
          </a:p>
        </p:txBody>
      </p:sp>
      <p:sp>
        <p:nvSpPr>
          <p:cNvPr id="3" name="Rectangle 2">
            <a:extLst>
              <a:ext uri="{FF2B5EF4-FFF2-40B4-BE49-F238E27FC236}">
                <a16:creationId xmlns:a16="http://schemas.microsoft.com/office/drawing/2014/main" id="{8CBBB361-081F-FD34-B888-F4A6F4CF129A}"/>
              </a:ext>
            </a:extLst>
          </p:cNvPr>
          <p:cNvSpPr/>
          <p:nvPr/>
        </p:nvSpPr>
        <p:spPr>
          <a:xfrm>
            <a:off x="154112" y="133564"/>
            <a:ext cx="4099389" cy="109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4" name="Rectangle 3">
            <a:extLst>
              <a:ext uri="{FF2B5EF4-FFF2-40B4-BE49-F238E27FC236}">
                <a16:creationId xmlns:a16="http://schemas.microsoft.com/office/drawing/2014/main" id="{EF4BCC7E-49CF-8C4C-C057-824BC2D5F0F0}"/>
              </a:ext>
            </a:extLst>
          </p:cNvPr>
          <p:cNvSpPr/>
          <p:nvPr/>
        </p:nvSpPr>
        <p:spPr>
          <a:xfrm>
            <a:off x="8578921" y="6298058"/>
            <a:ext cx="3369238" cy="277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640F4BC3-3C82-253C-2991-4A9684A35AE7}"/>
              </a:ext>
            </a:extLst>
          </p:cNvPr>
          <p:cNvPicPr>
            <a:picLocks noChangeAspect="1"/>
          </p:cNvPicPr>
          <p:nvPr/>
        </p:nvPicPr>
        <p:blipFill>
          <a:blip r:embed="rId3"/>
          <a:stretch>
            <a:fillRect/>
          </a:stretch>
        </p:blipFill>
        <p:spPr>
          <a:xfrm>
            <a:off x="9483048" y="5671335"/>
            <a:ext cx="2465112" cy="995275"/>
          </a:xfrm>
          <a:prstGeom prst="rect">
            <a:avLst/>
          </a:prstGeom>
        </p:spPr>
      </p:pic>
      <p:pic>
        <p:nvPicPr>
          <p:cNvPr id="7" name="Image 6">
            <a:extLst>
              <a:ext uri="{FF2B5EF4-FFF2-40B4-BE49-F238E27FC236}">
                <a16:creationId xmlns:a16="http://schemas.microsoft.com/office/drawing/2014/main" id="{E7FAAB72-9BD1-63FA-6BE2-37CBFF458BF8}"/>
              </a:ext>
            </a:extLst>
          </p:cNvPr>
          <p:cNvPicPr>
            <a:picLocks noChangeAspect="1"/>
          </p:cNvPicPr>
          <p:nvPr/>
        </p:nvPicPr>
        <p:blipFill>
          <a:blip r:embed="rId4"/>
          <a:stretch>
            <a:fillRect/>
          </a:stretch>
        </p:blipFill>
        <p:spPr>
          <a:xfrm>
            <a:off x="204248" y="0"/>
            <a:ext cx="1888892" cy="1099335"/>
          </a:xfrm>
          <a:prstGeom prst="rect">
            <a:avLst/>
          </a:prstGeom>
        </p:spPr>
      </p:pic>
    </p:spTree>
    <p:extLst>
      <p:ext uri="{BB962C8B-B14F-4D97-AF65-F5344CB8AC3E}">
        <p14:creationId xmlns:p14="http://schemas.microsoft.com/office/powerpoint/2010/main" val="435500720"/>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32</a:t>
            </a:fld>
            <a:endParaRPr lang="fr-FR" dirty="0"/>
          </a:p>
        </p:txBody>
      </p:sp>
      <p:sp>
        <p:nvSpPr>
          <p:cNvPr id="7" name="Titre 2">
            <a:extLst>
              <a:ext uri="{FF2B5EF4-FFF2-40B4-BE49-F238E27FC236}">
                <a16:creationId xmlns:a16="http://schemas.microsoft.com/office/drawing/2014/main" id="{58E61D40-E1E2-A71B-4B72-21B2D04BD3D7}"/>
              </a:ext>
            </a:extLst>
          </p:cNvPr>
          <p:cNvSpPr>
            <a:spLocks noGrp="1"/>
          </p:cNvSpPr>
          <p:nvPr>
            <p:ph type="title"/>
          </p:nvPr>
        </p:nvSpPr>
        <p:spPr>
          <a:xfrm>
            <a:off x="185548" y="100238"/>
            <a:ext cx="9359143" cy="558393"/>
          </a:xfrm>
        </p:spPr>
        <p:txBody>
          <a:bodyPr>
            <a:normAutofit/>
          </a:bodyPr>
          <a:lstStyle/>
          <a:p>
            <a:r>
              <a:rPr lang="fr-FR" sz="2800" dirty="0"/>
              <a:t>France Assureurs -Panorama des enjeux digitaux européens</a:t>
            </a:r>
          </a:p>
        </p:txBody>
      </p:sp>
      <p:pic>
        <p:nvPicPr>
          <p:cNvPr id="9" name="Image 8">
            <a:extLst>
              <a:ext uri="{FF2B5EF4-FFF2-40B4-BE49-F238E27FC236}">
                <a16:creationId xmlns:a16="http://schemas.microsoft.com/office/drawing/2014/main" id="{23C8AE99-FCCB-8ED9-E1BC-09B9744CF7AF}"/>
              </a:ext>
            </a:extLst>
          </p:cNvPr>
          <p:cNvPicPr>
            <a:picLocks noChangeAspect="1"/>
          </p:cNvPicPr>
          <p:nvPr/>
        </p:nvPicPr>
        <p:blipFill>
          <a:blip r:embed="rId2"/>
          <a:stretch>
            <a:fillRect/>
          </a:stretch>
        </p:blipFill>
        <p:spPr>
          <a:xfrm>
            <a:off x="10007029" y="934503"/>
            <a:ext cx="1910993" cy="645085"/>
          </a:xfrm>
          <a:prstGeom prst="rect">
            <a:avLst/>
          </a:prstGeom>
        </p:spPr>
      </p:pic>
      <p:sp>
        <p:nvSpPr>
          <p:cNvPr id="10" name="Titre 4">
            <a:extLst>
              <a:ext uri="{FF2B5EF4-FFF2-40B4-BE49-F238E27FC236}">
                <a16:creationId xmlns:a16="http://schemas.microsoft.com/office/drawing/2014/main" id="{00652F00-887B-00C1-3B4B-B406936BB383}"/>
              </a:ext>
            </a:extLst>
          </p:cNvPr>
          <p:cNvSpPr txBox="1">
            <a:spLocks/>
          </p:cNvSpPr>
          <p:nvPr/>
        </p:nvSpPr>
        <p:spPr bwMode="gray">
          <a:xfrm>
            <a:off x="273978" y="842546"/>
            <a:ext cx="9640584" cy="645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133" kern="1200">
                <a:solidFill>
                  <a:schemeClr val="accent1"/>
                </a:solidFill>
                <a:latin typeface="+mj-lt"/>
                <a:ea typeface="ＭＳ Ｐゴシック" charset="0"/>
                <a:cs typeface="ＭＳ Ｐゴシック" charset="0"/>
              </a:defRPr>
            </a:lvl1pPr>
            <a:lvl2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6pPr>
            <a:lvl7pPr marL="1219170"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7pPr>
            <a:lvl8pPr marL="1828754"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8pPr>
            <a:lvl9pPr marL="2438339"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dirty="0">
                <a:solidFill>
                  <a:srgbClr val="282D69"/>
                </a:solidFill>
                <a:latin typeface="Arial" panose="020B0604020202020204" pitchFamily="34" charset="0"/>
                <a:ea typeface="+mj-ea"/>
                <a:cs typeface="Arial" panose="020B0604020202020204" pitchFamily="34" charset="0"/>
              </a:rPr>
              <a:t>Notre feuille de route 2022</a:t>
            </a:r>
          </a:p>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dirty="0">
                <a:solidFill>
                  <a:srgbClr val="C00000"/>
                </a:solidFill>
                <a:latin typeface="Arial" panose="020B0604020202020204" pitchFamily="34" charset="0"/>
                <a:ea typeface="+mj-ea"/>
                <a:cs typeface="Arial" panose="020B0604020202020204" pitchFamily="34" charset="0"/>
              </a:rPr>
              <a:t>Des travaux rythmés par un agenda digital européen dense (1/3)</a:t>
            </a:r>
          </a:p>
        </p:txBody>
      </p:sp>
      <p:graphicFrame>
        <p:nvGraphicFramePr>
          <p:cNvPr id="12" name="Tableau 6">
            <a:extLst>
              <a:ext uri="{FF2B5EF4-FFF2-40B4-BE49-F238E27FC236}">
                <a16:creationId xmlns:a16="http://schemas.microsoft.com/office/drawing/2014/main" id="{2AE5B8DE-1B6C-5421-1C3E-F468F9CA4E93}"/>
              </a:ext>
            </a:extLst>
          </p:cNvPr>
          <p:cNvGraphicFramePr>
            <a:graphicFrameLocks noGrp="1"/>
          </p:cNvGraphicFramePr>
          <p:nvPr>
            <p:extLst>
              <p:ext uri="{D42A27DB-BD31-4B8C-83A1-F6EECF244321}">
                <p14:modId xmlns:p14="http://schemas.microsoft.com/office/powerpoint/2010/main" val="2042421426"/>
              </p:ext>
            </p:extLst>
          </p:nvPr>
        </p:nvGraphicFramePr>
        <p:xfrm>
          <a:off x="273978" y="1775150"/>
          <a:ext cx="11140612" cy="4982613"/>
        </p:xfrm>
        <a:graphic>
          <a:graphicData uri="http://schemas.openxmlformats.org/drawingml/2006/table">
            <a:tbl>
              <a:tblPr firstRow="1" bandRow="1">
                <a:tableStyleId>{5C22544A-7EE6-4342-B048-85BDC9FD1C3A}</a:tableStyleId>
              </a:tblPr>
              <a:tblGrid>
                <a:gridCol w="2741047">
                  <a:extLst>
                    <a:ext uri="{9D8B030D-6E8A-4147-A177-3AD203B41FA5}">
                      <a16:colId xmlns:a16="http://schemas.microsoft.com/office/drawing/2014/main" val="817615795"/>
                    </a:ext>
                  </a:extLst>
                </a:gridCol>
                <a:gridCol w="1679913">
                  <a:extLst>
                    <a:ext uri="{9D8B030D-6E8A-4147-A177-3AD203B41FA5}">
                      <a16:colId xmlns:a16="http://schemas.microsoft.com/office/drawing/2014/main" val="862584056"/>
                    </a:ext>
                  </a:extLst>
                </a:gridCol>
                <a:gridCol w="1679913">
                  <a:extLst>
                    <a:ext uri="{9D8B030D-6E8A-4147-A177-3AD203B41FA5}">
                      <a16:colId xmlns:a16="http://schemas.microsoft.com/office/drawing/2014/main" val="2636682041"/>
                    </a:ext>
                  </a:extLst>
                </a:gridCol>
                <a:gridCol w="1679913">
                  <a:extLst>
                    <a:ext uri="{9D8B030D-6E8A-4147-A177-3AD203B41FA5}">
                      <a16:colId xmlns:a16="http://schemas.microsoft.com/office/drawing/2014/main" val="3333606271"/>
                    </a:ext>
                  </a:extLst>
                </a:gridCol>
                <a:gridCol w="1679913">
                  <a:extLst>
                    <a:ext uri="{9D8B030D-6E8A-4147-A177-3AD203B41FA5}">
                      <a16:colId xmlns:a16="http://schemas.microsoft.com/office/drawing/2014/main" val="3880103225"/>
                    </a:ext>
                  </a:extLst>
                </a:gridCol>
                <a:gridCol w="1679913">
                  <a:extLst>
                    <a:ext uri="{9D8B030D-6E8A-4147-A177-3AD203B41FA5}">
                      <a16:colId xmlns:a16="http://schemas.microsoft.com/office/drawing/2014/main" val="1617666981"/>
                    </a:ext>
                  </a:extLst>
                </a:gridCol>
              </a:tblGrid>
              <a:tr h="526350">
                <a:tc>
                  <a:txBody>
                    <a:bodyPr/>
                    <a:lstStyle/>
                    <a:p>
                      <a:pPr marL="0" indent="0"/>
                      <a:endParaRPr lang="en-ZA" sz="2100" noProof="0" dirty="0"/>
                    </a:p>
                  </a:txBody>
                  <a:tcPr marL="121920" marR="121920" marT="60960" marB="60960">
                    <a:lnR w="12700" cap="flat" cmpd="sng" algn="ctr">
                      <a:no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r>
                        <a:rPr lang="en-ZA" sz="2400" noProof="0">
                          <a:solidFill>
                            <a:schemeClr val="accent6">
                              <a:lumMod val="75000"/>
                            </a:schemeClr>
                          </a:solidFill>
                        </a:rPr>
                        <a:t>2021</a:t>
                      </a:r>
                    </a:p>
                  </a:txBody>
                  <a:tcPr marL="121920" marR="12192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ZA" sz="2400" noProof="0">
                          <a:solidFill>
                            <a:schemeClr val="accent6">
                              <a:lumMod val="75000"/>
                            </a:schemeClr>
                          </a:solidFill>
                        </a:rPr>
                        <a:t>2022</a:t>
                      </a:r>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ZA" sz="24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ZA" sz="24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ZA" sz="24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0034"/>
                  </a:ext>
                </a:extLst>
              </a:tr>
              <a:tr h="471353">
                <a:tc>
                  <a:txBody>
                    <a:bodyPr/>
                    <a:lstStyle/>
                    <a:p>
                      <a:endParaRPr lang="en-ZA" sz="1500" noProof="0">
                        <a:latin typeface="+mn-lt"/>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900" b="1" noProof="0" dirty="0"/>
                        <a:t>Q4</a:t>
                      </a:r>
                    </a:p>
                  </a:txBody>
                  <a:tcPr marL="121920" marR="12192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ZA" sz="1900" b="1" noProof="0"/>
                        <a:t>Q1</a:t>
                      </a:r>
                    </a:p>
                  </a:txBody>
                  <a:tcPr marL="121920" marR="121920" marT="60960" marB="609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ZA" sz="1900" b="1" noProof="0"/>
                        <a:t>Q2</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ZA" sz="1900" b="1" noProof="0"/>
                        <a:t>Q3</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ZA" sz="1900" b="1" noProof="0"/>
                        <a:t>Q4</a:t>
                      </a:r>
                    </a:p>
                  </a:txBody>
                  <a:tcPr marL="121920" marR="121920" marT="60960" marB="60960"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85001252"/>
                  </a:ext>
                </a:extLst>
              </a:tr>
              <a:tr h="526350">
                <a:tc>
                  <a:txBody>
                    <a:bodyPr/>
                    <a:lstStyle/>
                    <a:p>
                      <a:pPr algn="ctr"/>
                      <a:r>
                        <a:rPr lang="en-ZA" sz="1200" b="1" noProof="0" dirty="0">
                          <a:solidFill>
                            <a:schemeClr val="bg1"/>
                          </a:solidFill>
                          <a:latin typeface="+mn-lt"/>
                        </a:rPr>
                        <a:t>AI Framework</a:t>
                      </a:r>
                    </a:p>
                    <a:p>
                      <a:pPr algn="ctr"/>
                      <a:r>
                        <a:rPr lang="en-ZA" sz="1200" b="1" noProof="0" dirty="0">
                          <a:solidFill>
                            <a:schemeClr val="bg1"/>
                          </a:solidFill>
                          <a:latin typeface="+mn-lt"/>
                        </a:rPr>
                        <a:t>proposal</a:t>
                      </a: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ZA" sz="1200" noProof="0"/>
                    </a:p>
                  </a:txBody>
                  <a:tcPr marL="121920" marR="12192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ZA" sz="1200" noProof="0"/>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ZA" sz="12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ZA" sz="12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ZA" sz="1200" noProof="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557403474"/>
                  </a:ext>
                </a:extLst>
              </a:tr>
              <a:tr h="630276">
                <a:tc>
                  <a:txBody>
                    <a:bodyPr/>
                    <a:lstStyle/>
                    <a:p>
                      <a:pPr algn="ctr"/>
                      <a:r>
                        <a:rPr lang="en-ZA" sz="1200" b="1" kern="1200" noProof="0" dirty="0">
                          <a:solidFill>
                            <a:schemeClr val="bg1"/>
                          </a:solidFill>
                          <a:latin typeface="+mn-lt"/>
                          <a:ea typeface="+mn-ea"/>
                          <a:cs typeface="+mn-cs"/>
                        </a:rPr>
                        <a:t>AI Liability proposal/PLD revision</a:t>
                      </a: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ZA" sz="1200" b="1" noProof="0" dirty="0"/>
                        <a:t>EC consultation tbc</a:t>
                      </a:r>
                    </a:p>
                  </a:txBody>
                  <a:tcPr marL="121920" marR="12192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ZA" sz="1200" b="1" noProof="0" dirty="0"/>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536788820"/>
                  </a:ext>
                </a:extLst>
              </a:tr>
              <a:tr h="471353">
                <a:tc>
                  <a:txBody>
                    <a:bodyPr/>
                    <a:lstStyle/>
                    <a:p>
                      <a:pPr marL="0" algn="ctr" defTabSz="914400" rtl="0" eaLnBrk="1" latinLnBrk="0" hangingPunct="1"/>
                      <a:r>
                        <a:rPr lang="en-ZA" sz="1200" b="1" kern="1200" noProof="0" dirty="0">
                          <a:solidFill>
                            <a:schemeClr val="tx1"/>
                          </a:solidFill>
                          <a:latin typeface="+mn-lt"/>
                          <a:ea typeface="+mn-ea"/>
                          <a:cs typeface="+mn-cs"/>
                        </a:rPr>
                        <a:t>Data Act</a:t>
                      </a: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ZA" sz="1200" b="1" noProof="0"/>
                    </a:p>
                  </a:txBody>
                  <a:tcPr marL="121920" marR="12192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200" b="1" noProof="0" dirty="0"/>
                        <a:t>EC adopts proposal</a:t>
                      </a:r>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extLst>
                  <a:ext uri="{0D108BD9-81ED-4DB2-BD59-A6C34878D82A}">
                    <a16:rowId xmlns:a16="http://schemas.microsoft.com/office/drawing/2014/main" val="3390438989"/>
                  </a:ext>
                </a:extLst>
              </a:tr>
              <a:tr h="526350">
                <a:tc>
                  <a:txBody>
                    <a:bodyPr/>
                    <a:lstStyle/>
                    <a:p>
                      <a:pPr marL="0" algn="ctr" defTabSz="914400" rtl="0" eaLnBrk="1" latinLnBrk="0" hangingPunct="1"/>
                      <a:r>
                        <a:rPr lang="en-ZA" sz="1200" b="1" kern="1200" noProof="0" dirty="0">
                          <a:solidFill>
                            <a:schemeClr val="tx1"/>
                          </a:solidFill>
                          <a:latin typeface="+mn-lt"/>
                          <a:ea typeface="+mn-ea"/>
                          <a:cs typeface="+mn-cs"/>
                        </a:rPr>
                        <a:t>Proposal on access </a:t>
                      </a:r>
                    </a:p>
                    <a:p>
                      <a:pPr marL="0" algn="ctr" defTabSz="914400" rtl="0" eaLnBrk="1" latinLnBrk="0" hangingPunct="1"/>
                      <a:r>
                        <a:rPr lang="en-ZA" sz="1200" b="1" kern="1200" noProof="0" dirty="0">
                          <a:solidFill>
                            <a:schemeClr val="tx1"/>
                          </a:solidFill>
                          <a:latin typeface="+mn-lt"/>
                          <a:ea typeface="+mn-ea"/>
                          <a:cs typeface="+mn-cs"/>
                        </a:rPr>
                        <a:t>to in vehicle data</a:t>
                      </a: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ZA" sz="1200" b="1" noProof="0" dirty="0"/>
                        <a:t>EC adopts proposal</a:t>
                      </a:r>
                    </a:p>
                  </a:txBody>
                  <a:tcPr marL="121920" marR="12192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200" b="1" noProof="0" dirty="0"/>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extLst>
                  <a:ext uri="{0D108BD9-81ED-4DB2-BD59-A6C34878D82A}">
                    <a16:rowId xmlns:a16="http://schemas.microsoft.com/office/drawing/2014/main" val="1431072677"/>
                  </a:ext>
                </a:extLst>
              </a:tr>
              <a:tr h="630276">
                <a:tc>
                  <a:txBody>
                    <a:bodyPr/>
                    <a:lstStyle/>
                    <a:p>
                      <a:pPr marL="0" algn="ctr" defTabSz="914400" rtl="0" eaLnBrk="1" latinLnBrk="0" hangingPunct="1"/>
                      <a:r>
                        <a:rPr lang="en-ZA" sz="1200" b="1" kern="1200" noProof="0" dirty="0">
                          <a:solidFill>
                            <a:schemeClr val="tx1"/>
                          </a:solidFill>
                          <a:latin typeface="+mn-lt"/>
                          <a:ea typeface="+mn-ea"/>
                          <a:cs typeface="+mn-cs"/>
                        </a:rPr>
                        <a:t>Data governance </a:t>
                      </a:r>
                    </a:p>
                    <a:p>
                      <a:pPr marL="0" algn="ctr" defTabSz="914400" rtl="0" eaLnBrk="1" latinLnBrk="0" hangingPunct="1"/>
                      <a:r>
                        <a:rPr lang="en-ZA" sz="1200" b="1" kern="1200" noProof="0" dirty="0">
                          <a:solidFill>
                            <a:schemeClr val="tx1"/>
                          </a:solidFill>
                          <a:latin typeface="+mn-lt"/>
                          <a:ea typeface="+mn-ea"/>
                          <a:cs typeface="+mn-cs"/>
                        </a:rPr>
                        <a:t>act</a:t>
                      </a: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ZA" sz="1100" b="1" noProof="0"/>
                    </a:p>
                  </a:txBody>
                  <a:tcPr marL="121920" marR="12192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b="1" noProof="0" dirty="0"/>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extLst>
                  <a:ext uri="{0D108BD9-81ED-4DB2-BD59-A6C34878D82A}">
                    <a16:rowId xmlns:a16="http://schemas.microsoft.com/office/drawing/2014/main" val="1980161196"/>
                  </a:ext>
                </a:extLst>
              </a:tr>
              <a:tr h="570029">
                <a:tc>
                  <a:txBody>
                    <a:bodyPr/>
                    <a:lstStyle/>
                    <a:p>
                      <a:pPr marL="0" indent="0" algn="ctr" defTabSz="914400" rtl="0" eaLnBrk="1" latinLnBrk="0" hangingPunct="1"/>
                      <a:r>
                        <a:rPr lang="en-ZA" sz="1200" b="1" kern="1200" noProof="0" dirty="0">
                          <a:solidFill>
                            <a:schemeClr val="tx1"/>
                          </a:solidFill>
                          <a:latin typeface="+mn-lt"/>
                          <a:ea typeface="+mn-ea"/>
                          <a:cs typeface="+mn-cs"/>
                        </a:rPr>
                        <a:t>EU Health Data Space</a:t>
                      </a: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4A4A49"/>
                          </a:solidFill>
                          <a:effectLst/>
                          <a:uLnTx/>
                          <a:uFillTx/>
                          <a:latin typeface="+mn-lt"/>
                          <a:ea typeface="+mn-ea"/>
                          <a:cs typeface="+mn-cs"/>
                        </a:rPr>
                        <a:t>EC adopts proposal</a:t>
                      </a:r>
                    </a:p>
                    <a:p>
                      <a:endParaRPr lang="en-ZA" sz="1200" b="1" noProof="0" dirty="0"/>
                    </a:p>
                  </a:txBody>
                  <a:tcPr marL="121920" marR="12192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b="1" noProof="0" dirty="0"/>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extLst>
                  <a:ext uri="{0D108BD9-81ED-4DB2-BD59-A6C34878D82A}">
                    <a16:rowId xmlns:a16="http://schemas.microsoft.com/office/drawing/2014/main" val="2569194300"/>
                  </a:ext>
                </a:extLst>
              </a:tr>
              <a:tr h="630276">
                <a:tc>
                  <a:txBody>
                    <a:bodyPr/>
                    <a:lstStyle/>
                    <a:p>
                      <a:pPr marL="0" algn="ctr" defTabSz="914400" rtl="0" eaLnBrk="1" latinLnBrk="0" hangingPunct="1"/>
                      <a:r>
                        <a:rPr lang="en-ZA" sz="1200" b="1" kern="1200" noProof="0" dirty="0">
                          <a:solidFill>
                            <a:schemeClr val="tx1"/>
                          </a:solidFill>
                          <a:latin typeface="+mn-lt"/>
                          <a:ea typeface="+mn-ea"/>
                          <a:cs typeface="+mn-cs"/>
                        </a:rPr>
                        <a:t>EC Supervisory data strategy for EU financial system</a:t>
                      </a: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4A4A49"/>
                          </a:solidFill>
                          <a:effectLst/>
                          <a:uLnTx/>
                          <a:uFillTx/>
                          <a:latin typeface="+mn-lt"/>
                          <a:ea typeface="+mn-ea"/>
                          <a:cs typeface="+mn-cs"/>
                        </a:rPr>
                        <a:t>EC adopts proposal</a:t>
                      </a:r>
                    </a:p>
                    <a:p>
                      <a:endParaRPr lang="en-ZA" sz="1200" b="1" noProof="0" dirty="0"/>
                    </a:p>
                  </a:txBody>
                  <a:tcPr marL="121920" marR="12192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b="1" noProof="0" dirty="0"/>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tc>
                  <a:txBody>
                    <a:bodyPr/>
                    <a:lstStyle/>
                    <a:p>
                      <a:endParaRPr lang="en-ZA" sz="1100" noProof="0" dirty="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D5"/>
                    </a:solidFill>
                  </a:tcPr>
                </a:tc>
                <a:extLst>
                  <a:ext uri="{0D108BD9-81ED-4DB2-BD59-A6C34878D82A}">
                    <a16:rowId xmlns:a16="http://schemas.microsoft.com/office/drawing/2014/main" val="1209733906"/>
                  </a:ext>
                </a:extLst>
              </a:tr>
            </a:tbl>
          </a:graphicData>
        </a:graphic>
      </p:graphicFrame>
      <p:sp>
        <p:nvSpPr>
          <p:cNvPr id="13" name="Flèche : droite 12">
            <a:extLst>
              <a:ext uri="{FF2B5EF4-FFF2-40B4-BE49-F238E27FC236}">
                <a16:creationId xmlns:a16="http://schemas.microsoft.com/office/drawing/2014/main" id="{7392AC8D-E2F6-2244-09A3-0BD9E416D892}"/>
              </a:ext>
            </a:extLst>
          </p:cNvPr>
          <p:cNvSpPr/>
          <p:nvPr/>
        </p:nvSpPr>
        <p:spPr>
          <a:xfrm>
            <a:off x="3702252" y="2820339"/>
            <a:ext cx="2950359" cy="450896"/>
          </a:xfrm>
          <a:prstGeom prst="rightArrow">
            <a:avLst/>
          </a:prstGeom>
          <a:solidFill>
            <a:schemeClr val="accent2">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33" b="1" dirty="0">
                <a:ln w="0"/>
                <a:solidFill>
                  <a:schemeClr val="tx1"/>
                </a:solidFill>
                <a:effectLst>
                  <a:outerShdw blurRad="38100" dist="19050" dir="2700000" algn="tl" rotWithShape="0">
                    <a:schemeClr val="dk1">
                      <a:alpha val="40000"/>
                    </a:schemeClr>
                  </a:outerShdw>
                </a:effectLst>
                <a:latin typeface="Arial" charset="0"/>
                <a:ea typeface="ＭＳ Ｐゴシック" charset="0"/>
              </a:rPr>
              <a:t>EP and Council </a:t>
            </a:r>
            <a:r>
              <a:rPr lang="fr-FR" sz="933" b="1" dirty="0" err="1">
                <a:ln w="0"/>
                <a:solidFill>
                  <a:schemeClr val="tx1"/>
                </a:solidFill>
                <a:effectLst>
                  <a:outerShdw blurRad="38100" dist="19050" dir="2700000" algn="tl" rotWithShape="0">
                    <a:schemeClr val="dk1">
                      <a:alpha val="40000"/>
                    </a:schemeClr>
                  </a:outerShdw>
                </a:effectLst>
                <a:latin typeface="Arial" charset="0"/>
                <a:ea typeface="ＭＳ Ｐゴシック" charset="0"/>
              </a:rPr>
              <a:t>Examination</a:t>
            </a:r>
            <a:endParaRPr lang="fr-FR" sz="933" b="1" dirty="0">
              <a:ln w="0"/>
              <a:solidFill>
                <a:schemeClr val="tx1"/>
              </a:solidFill>
              <a:effectLst>
                <a:outerShdw blurRad="38100" dist="19050" dir="2700000" algn="tl" rotWithShape="0">
                  <a:schemeClr val="dk1">
                    <a:alpha val="40000"/>
                  </a:schemeClr>
                </a:outerShdw>
              </a:effectLst>
              <a:latin typeface="Arial" charset="0"/>
              <a:ea typeface="ＭＳ Ｐゴシック" charset="0"/>
            </a:endParaRPr>
          </a:p>
        </p:txBody>
      </p:sp>
      <p:sp>
        <p:nvSpPr>
          <p:cNvPr id="14" name="Flèche : droite 13">
            <a:extLst>
              <a:ext uri="{FF2B5EF4-FFF2-40B4-BE49-F238E27FC236}">
                <a16:creationId xmlns:a16="http://schemas.microsoft.com/office/drawing/2014/main" id="{D7CE8A18-CC3C-D40A-62D5-620BA5A914FA}"/>
              </a:ext>
            </a:extLst>
          </p:cNvPr>
          <p:cNvSpPr/>
          <p:nvPr/>
        </p:nvSpPr>
        <p:spPr>
          <a:xfrm>
            <a:off x="7549829" y="3335170"/>
            <a:ext cx="2950359" cy="450896"/>
          </a:xfrm>
          <a:prstGeom prst="rightArrow">
            <a:avLst/>
          </a:prstGeom>
          <a:solidFill>
            <a:schemeClr val="accent2">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33" b="1" dirty="0">
                <a:ln w="0"/>
                <a:solidFill>
                  <a:schemeClr val="tx1"/>
                </a:solidFill>
                <a:effectLst>
                  <a:outerShdw blurRad="38100" dist="19050" dir="2700000" algn="tl" rotWithShape="0">
                    <a:schemeClr val="dk1">
                      <a:alpha val="40000"/>
                    </a:schemeClr>
                  </a:outerShdw>
                </a:effectLst>
                <a:latin typeface="Arial" charset="0"/>
                <a:ea typeface="ＭＳ Ｐゴシック" charset="0"/>
              </a:rPr>
              <a:t>EP and Council </a:t>
            </a:r>
            <a:r>
              <a:rPr lang="fr-FR" sz="933" b="1" dirty="0" err="1">
                <a:ln w="0"/>
                <a:solidFill>
                  <a:schemeClr val="tx1"/>
                </a:solidFill>
                <a:effectLst>
                  <a:outerShdw blurRad="38100" dist="19050" dir="2700000" algn="tl" rotWithShape="0">
                    <a:schemeClr val="dk1">
                      <a:alpha val="40000"/>
                    </a:schemeClr>
                  </a:outerShdw>
                </a:effectLst>
                <a:latin typeface="Arial" charset="0"/>
                <a:ea typeface="ＭＳ Ｐゴシック" charset="0"/>
              </a:rPr>
              <a:t>Examination</a:t>
            </a:r>
            <a:endParaRPr lang="fr-FR" sz="933" b="1" dirty="0">
              <a:ln w="0"/>
              <a:solidFill>
                <a:schemeClr val="tx1"/>
              </a:solidFill>
              <a:effectLst>
                <a:outerShdw blurRad="38100" dist="19050" dir="2700000" algn="tl" rotWithShape="0">
                  <a:schemeClr val="dk1">
                    <a:alpha val="40000"/>
                  </a:schemeClr>
                </a:outerShdw>
              </a:effectLst>
              <a:latin typeface="Arial" charset="0"/>
              <a:ea typeface="ＭＳ Ｐゴシック" charset="0"/>
            </a:endParaRPr>
          </a:p>
        </p:txBody>
      </p:sp>
      <p:sp>
        <p:nvSpPr>
          <p:cNvPr id="15" name="Flèche : droite 14">
            <a:extLst>
              <a:ext uri="{FF2B5EF4-FFF2-40B4-BE49-F238E27FC236}">
                <a16:creationId xmlns:a16="http://schemas.microsoft.com/office/drawing/2014/main" id="{C09A93D0-1728-90CB-B66D-2815D4F98253}"/>
              </a:ext>
            </a:extLst>
          </p:cNvPr>
          <p:cNvSpPr/>
          <p:nvPr/>
        </p:nvSpPr>
        <p:spPr>
          <a:xfrm>
            <a:off x="6652611" y="3920172"/>
            <a:ext cx="2950359" cy="450896"/>
          </a:xfrm>
          <a:prstGeom prst="rightArrow">
            <a:avLst/>
          </a:prstGeom>
          <a:solidFill>
            <a:schemeClr val="accent3">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33" b="1">
                <a:ln w="0"/>
                <a:solidFill>
                  <a:schemeClr val="tx1"/>
                </a:solidFill>
                <a:effectLst>
                  <a:outerShdw blurRad="38100" dist="19050" dir="2700000" algn="tl" rotWithShape="0">
                    <a:schemeClr val="dk1">
                      <a:alpha val="40000"/>
                    </a:schemeClr>
                  </a:outerShdw>
                </a:effectLst>
                <a:latin typeface="Arial" charset="0"/>
                <a:ea typeface="ＭＳ Ｐゴシック" charset="0"/>
              </a:rPr>
              <a:t>EP and Council Examination</a:t>
            </a:r>
          </a:p>
        </p:txBody>
      </p:sp>
      <p:sp>
        <p:nvSpPr>
          <p:cNvPr id="16" name="Flèche : droite 15">
            <a:extLst>
              <a:ext uri="{FF2B5EF4-FFF2-40B4-BE49-F238E27FC236}">
                <a16:creationId xmlns:a16="http://schemas.microsoft.com/office/drawing/2014/main" id="{78F273D2-C14C-AC4A-757F-6049B6061ED9}"/>
              </a:ext>
            </a:extLst>
          </p:cNvPr>
          <p:cNvSpPr/>
          <p:nvPr/>
        </p:nvSpPr>
        <p:spPr>
          <a:xfrm>
            <a:off x="6588516" y="4465620"/>
            <a:ext cx="2950359" cy="450896"/>
          </a:xfrm>
          <a:prstGeom prst="rightArrow">
            <a:avLst/>
          </a:prstGeom>
          <a:solidFill>
            <a:schemeClr val="accent3">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33" b="1" dirty="0">
                <a:ln w="0"/>
                <a:solidFill>
                  <a:schemeClr val="tx1"/>
                </a:solidFill>
                <a:effectLst>
                  <a:outerShdw blurRad="38100" dist="19050" dir="2700000" algn="tl" rotWithShape="0">
                    <a:schemeClr val="dk1">
                      <a:alpha val="40000"/>
                    </a:schemeClr>
                  </a:outerShdw>
                </a:effectLst>
                <a:latin typeface="Arial" charset="0"/>
                <a:ea typeface="ＭＳ Ｐゴシック" charset="0"/>
              </a:rPr>
              <a:t>EP and Council </a:t>
            </a:r>
            <a:r>
              <a:rPr lang="fr-FR" sz="933" b="1" dirty="0" err="1">
                <a:ln w="0"/>
                <a:solidFill>
                  <a:schemeClr val="tx1"/>
                </a:solidFill>
                <a:effectLst>
                  <a:outerShdw blurRad="38100" dist="19050" dir="2700000" algn="tl" rotWithShape="0">
                    <a:schemeClr val="dk1">
                      <a:alpha val="40000"/>
                    </a:schemeClr>
                  </a:outerShdw>
                </a:effectLst>
                <a:latin typeface="Arial" charset="0"/>
                <a:ea typeface="ＭＳ Ｐゴシック" charset="0"/>
              </a:rPr>
              <a:t>Examination</a:t>
            </a:r>
            <a:endParaRPr lang="fr-FR" sz="933" b="1" dirty="0">
              <a:ln w="0"/>
              <a:solidFill>
                <a:schemeClr val="tx1"/>
              </a:solidFill>
              <a:effectLst>
                <a:outerShdw blurRad="38100" dist="19050" dir="2700000" algn="tl" rotWithShape="0">
                  <a:schemeClr val="dk1">
                    <a:alpha val="40000"/>
                  </a:schemeClr>
                </a:outerShdw>
              </a:effectLst>
              <a:latin typeface="Arial" charset="0"/>
              <a:ea typeface="ＭＳ Ｐゴシック" charset="0"/>
            </a:endParaRPr>
          </a:p>
        </p:txBody>
      </p:sp>
      <p:sp>
        <p:nvSpPr>
          <p:cNvPr id="17" name="Flèche : droite 16">
            <a:extLst>
              <a:ext uri="{FF2B5EF4-FFF2-40B4-BE49-F238E27FC236}">
                <a16:creationId xmlns:a16="http://schemas.microsoft.com/office/drawing/2014/main" id="{C8BF94F9-3D17-FD02-4310-001F91191FED}"/>
              </a:ext>
            </a:extLst>
          </p:cNvPr>
          <p:cNvSpPr/>
          <p:nvPr/>
        </p:nvSpPr>
        <p:spPr>
          <a:xfrm>
            <a:off x="6588515" y="5596070"/>
            <a:ext cx="2950359" cy="450896"/>
          </a:xfrm>
          <a:prstGeom prst="rightArrow">
            <a:avLst/>
          </a:prstGeom>
          <a:solidFill>
            <a:schemeClr val="accent3">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33" b="1" dirty="0">
                <a:ln w="0"/>
                <a:solidFill>
                  <a:schemeClr val="tx1"/>
                </a:solidFill>
                <a:effectLst>
                  <a:outerShdw blurRad="38100" dist="19050" dir="2700000" algn="tl" rotWithShape="0">
                    <a:schemeClr val="dk1">
                      <a:alpha val="40000"/>
                    </a:schemeClr>
                  </a:outerShdw>
                </a:effectLst>
                <a:latin typeface="Arial" charset="0"/>
                <a:ea typeface="ＭＳ Ｐゴシック" charset="0"/>
              </a:rPr>
              <a:t>EP and Council </a:t>
            </a:r>
            <a:r>
              <a:rPr lang="fr-FR" sz="933" b="1" dirty="0" err="1">
                <a:ln w="0"/>
                <a:solidFill>
                  <a:schemeClr val="tx1"/>
                </a:solidFill>
                <a:effectLst>
                  <a:outerShdw blurRad="38100" dist="19050" dir="2700000" algn="tl" rotWithShape="0">
                    <a:schemeClr val="dk1">
                      <a:alpha val="40000"/>
                    </a:schemeClr>
                  </a:outerShdw>
                </a:effectLst>
                <a:latin typeface="Arial" charset="0"/>
                <a:ea typeface="ＭＳ Ｐゴシック" charset="0"/>
              </a:rPr>
              <a:t>Examination</a:t>
            </a:r>
            <a:endParaRPr lang="fr-FR" sz="933" b="1" dirty="0">
              <a:ln w="0"/>
              <a:solidFill>
                <a:schemeClr val="tx1"/>
              </a:solidFill>
              <a:effectLst>
                <a:outerShdw blurRad="38100" dist="19050" dir="2700000" algn="tl" rotWithShape="0">
                  <a:schemeClr val="dk1">
                    <a:alpha val="40000"/>
                  </a:schemeClr>
                </a:outerShdw>
              </a:effectLst>
              <a:latin typeface="Arial" charset="0"/>
              <a:ea typeface="ＭＳ Ｐゴシック" charset="0"/>
            </a:endParaRPr>
          </a:p>
        </p:txBody>
      </p:sp>
      <p:sp>
        <p:nvSpPr>
          <p:cNvPr id="18" name="Flèche : droite 17">
            <a:extLst>
              <a:ext uri="{FF2B5EF4-FFF2-40B4-BE49-F238E27FC236}">
                <a16:creationId xmlns:a16="http://schemas.microsoft.com/office/drawing/2014/main" id="{75CD40F6-AD6B-1A61-D62C-091571881A8C}"/>
              </a:ext>
            </a:extLst>
          </p:cNvPr>
          <p:cNvSpPr/>
          <p:nvPr/>
        </p:nvSpPr>
        <p:spPr>
          <a:xfrm>
            <a:off x="6594332" y="6242528"/>
            <a:ext cx="2950359" cy="450896"/>
          </a:xfrm>
          <a:prstGeom prst="rightArrow">
            <a:avLst/>
          </a:prstGeom>
          <a:solidFill>
            <a:schemeClr val="accent3">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33" b="1" dirty="0">
                <a:ln w="0"/>
                <a:solidFill>
                  <a:schemeClr val="tx1"/>
                </a:solidFill>
                <a:effectLst>
                  <a:outerShdw blurRad="38100" dist="19050" dir="2700000" algn="tl" rotWithShape="0">
                    <a:schemeClr val="dk1">
                      <a:alpha val="40000"/>
                    </a:schemeClr>
                  </a:outerShdw>
                </a:effectLst>
                <a:latin typeface="Arial" charset="0"/>
                <a:ea typeface="ＭＳ Ｐゴシック" charset="0"/>
              </a:rPr>
              <a:t>EP and Council </a:t>
            </a:r>
            <a:r>
              <a:rPr lang="fr-FR" sz="933" b="1" dirty="0" err="1">
                <a:ln w="0"/>
                <a:solidFill>
                  <a:schemeClr val="tx1"/>
                </a:solidFill>
                <a:effectLst>
                  <a:outerShdw blurRad="38100" dist="19050" dir="2700000" algn="tl" rotWithShape="0">
                    <a:schemeClr val="dk1">
                      <a:alpha val="40000"/>
                    </a:schemeClr>
                  </a:outerShdw>
                </a:effectLst>
                <a:latin typeface="Arial" charset="0"/>
                <a:ea typeface="ＭＳ Ｐゴシック" charset="0"/>
              </a:rPr>
              <a:t>Examination</a:t>
            </a:r>
            <a:endParaRPr lang="fr-FR" sz="933" b="1" dirty="0">
              <a:ln w="0"/>
              <a:solidFill>
                <a:schemeClr val="tx1"/>
              </a:solidFill>
              <a:effectLst>
                <a:outerShdw blurRad="38100" dist="19050" dir="2700000" algn="tl" rotWithShape="0">
                  <a:schemeClr val="dk1">
                    <a:alpha val="40000"/>
                  </a:schemeClr>
                </a:outerShdw>
              </a:effectLst>
              <a:latin typeface="Arial" charset="0"/>
              <a:ea typeface="ＭＳ Ｐゴシック" charset="0"/>
            </a:endParaRPr>
          </a:p>
        </p:txBody>
      </p:sp>
      <p:sp>
        <p:nvSpPr>
          <p:cNvPr id="19" name="Flèche : droite 18">
            <a:extLst>
              <a:ext uri="{FF2B5EF4-FFF2-40B4-BE49-F238E27FC236}">
                <a16:creationId xmlns:a16="http://schemas.microsoft.com/office/drawing/2014/main" id="{CB5666D0-3D20-59AC-EF5E-4DF681577A13}"/>
              </a:ext>
            </a:extLst>
          </p:cNvPr>
          <p:cNvSpPr/>
          <p:nvPr/>
        </p:nvSpPr>
        <p:spPr>
          <a:xfrm>
            <a:off x="3576513" y="5020006"/>
            <a:ext cx="2950359" cy="450896"/>
          </a:xfrm>
          <a:prstGeom prst="rightArrow">
            <a:avLst/>
          </a:prstGeom>
          <a:solidFill>
            <a:schemeClr val="accent3">
              <a:lumMod val="40000"/>
              <a:lumOff val="6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933" b="1">
                <a:ln w="0"/>
                <a:solidFill>
                  <a:schemeClr val="tx1"/>
                </a:solidFill>
                <a:effectLst>
                  <a:outerShdw blurRad="38100" dist="19050" dir="2700000" algn="tl" rotWithShape="0">
                    <a:schemeClr val="dk1">
                      <a:alpha val="40000"/>
                    </a:schemeClr>
                  </a:outerShdw>
                </a:effectLst>
                <a:latin typeface="Arial" charset="0"/>
                <a:ea typeface="ＭＳ Ｐゴシック" charset="0"/>
              </a:rPr>
              <a:t>EP and Council Examination</a:t>
            </a:r>
          </a:p>
        </p:txBody>
      </p:sp>
      <p:cxnSp>
        <p:nvCxnSpPr>
          <p:cNvPr id="20" name="Connecteur droit 19">
            <a:extLst>
              <a:ext uri="{FF2B5EF4-FFF2-40B4-BE49-F238E27FC236}">
                <a16:creationId xmlns:a16="http://schemas.microsoft.com/office/drawing/2014/main" id="{A42E663B-9B11-5F53-6647-5ADFE9D7D315}"/>
              </a:ext>
            </a:extLst>
          </p:cNvPr>
          <p:cNvCxnSpPr>
            <a:cxnSpLocks/>
          </p:cNvCxnSpPr>
          <p:nvPr/>
        </p:nvCxnSpPr>
        <p:spPr>
          <a:xfrm>
            <a:off x="6333489" y="2321960"/>
            <a:ext cx="0" cy="453604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571051"/>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33</a:t>
            </a:fld>
            <a:endParaRPr lang="fr-FR" dirty="0"/>
          </a:p>
        </p:txBody>
      </p:sp>
      <p:sp>
        <p:nvSpPr>
          <p:cNvPr id="7" name="Titre 2">
            <a:extLst>
              <a:ext uri="{FF2B5EF4-FFF2-40B4-BE49-F238E27FC236}">
                <a16:creationId xmlns:a16="http://schemas.microsoft.com/office/drawing/2014/main" id="{58E61D40-E1E2-A71B-4B72-21B2D04BD3D7}"/>
              </a:ext>
            </a:extLst>
          </p:cNvPr>
          <p:cNvSpPr>
            <a:spLocks noGrp="1"/>
          </p:cNvSpPr>
          <p:nvPr>
            <p:ph type="title"/>
          </p:nvPr>
        </p:nvSpPr>
        <p:spPr>
          <a:xfrm>
            <a:off x="185548" y="100238"/>
            <a:ext cx="9359143" cy="558393"/>
          </a:xfrm>
        </p:spPr>
        <p:txBody>
          <a:bodyPr>
            <a:normAutofit/>
          </a:bodyPr>
          <a:lstStyle/>
          <a:p>
            <a:r>
              <a:rPr lang="fr-FR" sz="2800" dirty="0"/>
              <a:t>France Assureurs -Panorama des enjeux digitaux européens</a:t>
            </a:r>
          </a:p>
        </p:txBody>
      </p:sp>
      <p:sp>
        <p:nvSpPr>
          <p:cNvPr id="6" name="Titre 4">
            <a:extLst>
              <a:ext uri="{FF2B5EF4-FFF2-40B4-BE49-F238E27FC236}">
                <a16:creationId xmlns:a16="http://schemas.microsoft.com/office/drawing/2014/main" id="{A6ED49A3-709A-5372-408F-8BF10D7B418D}"/>
              </a:ext>
            </a:extLst>
          </p:cNvPr>
          <p:cNvSpPr txBox="1">
            <a:spLocks/>
          </p:cNvSpPr>
          <p:nvPr/>
        </p:nvSpPr>
        <p:spPr bwMode="gray">
          <a:xfrm>
            <a:off x="281158" y="851138"/>
            <a:ext cx="9540937" cy="993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133" kern="1200">
                <a:solidFill>
                  <a:schemeClr val="accent1"/>
                </a:solidFill>
                <a:latin typeface="+mj-lt"/>
                <a:ea typeface="ＭＳ Ｐゴシック" charset="0"/>
                <a:cs typeface="ＭＳ Ｐゴシック" charset="0"/>
              </a:defRPr>
            </a:lvl1pPr>
            <a:lvl2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6pPr>
            <a:lvl7pPr marL="1219170"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7pPr>
            <a:lvl8pPr marL="1828754"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8pPr>
            <a:lvl9pPr marL="2438339"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dirty="0">
                <a:solidFill>
                  <a:srgbClr val="282D69"/>
                </a:solidFill>
                <a:latin typeface="Arial" panose="020B0604020202020204" pitchFamily="34" charset="0"/>
                <a:ea typeface="+mj-ea"/>
                <a:cs typeface="Arial" panose="020B0604020202020204" pitchFamily="34" charset="0"/>
              </a:rPr>
              <a:t>Notre feuille de route 2022</a:t>
            </a:r>
          </a:p>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dirty="0">
                <a:solidFill>
                  <a:srgbClr val="C00000"/>
                </a:solidFill>
                <a:latin typeface="Arial" panose="020B0604020202020204" pitchFamily="34" charset="0"/>
                <a:ea typeface="+mj-ea"/>
                <a:cs typeface="Arial" panose="020B0604020202020204" pitchFamily="34" charset="0"/>
              </a:rPr>
              <a:t>Des travaux rythmés par un agenda digital européen dense (2/3)</a:t>
            </a:r>
          </a:p>
        </p:txBody>
      </p:sp>
      <p:pic>
        <p:nvPicPr>
          <p:cNvPr id="8" name="Image 7">
            <a:extLst>
              <a:ext uri="{FF2B5EF4-FFF2-40B4-BE49-F238E27FC236}">
                <a16:creationId xmlns:a16="http://schemas.microsoft.com/office/drawing/2014/main" id="{D74DDF40-CB0C-F2A0-3BC9-322BE068367D}"/>
              </a:ext>
            </a:extLst>
          </p:cNvPr>
          <p:cNvPicPr>
            <a:picLocks noChangeAspect="1"/>
          </p:cNvPicPr>
          <p:nvPr/>
        </p:nvPicPr>
        <p:blipFill>
          <a:blip r:embed="rId2"/>
          <a:stretch>
            <a:fillRect/>
          </a:stretch>
        </p:blipFill>
        <p:spPr>
          <a:xfrm>
            <a:off x="10007029" y="934503"/>
            <a:ext cx="1910993" cy="645085"/>
          </a:xfrm>
          <a:prstGeom prst="rect">
            <a:avLst/>
          </a:prstGeom>
        </p:spPr>
      </p:pic>
      <p:graphicFrame>
        <p:nvGraphicFramePr>
          <p:cNvPr id="10" name="Tableau 6">
            <a:extLst>
              <a:ext uri="{FF2B5EF4-FFF2-40B4-BE49-F238E27FC236}">
                <a16:creationId xmlns:a16="http://schemas.microsoft.com/office/drawing/2014/main" id="{FB0CD102-FED2-7974-0BED-90BEE9F2BFA7}"/>
              </a:ext>
            </a:extLst>
          </p:cNvPr>
          <p:cNvGraphicFramePr>
            <a:graphicFrameLocks noGrp="1"/>
          </p:cNvGraphicFramePr>
          <p:nvPr>
            <p:extLst>
              <p:ext uri="{D42A27DB-BD31-4B8C-83A1-F6EECF244321}">
                <p14:modId xmlns:p14="http://schemas.microsoft.com/office/powerpoint/2010/main" val="3280303329"/>
              </p:ext>
            </p:extLst>
          </p:nvPr>
        </p:nvGraphicFramePr>
        <p:xfrm>
          <a:off x="390419" y="1695236"/>
          <a:ext cx="11054991" cy="5062525"/>
        </p:xfrm>
        <a:graphic>
          <a:graphicData uri="http://schemas.openxmlformats.org/drawingml/2006/table">
            <a:tbl>
              <a:tblPr firstRow="1" bandRow="1">
                <a:tableStyleId>{5C22544A-7EE6-4342-B048-85BDC9FD1C3A}</a:tableStyleId>
              </a:tblPr>
              <a:tblGrid>
                <a:gridCol w="2609477">
                  <a:extLst>
                    <a:ext uri="{9D8B030D-6E8A-4147-A177-3AD203B41FA5}">
                      <a16:colId xmlns:a16="http://schemas.microsoft.com/office/drawing/2014/main" val="817615795"/>
                    </a:ext>
                  </a:extLst>
                </a:gridCol>
                <a:gridCol w="1579230">
                  <a:extLst>
                    <a:ext uri="{9D8B030D-6E8A-4147-A177-3AD203B41FA5}">
                      <a16:colId xmlns:a16="http://schemas.microsoft.com/office/drawing/2014/main" val="862584056"/>
                    </a:ext>
                  </a:extLst>
                </a:gridCol>
                <a:gridCol w="1716571">
                  <a:extLst>
                    <a:ext uri="{9D8B030D-6E8A-4147-A177-3AD203B41FA5}">
                      <a16:colId xmlns:a16="http://schemas.microsoft.com/office/drawing/2014/main" val="2636682041"/>
                    </a:ext>
                  </a:extLst>
                </a:gridCol>
                <a:gridCol w="1716571">
                  <a:extLst>
                    <a:ext uri="{9D8B030D-6E8A-4147-A177-3AD203B41FA5}">
                      <a16:colId xmlns:a16="http://schemas.microsoft.com/office/drawing/2014/main" val="3333606271"/>
                    </a:ext>
                  </a:extLst>
                </a:gridCol>
                <a:gridCol w="1716571">
                  <a:extLst>
                    <a:ext uri="{9D8B030D-6E8A-4147-A177-3AD203B41FA5}">
                      <a16:colId xmlns:a16="http://schemas.microsoft.com/office/drawing/2014/main" val="3880103225"/>
                    </a:ext>
                  </a:extLst>
                </a:gridCol>
                <a:gridCol w="1716571">
                  <a:extLst>
                    <a:ext uri="{9D8B030D-6E8A-4147-A177-3AD203B41FA5}">
                      <a16:colId xmlns:a16="http://schemas.microsoft.com/office/drawing/2014/main" val="1617666981"/>
                    </a:ext>
                  </a:extLst>
                </a:gridCol>
              </a:tblGrid>
              <a:tr h="732559">
                <a:tc>
                  <a:txBody>
                    <a:bodyPr/>
                    <a:lstStyle/>
                    <a:p>
                      <a:pPr marL="0" indent="0"/>
                      <a:endParaRPr lang="fr-FR" sz="2100"/>
                    </a:p>
                  </a:txBody>
                  <a:tcPr marL="121920" marR="121920" marT="60960" marB="6096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a:solidFill>
                            <a:schemeClr val="accent6">
                              <a:lumMod val="75000"/>
                            </a:schemeClr>
                          </a:solidFill>
                        </a:rPr>
                        <a:t>2021</a:t>
                      </a:r>
                    </a:p>
                  </a:txBody>
                  <a:tcPr marL="121920" marR="12192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dirty="0">
                          <a:solidFill>
                            <a:schemeClr val="accent6">
                              <a:lumMod val="75000"/>
                            </a:schemeClr>
                          </a:solidFill>
                        </a:rPr>
                        <a:t>2022</a:t>
                      </a:r>
                    </a:p>
                  </a:txBody>
                  <a:tcPr marL="121920" marR="121920" marT="60960" marB="609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24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24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24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0034"/>
                  </a:ext>
                </a:extLst>
              </a:tr>
              <a:tr h="470097">
                <a:tc>
                  <a:txBody>
                    <a:bodyPr/>
                    <a:lstStyle/>
                    <a:p>
                      <a:endParaRPr lang="fr-FR" sz="1500">
                        <a:latin typeface="+mn-lt"/>
                      </a:endParaRPr>
                    </a:p>
                  </a:txBody>
                  <a:tcPr marL="121920" marR="121920" marT="60960" marB="6096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900" b="1"/>
                        <a:t>Q4</a:t>
                      </a:r>
                    </a:p>
                  </a:txBody>
                  <a:tcPr marL="121920" marR="12192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900" b="1" dirty="0"/>
                        <a:t>Q1</a:t>
                      </a:r>
                    </a:p>
                  </a:txBody>
                  <a:tcPr marL="121920" marR="121920" marT="60960" marB="609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900" b="1"/>
                        <a:t>Q2</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900" b="1"/>
                        <a:t>Q3</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900" b="1"/>
                        <a:t>Q4</a:t>
                      </a:r>
                    </a:p>
                  </a:txBody>
                  <a:tcPr marL="121920" marR="121920" marT="60960" marB="60960"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85001252"/>
                  </a:ext>
                </a:extLst>
              </a:tr>
              <a:tr h="789300">
                <a:tc>
                  <a:txBody>
                    <a:bodyPr/>
                    <a:lstStyle/>
                    <a:p>
                      <a:pPr algn="ctr"/>
                      <a:r>
                        <a:rPr lang="fr-FR" sz="1200" b="1" dirty="0">
                          <a:solidFill>
                            <a:schemeClr val="bg1"/>
                          </a:solidFill>
                          <a:latin typeface="+mn-lt"/>
                        </a:rPr>
                        <a:t>DORA</a:t>
                      </a: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fr-FR" sz="1200" dirty="0"/>
                    </a:p>
                  </a:txBody>
                  <a:tcPr marL="121920" marR="12192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5F7"/>
                    </a:solidFill>
                  </a:tcPr>
                </a:tc>
                <a:tc>
                  <a:txBody>
                    <a:bodyPr/>
                    <a:lstStyle/>
                    <a:p>
                      <a:endParaRPr lang="fr-FR" sz="1200"/>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5F7"/>
                    </a:solidFill>
                  </a:tcPr>
                </a:tc>
                <a:tc>
                  <a:txBody>
                    <a:bodyPr/>
                    <a:lstStyle/>
                    <a:p>
                      <a:endParaRPr lang="fr-FR" sz="12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5F7"/>
                    </a:solidFill>
                  </a:tcPr>
                </a:tc>
                <a:tc>
                  <a:txBody>
                    <a:bodyPr/>
                    <a:lstStyle/>
                    <a:p>
                      <a:endParaRPr lang="fr-FR" sz="12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5F7"/>
                    </a:solidFill>
                  </a:tcPr>
                </a:tc>
                <a:tc>
                  <a:txBody>
                    <a:bodyPr/>
                    <a:lstStyle/>
                    <a:p>
                      <a:endParaRPr lang="fr-FR" sz="120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5F7"/>
                    </a:solidFill>
                  </a:tcPr>
                </a:tc>
                <a:extLst>
                  <a:ext uri="{0D108BD9-81ED-4DB2-BD59-A6C34878D82A}">
                    <a16:rowId xmlns:a16="http://schemas.microsoft.com/office/drawing/2014/main" val="2557403474"/>
                  </a:ext>
                </a:extLst>
              </a:tr>
              <a:tr h="789300">
                <a:tc>
                  <a:txBody>
                    <a:bodyPr/>
                    <a:lstStyle/>
                    <a:p>
                      <a:pPr algn="ctr"/>
                      <a:r>
                        <a:rPr lang="fr-FR" sz="1200" b="1" kern="1200" dirty="0">
                          <a:solidFill>
                            <a:schemeClr val="bg1"/>
                          </a:solidFill>
                          <a:latin typeface="+mn-lt"/>
                          <a:ea typeface="+mn-ea"/>
                          <a:cs typeface="+mn-cs"/>
                        </a:rPr>
                        <a:t>NIS2 Directive</a:t>
                      </a: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ln w="0"/>
                          <a:effectLst>
                            <a:outerShdw blurRad="38100" dist="19050" dir="2700000" algn="tl" rotWithShape="0">
                              <a:schemeClr val="dk1">
                                <a:alpha val="40000"/>
                              </a:schemeClr>
                            </a:outerShdw>
                          </a:effectLst>
                        </a:rPr>
                        <a:t>EP and Council </a:t>
                      </a:r>
                      <a:r>
                        <a:rPr lang="fr-FR" sz="1200" b="1" dirty="0" err="1">
                          <a:ln w="0"/>
                          <a:effectLst>
                            <a:outerShdw blurRad="38100" dist="19050" dir="2700000" algn="tl" rotWithShape="0">
                              <a:schemeClr val="dk1">
                                <a:alpha val="40000"/>
                              </a:schemeClr>
                            </a:outerShdw>
                          </a:effectLst>
                        </a:rPr>
                        <a:t>Examination</a:t>
                      </a:r>
                      <a:endParaRPr lang="fr-FR" sz="1200" b="1" dirty="0">
                        <a:ln w="0"/>
                        <a:effectLst>
                          <a:outerShdw blurRad="38100" dist="19050" dir="2700000" algn="tl" rotWithShape="0">
                            <a:schemeClr val="dk1">
                              <a:alpha val="40000"/>
                            </a:schemeClr>
                          </a:outerShdw>
                        </a:effectLst>
                      </a:endParaRPr>
                    </a:p>
                  </a:txBody>
                  <a:tcPr marL="121920" marR="12192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5F7"/>
                    </a:solidFill>
                  </a:tcPr>
                </a:tc>
                <a:tc>
                  <a:txBody>
                    <a:bodyPr/>
                    <a:lstStyle/>
                    <a:p>
                      <a:endParaRPr lang="fr-FR" sz="1200" b="1" dirty="0"/>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5F7"/>
                    </a:solidFill>
                  </a:tcPr>
                </a:tc>
                <a:tc>
                  <a:txBody>
                    <a:bodyPr/>
                    <a:lstStyle/>
                    <a:p>
                      <a:endParaRPr lang="fr-FR" sz="11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5F7"/>
                    </a:solidFill>
                  </a:tcPr>
                </a:tc>
                <a:tc>
                  <a:txBody>
                    <a:bodyPr/>
                    <a:lstStyle/>
                    <a:p>
                      <a:endParaRPr lang="fr-FR" sz="11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5F7"/>
                    </a:solidFill>
                  </a:tcPr>
                </a:tc>
                <a:tc>
                  <a:txBody>
                    <a:bodyPr/>
                    <a:lstStyle/>
                    <a:p>
                      <a:endParaRPr lang="fr-FR" sz="1100" dirty="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5F7"/>
                    </a:solidFill>
                  </a:tcPr>
                </a:tc>
                <a:extLst>
                  <a:ext uri="{0D108BD9-81ED-4DB2-BD59-A6C34878D82A}">
                    <a16:rowId xmlns:a16="http://schemas.microsoft.com/office/drawing/2014/main" val="2536788820"/>
                  </a:ext>
                </a:extLst>
              </a:tr>
              <a:tr h="348221">
                <a:tc>
                  <a:txBody>
                    <a:bodyPr/>
                    <a:lstStyle/>
                    <a:p>
                      <a:pPr algn="ctr"/>
                      <a:endParaRPr lang="fr-FR" sz="1200" b="1" kern="1200" dirty="0">
                        <a:solidFill>
                          <a:schemeClr val="bg1"/>
                        </a:solidFill>
                        <a:latin typeface="+mn-lt"/>
                        <a:ea typeface="+mn-ea"/>
                        <a:cs typeface="+mn-cs"/>
                      </a:endParaRPr>
                    </a:p>
                  </a:txBody>
                  <a:tcPr marL="121920" marR="121920" marT="60960" marB="60960" anchor="ctr">
                    <a:lnL w="12700" cmpd="sng">
                      <a:noFill/>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200" b="1"/>
                    </a:p>
                  </a:txBody>
                  <a:tcPr marL="121920" marR="12192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200" b="1" dirty="0"/>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1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1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10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5792345"/>
                  </a:ext>
                </a:extLst>
              </a:tr>
              <a:tr h="818742">
                <a:tc>
                  <a:txBody>
                    <a:bodyPr/>
                    <a:lstStyle/>
                    <a:p>
                      <a:pPr algn="ctr"/>
                      <a:r>
                        <a:rPr lang="fr-FR" sz="1200" b="1" dirty="0">
                          <a:solidFill>
                            <a:schemeClr val="bg1"/>
                          </a:solidFill>
                          <a:latin typeface="+mn-lt"/>
                        </a:rPr>
                        <a:t>EC Call for </a:t>
                      </a:r>
                      <a:r>
                        <a:rPr lang="fr-FR" sz="1200" b="1" dirty="0" err="1">
                          <a:solidFill>
                            <a:schemeClr val="bg1"/>
                          </a:solidFill>
                          <a:latin typeface="+mn-lt"/>
                        </a:rPr>
                        <a:t>Advice</a:t>
                      </a:r>
                      <a:r>
                        <a:rPr lang="fr-FR" sz="1200" b="1" dirty="0">
                          <a:solidFill>
                            <a:schemeClr val="bg1"/>
                          </a:solidFill>
                          <a:latin typeface="+mn-lt"/>
                        </a:rPr>
                        <a:t> </a:t>
                      </a:r>
                    </a:p>
                    <a:p>
                      <a:pPr algn="ctr"/>
                      <a:r>
                        <a:rPr lang="fr-FR" sz="1200" b="1" dirty="0">
                          <a:solidFill>
                            <a:schemeClr val="bg1"/>
                          </a:solidFill>
                          <a:latin typeface="+mn-lt"/>
                        </a:rPr>
                        <a:t>on Digital Finance</a:t>
                      </a: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fr-FR" sz="1200" b="1"/>
                        <a:t>31 Oct.</a:t>
                      </a:r>
                    </a:p>
                    <a:p>
                      <a:pPr algn="ctr"/>
                      <a:r>
                        <a:rPr lang="fr-FR" sz="1200" b="1"/>
                        <a:t>Joint </a:t>
                      </a:r>
                      <a:r>
                        <a:rPr lang="fr-FR" sz="1200" b="1" err="1"/>
                        <a:t>interim</a:t>
                      </a:r>
                      <a:r>
                        <a:rPr lang="fr-FR" sz="1200" b="1"/>
                        <a:t> report</a:t>
                      </a:r>
                    </a:p>
                  </a:txBody>
                  <a:tcPr marL="121920" marR="12192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F1FF"/>
                    </a:solidFill>
                  </a:tcPr>
                </a:tc>
                <a:tc>
                  <a:txBody>
                    <a:bodyPr/>
                    <a:lstStyle/>
                    <a:p>
                      <a:pPr algn="ctr"/>
                      <a:r>
                        <a:rPr lang="fr-FR" sz="1200" b="1" dirty="0"/>
                        <a:t>31 Jan.</a:t>
                      </a:r>
                    </a:p>
                    <a:p>
                      <a:pPr algn="ctr"/>
                      <a:r>
                        <a:rPr lang="fr-FR" sz="1200" b="1" dirty="0"/>
                        <a:t>Joint final report on value </a:t>
                      </a:r>
                      <a:r>
                        <a:rPr lang="fr-FR" sz="1200" b="1" dirty="0" err="1"/>
                        <a:t>chains</a:t>
                      </a:r>
                      <a:endParaRPr lang="fr-FR" sz="1200" b="1" dirty="0"/>
                    </a:p>
                  </a:txBody>
                  <a:tcPr marL="121920" marR="121920" marT="60960" marB="609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F1FF"/>
                    </a:solidFill>
                  </a:tcPr>
                </a:tc>
                <a:tc>
                  <a:txBody>
                    <a:bodyPr/>
                    <a:lstStyle/>
                    <a:p>
                      <a:endParaRPr lang="fr-FR" sz="11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F1FF"/>
                    </a:solidFill>
                  </a:tcPr>
                </a:tc>
                <a:tc>
                  <a:txBody>
                    <a:bodyPr/>
                    <a:lstStyle/>
                    <a:p>
                      <a:endParaRPr lang="fr-FR" sz="11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F1FF"/>
                    </a:solidFill>
                  </a:tcPr>
                </a:tc>
                <a:tc>
                  <a:txBody>
                    <a:bodyPr/>
                    <a:lstStyle/>
                    <a:p>
                      <a:endParaRPr lang="fr-FR" sz="110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F1FF"/>
                    </a:solidFill>
                  </a:tcPr>
                </a:tc>
                <a:extLst>
                  <a:ext uri="{0D108BD9-81ED-4DB2-BD59-A6C34878D82A}">
                    <a16:rowId xmlns:a16="http://schemas.microsoft.com/office/drawing/2014/main" val="1431072677"/>
                  </a:ext>
                </a:extLst>
              </a:tr>
              <a:tr h="1114306">
                <a:tc>
                  <a:txBody>
                    <a:bodyPr/>
                    <a:lstStyle/>
                    <a:p>
                      <a:pPr algn="ctr"/>
                      <a:r>
                        <a:rPr lang="fr-FR" sz="1200" b="1" dirty="0">
                          <a:solidFill>
                            <a:schemeClr val="bg1"/>
                          </a:solidFill>
                          <a:latin typeface="+mn-lt"/>
                        </a:rPr>
                        <a:t>Open Finance Framework – EC </a:t>
                      </a:r>
                      <a:r>
                        <a:rPr lang="fr-FR" sz="1200" b="1" dirty="0" err="1">
                          <a:solidFill>
                            <a:schemeClr val="bg1"/>
                          </a:solidFill>
                          <a:latin typeface="+mn-lt"/>
                        </a:rPr>
                        <a:t>legislative</a:t>
                      </a:r>
                      <a:r>
                        <a:rPr lang="fr-FR" sz="1200" b="1" dirty="0">
                          <a:solidFill>
                            <a:schemeClr val="bg1"/>
                          </a:solidFill>
                          <a:latin typeface="+mn-lt"/>
                        </a:rPr>
                        <a:t> </a:t>
                      </a:r>
                      <a:r>
                        <a:rPr lang="fr-FR" sz="1200" b="1" dirty="0" err="1">
                          <a:solidFill>
                            <a:schemeClr val="bg1"/>
                          </a:solidFill>
                          <a:latin typeface="+mn-lt"/>
                        </a:rPr>
                        <a:t>proposal</a:t>
                      </a:r>
                      <a:endParaRPr lang="fr-FR" sz="1200" b="1" dirty="0">
                        <a:solidFill>
                          <a:schemeClr val="bg1"/>
                        </a:solidFill>
                        <a:latin typeface="+mn-lt"/>
                      </a:endParaRP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4A4A49"/>
                          </a:solidFill>
                          <a:effectLst/>
                          <a:uLnTx/>
                          <a:uFillTx/>
                          <a:latin typeface="+mn-lt"/>
                          <a:ea typeface="+mn-ea"/>
                          <a:cs typeface="+mn-cs"/>
                        </a:rPr>
                        <a:t>Launch of PSD2 </a:t>
                      </a:r>
                      <a:r>
                        <a:rPr kumimoji="0" lang="fr-FR" sz="1200" b="1" i="0" u="none" strike="noStrike" kern="1200" cap="none" spc="0" normalizeH="0" baseline="0" noProof="0" err="1">
                          <a:ln>
                            <a:noFill/>
                          </a:ln>
                          <a:solidFill>
                            <a:srgbClr val="4A4A49"/>
                          </a:solidFill>
                          <a:effectLst/>
                          <a:uLnTx/>
                          <a:uFillTx/>
                          <a:latin typeface="+mn-lt"/>
                          <a:ea typeface="+mn-ea"/>
                          <a:cs typeface="+mn-cs"/>
                        </a:rPr>
                        <a:t>review</a:t>
                      </a:r>
                      <a:endParaRPr kumimoji="0" lang="fr-FR" sz="1200" b="1" i="0" u="none" strike="noStrike" kern="1200" cap="none" spc="0" normalizeH="0" baseline="0" noProof="0">
                        <a:ln>
                          <a:noFill/>
                        </a:ln>
                        <a:solidFill>
                          <a:srgbClr val="4A4A49"/>
                        </a:solidFill>
                        <a:effectLst/>
                        <a:uLnTx/>
                        <a:uFillTx/>
                        <a:latin typeface="+mn-lt"/>
                        <a:ea typeface="+mn-ea"/>
                        <a:cs typeface="+mn-cs"/>
                      </a:endParaRPr>
                    </a:p>
                    <a:p>
                      <a:endParaRPr lang="fr-FR" sz="1200" b="1"/>
                    </a:p>
                  </a:txBody>
                  <a:tcPr marL="121920" marR="12192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F1FF"/>
                    </a:solidFill>
                  </a:tcPr>
                </a:tc>
                <a:tc>
                  <a:txBody>
                    <a:bodyPr/>
                    <a:lstStyle/>
                    <a:p>
                      <a:endParaRPr lang="fr-FR" sz="1200" b="1" dirty="0"/>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F1FF"/>
                    </a:solidFill>
                  </a:tcPr>
                </a:tc>
                <a:tc>
                  <a:txBody>
                    <a:bodyPr/>
                    <a:lstStyle/>
                    <a:p>
                      <a:pPr algn="ctr"/>
                      <a:r>
                        <a:rPr lang="fr-FR" sz="1100" b="1" dirty="0"/>
                        <a:t>ED </a:t>
                      </a:r>
                      <a:r>
                        <a:rPr lang="fr-FR" sz="1100" b="1" dirty="0" err="1"/>
                        <a:t>adopts</a:t>
                      </a:r>
                      <a:r>
                        <a:rPr lang="fr-FR" sz="1100" b="1" dirty="0"/>
                        <a:t> </a:t>
                      </a:r>
                      <a:r>
                        <a:rPr lang="fr-FR" sz="1100" b="1" dirty="0" err="1"/>
                        <a:t>proposal</a:t>
                      </a:r>
                      <a:endParaRPr lang="fr-FR" sz="1100" b="1" dirty="0"/>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F1FF"/>
                    </a:solidFill>
                  </a:tcPr>
                </a:tc>
                <a:tc>
                  <a:txBody>
                    <a:bodyPr/>
                    <a:lstStyle/>
                    <a:p>
                      <a:endParaRPr lang="fr-FR" sz="11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F1FF"/>
                    </a:solidFill>
                  </a:tcPr>
                </a:tc>
                <a:tc>
                  <a:txBody>
                    <a:bodyPr/>
                    <a:lstStyle/>
                    <a:p>
                      <a:endParaRPr lang="fr-FR" sz="1100" dirty="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F1FF"/>
                    </a:solidFill>
                  </a:tcPr>
                </a:tc>
                <a:extLst>
                  <a:ext uri="{0D108BD9-81ED-4DB2-BD59-A6C34878D82A}">
                    <a16:rowId xmlns:a16="http://schemas.microsoft.com/office/drawing/2014/main" val="1209733906"/>
                  </a:ext>
                </a:extLst>
              </a:tr>
            </a:tbl>
          </a:graphicData>
        </a:graphic>
      </p:graphicFrame>
      <p:sp>
        <p:nvSpPr>
          <p:cNvPr id="11" name="Flèche : droite 10">
            <a:extLst>
              <a:ext uri="{FF2B5EF4-FFF2-40B4-BE49-F238E27FC236}">
                <a16:creationId xmlns:a16="http://schemas.microsoft.com/office/drawing/2014/main" id="{76F0073D-FBE9-FF76-169B-2A2FC909F766}"/>
              </a:ext>
            </a:extLst>
          </p:cNvPr>
          <p:cNvSpPr/>
          <p:nvPr/>
        </p:nvSpPr>
        <p:spPr>
          <a:xfrm>
            <a:off x="3637054" y="3041029"/>
            <a:ext cx="3273808" cy="494252"/>
          </a:xfrm>
          <a:prstGeom prst="rightArrow">
            <a:avLst/>
          </a:prstGeom>
          <a:solidFill>
            <a:srgbClr val="CECBEF"/>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n w="0"/>
                <a:solidFill>
                  <a:srgbClr val="4A4A49"/>
                </a:solidFill>
                <a:effectLst>
                  <a:outerShdw blurRad="38100" dist="19050" dir="2700000" algn="tl" rotWithShape="0">
                    <a:schemeClr val="dk1">
                      <a:alpha val="40000"/>
                    </a:schemeClr>
                  </a:outerShdw>
                </a:effectLst>
                <a:latin typeface="Arial" charset="0"/>
                <a:ea typeface="ＭＳ Ｐゴシック" charset="0"/>
              </a:rPr>
              <a:t>EP and Council </a:t>
            </a:r>
            <a:r>
              <a:rPr lang="fr-FR" sz="1200" b="1" dirty="0" err="1">
                <a:ln w="0"/>
                <a:solidFill>
                  <a:srgbClr val="4A4A49"/>
                </a:solidFill>
                <a:effectLst>
                  <a:outerShdw blurRad="38100" dist="19050" dir="2700000" algn="tl" rotWithShape="0">
                    <a:schemeClr val="dk1">
                      <a:alpha val="40000"/>
                    </a:schemeClr>
                  </a:outerShdw>
                </a:effectLst>
                <a:latin typeface="Arial" charset="0"/>
                <a:ea typeface="ＭＳ Ｐゴシック" charset="0"/>
              </a:rPr>
              <a:t>Examination</a:t>
            </a:r>
            <a:endParaRPr lang="fr-FR" sz="1200" b="1" dirty="0">
              <a:ln w="0"/>
              <a:solidFill>
                <a:srgbClr val="4A4A49"/>
              </a:solidFill>
              <a:effectLst>
                <a:outerShdw blurRad="38100" dist="19050" dir="2700000" algn="tl" rotWithShape="0">
                  <a:schemeClr val="dk1">
                    <a:alpha val="40000"/>
                  </a:schemeClr>
                </a:outerShdw>
              </a:effectLst>
              <a:latin typeface="Arial" charset="0"/>
              <a:ea typeface="ＭＳ Ｐゴシック" charset="0"/>
            </a:endParaRPr>
          </a:p>
        </p:txBody>
      </p:sp>
      <p:sp>
        <p:nvSpPr>
          <p:cNvPr id="12" name="Flèche : droite 11">
            <a:extLst>
              <a:ext uri="{FF2B5EF4-FFF2-40B4-BE49-F238E27FC236}">
                <a16:creationId xmlns:a16="http://schemas.microsoft.com/office/drawing/2014/main" id="{394F6607-27A5-916E-60F6-C2C47382FBB3}"/>
              </a:ext>
            </a:extLst>
          </p:cNvPr>
          <p:cNvSpPr/>
          <p:nvPr/>
        </p:nvSpPr>
        <p:spPr>
          <a:xfrm>
            <a:off x="8110455" y="5881624"/>
            <a:ext cx="2697955" cy="594923"/>
          </a:xfrm>
          <a:prstGeom prst="rightArrow">
            <a:avLst/>
          </a:prstGeom>
          <a:solidFill>
            <a:srgbClr val="46BCFF"/>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n w="0"/>
                <a:solidFill>
                  <a:srgbClr val="4A4A49"/>
                </a:solidFill>
                <a:effectLst>
                  <a:outerShdw blurRad="38100" dist="19050" dir="2700000" algn="tl" rotWithShape="0">
                    <a:schemeClr val="dk1">
                      <a:alpha val="40000"/>
                    </a:schemeClr>
                  </a:outerShdw>
                </a:effectLst>
                <a:latin typeface="Arial" charset="0"/>
                <a:ea typeface="ＭＳ Ｐゴシック" charset="0"/>
              </a:rPr>
              <a:t>EP and Council </a:t>
            </a:r>
            <a:r>
              <a:rPr lang="fr-FR" sz="1200" b="1" dirty="0" err="1">
                <a:ln w="0"/>
                <a:solidFill>
                  <a:srgbClr val="4A4A49"/>
                </a:solidFill>
                <a:effectLst>
                  <a:outerShdw blurRad="38100" dist="19050" dir="2700000" algn="tl" rotWithShape="0">
                    <a:schemeClr val="dk1">
                      <a:alpha val="40000"/>
                    </a:schemeClr>
                  </a:outerShdw>
                </a:effectLst>
                <a:latin typeface="Arial" charset="0"/>
                <a:ea typeface="ＭＳ Ｐゴシック" charset="0"/>
              </a:rPr>
              <a:t>Examination</a:t>
            </a:r>
            <a:endParaRPr lang="fr-FR" sz="1200" b="1" dirty="0">
              <a:ln w="0"/>
              <a:solidFill>
                <a:srgbClr val="4A4A49"/>
              </a:solidFill>
              <a:effectLst>
                <a:outerShdw blurRad="38100" dist="19050" dir="2700000" algn="tl" rotWithShape="0">
                  <a:schemeClr val="dk1">
                    <a:alpha val="40000"/>
                  </a:schemeClr>
                </a:outerShdw>
              </a:effectLst>
              <a:latin typeface="Arial" charset="0"/>
              <a:ea typeface="ＭＳ Ｐゴシック" charset="0"/>
            </a:endParaRPr>
          </a:p>
        </p:txBody>
      </p:sp>
      <p:cxnSp>
        <p:nvCxnSpPr>
          <p:cNvPr id="13" name="Connecteur droit 12">
            <a:extLst>
              <a:ext uri="{FF2B5EF4-FFF2-40B4-BE49-F238E27FC236}">
                <a16:creationId xmlns:a16="http://schemas.microsoft.com/office/drawing/2014/main" id="{10E7FE3D-EF5D-D006-A341-37A8D22D53E8}"/>
              </a:ext>
            </a:extLst>
          </p:cNvPr>
          <p:cNvCxnSpPr>
            <a:cxnSpLocks/>
          </p:cNvCxnSpPr>
          <p:nvPr/>
        </p:nvCxnSpPr>
        <p:spPr>
          <a:xfrm>
            <a:off x="6228092" y="2532464"/>
            <a:ext cx="0" cy="422529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649429"/>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34</a:t>
            </a:fld>
            <a:endParaRPr lang="fr-FR" dirty="0"/>
          </a:p>
        </p:txBody>
      </p:sp>
      <p:sp>
        <p:nvSpPr>
          <p:cNvPr id="7" name="Titre 2">
            <a:extLst>
              <a:ext uri="{FF2B5EF4-FFF2-40B4-BE49-F238E27FC236}">
                <a16:creationId xmlns:a16="http://schemas.microsoft.com/office/drawing/2014/main" id="{58E61D40-E1E2-A71B-4B72-21B2D04BD3D7}"/>
              </a:ext>
            </a:extLst>
          </p:cNvPr>
          <p:cNvSpPr>
            <a:spLocks noGrp="1"/>
          </p:cNvSpPr>
          <p:nvPr>
            <p:ph type="title"/>
          </p:nvPr>
        </p:nvSpPr>
        <p:spPr>
          <a:xfrm>
            <a:off x="185548" y="100238"/>
            <a:ext cx="9359143" cy="558393"/>
          </a:xfrm>
        </p:spPr>
        <p:txBody>
          <a:bodyPr>
            <a:normAutofit/>
          </a:bodyPr>
          <a:lstStyle/>
          <a:p>
            <a:r>
              <a:rPr lang="fr-FR" sz="2800" dirty="0"/>
              <a:t>France Assureurs -Panorama des enjeux digitaux européens</a:t>
            </a:r>
          </a:p>
        </p:txBody>
      </p:sp>
      <p:sp>
        <p:nvSpPr>
          <p:cNvPr id="6" name="Titre 4">
            <a:extLst>
              <a:ext uri="{FF2B5EF4-FFF2-40B4-BE49-F238E27FC236}">
                <a16:creationId xmlns:a16="http://schemas.microsoft.com/office/drawing/2014/main" id="{E7082FEB-977E-DFC8-7C36-CF24EC5F3C6A}"/>
              </a:ext>
            </a:extLst>
          </p:cNvPr>
          <p:cNvSpPr txBox="1">
            <a:spLocks/>
          </p:cNvSpPr>
          <p:nvPr/>
        </p:nvSpPr>
        <p:spPr bwMode="gray">
          <a:xfrm>
            <a:off x="281158" y="851138"/>
            <a:ext cx="9540937" cy="993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133" kern="1200">
                <a:solidFill>
                  <a:schemeClr val="accent1"/>
                </a:solidFill>
                <a:latin typeface="+mj-lt"/>
                <a:ea typeface="ＭＳ Ｐゴシック" charset="0"/>
                <a:cs typeface="ＭＳ Ｐゴシック" charset="0"/>
              </a:defRPr>
            </a:lvl1pPr>
            <a:lvl2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6pPr>
            <a:lvl7pPr marL="1219170"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7pPr>
            <a:lvl8pPr marL="1828754"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8pPr>
            <a:lvl9pPr marL="2438339"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dirty="0">
                <a:solidFill>
                  <a:srgbClr val="282D69"/>
                </a:solidFill>
                <a:latin typeface="Arial" panose="020B0604020202020204" pitchFamily="34" charset="0"/>
                <a:ea typeface="+mj-ea"/>
                <a:cs typeface="Arial" panose="020B0604020202020204" pitchFamily="34" charset="0"/>
              </a:rPr>
              <a:t>Notre feuille de route 2022</a:t>
            </a:r>
          </a:p>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dirty="0">
                <a:solidFill>
                  <a:srgbClr val="C00000"/>
                </a:solidFill>
                <a:latin typeface="Arial" panose="020B0604020202020204" pitchFamily="34" charset="0"/>
                <a:ea typeface="+mj-ea"/>
                <a:cs typeface="Arial" panose="020B0604020202020204" pitchFamily="34" charset="0"/>
              </a:rPr>
              <a:t>Des travaux rythmés par un agenda digital européen dense (3/3)</a:t>
            </a:r>
          </a:p>
        </p:txBody>
      </p:sp>
      <p:pic>
        <p:nvPicPr>
          <p:cNvPr id="8" name="Image 7">
            <a:extLst>
              <a:ext uri="{FF2B5EF4-FFF2-40B4-BE49-F238E27FC236}">
                <a16:creationId xmlns:a16="http://schemas.microsoft.com/office/drawing/2014/main" id="{27512263-6354-EA30-3BF4-698A98FA6956}"/>
              </a:ext>
            </a:extLst>
          </p:cNvPr>
          <p:cNvPicPr>
            <a:picLocks noChangeAspect="1"/>
          </p:cNvPicPr>
          <p:nvPr/>
        </p:nvPicPr>
        <p:blipFill>
          <a:blip r:embed="rId2"/>
          <a:stretch>
            <a:fillRect/>
          </a:stretch>
        </p:blipFill>
        <p:spPr>
          <a:xfrm>
            <a:off x="10007029" y="934503"/>
            <a:ext cx="1910993" cy="645085"/>
          </a:xfrm>
          <a:prstGeom prst="rect">
            <a:avLst/>
          </a:prstGeom>
        </p:spPr>
      </p:pic>
      <p:graphicFrame>
        <p:nvGraphicFramePr>
          <p:cNvPr id="14" name="Tableau 6">
            <a:extLst>
              <a:ext uri="{FF2B5EF4-FFF2-40B4-BE49-F238E27FC236}">
                <a16:creationId xmlns:a16="http://schemas.microsoft.com/office/drawing/2014/main" id="{71700598-9D3A-6AAD-8E68-1F51484C6D07}"/>
              </a:ext>
            </a:extLst>
          </p:cNvPr>
          <p:cNvGraphicFramePr>
            <a:graphicFrameLocks noGrp="1"/>
          </p:cNvGraphicFramePr>
          <p:nvPr>
            <p:extLst>
              <p:ext uri="{D42A27DB-BD31-4B8C-83A1-F6EECF244321}">
                <p14:modId xmlns:p14="http://schemas.microsoft.com/office/powerpoint/2010/main" val="2504295509"/>
              </p:ext>
            </p:extLst>
          </p:nvPr>
        </p:nvGraphicFramePr>
        <p:xfrm>
          <a:off x="359595" y="1816299"/>
          <a:ext cx="10921431" cy="4787352"/>
        </p:xfrm>
        <a:graphic>
          <a:graphicData uri="http://schemas.openxmlformats.org/drawingml/2006/table">
            <a:tbl>
              <a:tblPr firstRow="1" bandRow="1">
                <a:tableStyleId>{5C22544A-7EE6-4342-B048-85BDC9FD1C3A}</a:tableStyleId>
              </a:tblPr>
              <a:tblGrid>
                <a:gridCol w="2746936">
                  <a:extLst>
                    <a:ext uri="{9D8B030D-6E8A-4147-A177-3AD203B41FA5}">
                      <a16:colId xmlns:a16="http://schemas.microsoft.com/office/drawing/2014/main" val="817615795"/>
                    </a:ext>
                  </a:extLst>
                </a:gridCol>
                <a:gridCol w="1634899">
                  <a:extLst>
                    <a:ext uri="{9D8B030D-6E8A-4147-A177-3AD203B41FA5}">
                      <a16:colId xmlns:a16="http://schemas.microsoft.com/office/drawing/2014/main" val="862584056"/>
                    </a:ext>
                  </a:extLst>
                </a:gridCol>
                <a:gridCol w="1634899">
                  <a:extLst>
                    <a:ext uri="{9D8B030D-6E8A-4147-A177-3AD203B41FA5}">
                      <a16:colId xmlns:a16="http://schemas.microsoft.com/office/drawing/2014/main" val="2636682041"/>
                    </a:ext>
                  </a:extLst>
                </a:gridCol>
                <a:gridCol w="1634899">
                  <a:extLst>
                    <a:ext uri="{9D8B030D-6E8A-4147-A177-3AD203B41FA5}">
                      <a16:colId xmlns:a16="http://schemas.microsoft.com/office/drawing/2014/main" val="3333606271"/>
                    </a:ext>
                  </a:extLst>
                </a:gridCol>
                <a:gridCol w="1634899">
                  <a:extLst>
                    <a:ext uri="{9D8B030D-6E8A-4147-A177-3AD203B41FA5}">
                      <a16:colId xmlns:a16="http://schemas.microsoft.com/office/drawing/2014/main" val="3880103225"/>
                    </a:ext>
                  </a:extLst>
                </a:gridCol>
                <a:gridCol w="1634899">
                  <a:extLst>
                    <a:ext uri="{9D8B030D-6E8A-4147-A177-3AD203B41FA5}">
                      <a16:colId xmlns:a16="http://schemas.microsoft.com/office/drawing/2014/main" val="1617666981"/>
                    </a:ext>
                  </a:extLst>
                </a:gridCol>
              </a:tblGrid>
              <a:tr h="683605">
                <a:tc>
                  <a:txBody>
                    <a:bodyPr/>
                    <a:lstStyle/>
                    <a:p>
                      <a:pPr marL="0" indent="0"/>
                      <a:endParaRPr lang="fr-FR" sz="2100" dirty="0"/>
                    </a:p>
                  </a:txBody>
                  <a:tcPr marL="121920" marR="121920" marT="60960" marB="6096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dirty="0">
                          <a:solidFill>
                            <a:schemeClr val="accent6">
                              <a:lumMod val="75000"/>
                            </a:schemeClr>
                          </a:solidFill>
                        </a:rPr>
                        <a:t>2021</a:t>
                      </a:r>
                    </a:p>
                  </a:txBody>
                  <a:tcPr marL="121920" marR="12192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a:solidFill>
                            <a:schemeClr val="accent6">
                              <a:lumMod val="75000"/>
                            </a:schemeClr>
                          </a:solidFill>
                        </a:rPr>
                        <a:t>2022</a:t>
                      </a:r>
                    </a:p>
                  </a:txBody>
                  <a:tcPr marL="121920" marR="121920" marT="60960" marB="609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24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24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24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0034"/>
                  </a:ext>
                </a:extLst>
              </a:tr>
              <a:tr h="683605">
                <a:tc>
                  <a:txBody>
                    <a:bodyPr/>
                    <a:lstStyle/>
                    <a:p>
                      <a:endParaRPr lang="fr-FR" sz="1500">
                        <a:latin typeface="+mn-lt"/>
                      </a:endParaRPr>
                    </a:p>
                  </a:txBody>
                  <a:tcPr marL="121920" marR="121920" marT="60960" marB="6096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fr-FR" sz="1900" b="1" kern="1200">
                          <a:solidFill>
                            <a:schemeClr val="dk1"/>
                          </a:solidFill>
                          <a:latin typeface="+mn-lt"/>
                          <a:ea typeface="+mn-ea"/>
                          <a:cs typeface="+mn-cs"/>
                        </a:rPr>
                        <a:t>Q4</a:t>
                      </a:r>
                    </a:p>
                  </a:txBody>
                  <a:tcPr marL="121920" marR="12192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latinLnBrk="0" hangingPunct="1"/>
                      <a:r>
                        <a:rPr lang="fr-FR" sz="1900" b="1" kern="1200" dirty="0">
                          <a:solidFill>
                            <a:schemeClr val="dk1"/>
                          </a:solidFill>
                          <a:latin typeface="+mn-lt"/>
                          <a:ea typeface="+mn-ea"/>
                          <a:cs typeface="+mn-cs"/>
                        </a:rPr>
                        <a:t>Q1</a:t>
                      </a:r>
                    </a:p>
                  </a:txBody>
                  <a:tcPr marL="121920" marR="121920" marT="60960" marB="609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latinLnBrk="0" hangingPunct="1"/>
                      <a:r>
                        <a:rPr lang="fr-FR" sz="1900" b="1" kern="1200" dirty="0">
                          <a:solidFill>
                            <a:schemeClr val="dk1"/>
                          </a:solidFill>
                          <a:latin typeface="+mn-lt"/>
                          <a:ea typeface="+mn-ea"/>
                          <a:cs typeface="+mn-cs"/>
                        </a:rPr>
                        <a:t>Q2</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latinLnBrk="0" hangingPunct="1"/>
                      <a:r>
                        <a:rPr lang="fr-FR" sz="1900" b="1" kern="1200">
                          <a:solidFill>
                            <a:schemeClr val="dk1"/>
                          </a:solidFill>
                          <a:latin typeface="+mn-lt"/>
                          <a:ea typeface="+mn-ea"/>
                          <a:cs typeface="+mn-cs"/>
                        </a:rPr>
                        <a:t>Q3</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latinLnBrk="0" hangingPunct="1"/>
                      <a:r>
                        <a:rPr lang="fr-FR" sz="1900" b="1" kern="1200">
                          <a:solidFill>
                            <a:schemeClr val="dk1"/>
                          </a:solidFill>
                          <a:latin typeface="+mn-lt"/>
                          <a:ea typeface="+mn-ea"/>
                          <a:cs typeface="+mn-cs"/>
                        </a:rPr>
                        <a:t>Q4</a:t>
                      </a:r>
                    </a:p>
                  </a:txBody>
                  <a:tcPr marL="121920" marR="121920" marT="60960" marB="60960"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85001252"/>
                  </a:ext>
                </a:extLst>
              </a:tr>
              <a:tr h="758521">
                <a:tc>
                  <a:txBody>
                    <a:bodyPr/>
                    <a:lstStyle/>
                    <a:p>
                      <a:pPr algn="ctr"/>
                      <a:r>
                        <a:rPr lang="fr-FR" sz="1400" b="1" dirty="0">
                          <a:solidFill>
                            <a:schemeClr val="bg1"/>
                          </a:solidFill>
                          <a:latin typeface="+mn-lt"/>
                        </a:rPr>
                        <a:t>Digital Identity</a:t>
                      </a: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lang="fr-FR" sz="1300"/>
                    </a:p>
                  </a:txBody>
                  <a:tcPr marL="121920" marR="12192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300"/>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3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3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30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57403474"/>
                  </a:ext>
                </a:extLst>
              </a:tr>
              <a:tr h="887207">
                <a:tc>
                  <a:txBody>
                    <a:bodyPr/>
                    <a:lstStyle/>
                    <a:p>
                      <a:pPr algn="ctr"/>
                      <a:r>
                        <a:rPr lang="fr-FR" sz="1400" b="1" kern="1200" dirty="0">
                          <a:solidFill>
                            <a:schemeClr val="bg1"/>
                          </a:solidFill>
                          <a:latin typeface="+mn-lt"/>
                          <a:ea typeface="+mn-ea"/>
                          <a:cs typeface="+mn-cs"/>
                        </a:rPr>
                        <a:t>Digital Principles</a:t>
                      </a: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kern="1200" dirty="0">
                          <a:solidFill>
                            <a:schemeClr val="dk1"/>
                          </a:solidFill>
                          <a:latin typeface="+mn-lt"/>
                          <a:ea typeface="+mn-ea"/>
                          <a:cs typeface="+mn-cs"/>
                        </a:rPr>
                        <a:t>Publication Joint </a:t>
                      </a:r>
                      <a:r>
                        <a:rPr lang="fr-FR" sz="1400" b="1" kern="1200" dirty="0" err="1">
                          <a:solidFill>
                            <a:schemeClr val="dk1"/>
                          </a:solidFill>
                          <a:latin typeface="+mn-lt"/>
                          <a:ea typeface="+mn-ea"/>
                          <a:cs typeface="+mn-cs"/>
                        </a:rPr>
                        <a:t>Declaration</a:t>
                      </a:r>
                      <a:endParaRPr lang="fr-FR" sz="1400" b="1" kern="1200" dirty="0">
                        <a:solidFill>
                          <a:schemeClr val="dk1"/>
                        </a:solidFill>
                        <a:latin typeface="+mn-lt"/>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200"/>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2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2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20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36788820"/>
                  </a:ext>
                </a:extLst>
              </a:tr>
              <a:tr h="887207">
                <a:tc>
                  <a:txBody>
                    <a:bodyPr/>
                    <a:lstStyle/>
                    <a:p>
                      <a:pPr algn="ctr"/>
                      <a:r>
                        <a:rPr lang="fr-FR" sz="1400" b="1" dirty="0">
                          <a:solidFill>
                            <a:schemeClr val="bg1"/>
                          </a:solidFill>
                          <a:latin typeface="+mn-lt"/>
                        </a:rPr>
                        <a:t>Digital </a:t>
                      </a:r>
                      <a:r>
                        <a:rPr lang="fr-FR" sz="1400" b="1" dirty="0" err="1">
                          <a:solidFill>
                            <a:schemeClr val="bg1"/>
                          </a:solidFill>
                          <a:latin typeface="+mn-lt"/>
                        </a:rPr>
                        <a:t>Markets</a:t>
                      </a:r>
                      <a:r>
                        <a:rPr lang="fr-FR" sz="1400" b="1" dirty="0">
                          <a:solidFill>
                            <a:schemeClr val="bg1"/>
                          </a:solidFill>
                          <a:latin typeface="+mn-lt"/>
                        </a:rPr>
                        <a:t> </a:t>
                      </a:r>
                      <a:r>
                        <a:rPr lang="fr-FR" sz="1400" b="1" dirty="0" err="1">
                          <a:solidFill>
                            <a:schemeClr val="bg1"/>
                          </a:solidFill>
                          <a:latin typeface="+mn-lt"/>
                        </a:rPr>
                        <a:t>Act</a:t>
                      </a:r>
                      <a:endParaRPr lang="fr-FR" sz="1400" b="1" dirty="0">
                        <a:solidFill>
                          <a:schemeClr val="bg1"/>
                        </a:solidFill>
                        <a:latin typeface="+mn-lt"/>
                      </a:endParaRPr>
                    </a:p>
                    <a:p>
                      <a:pPr algn="ctr"/>
                      <a:r>
                        <a:rPr lang="fr-FR" sz="1400" b="1" dirty="0">
                          <a:solidFill>
                            <a:schemeClr val="bg1"/>
                          </a:solidFill>
                          <a:latin typeface="+mn-lt"/>
                        </a:rPr>
                        <a:t>(DMA)</a:t>
                      </a: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fr-FR" sz="1400" b="1" dirty="0"/>
                        <a:t>8 Nov.</a:t>
                      </a:r>
                    </a:p>
                    <a:p>
                      <a:pPr algn="ctr"/>
                      <a:r>
                        <a:rPr lang="fr-FR" sz="1400" b="1" dirty="0"/>
                        <a:t>Vote in EP</a:t>
                      </a:r>
                    </a:p>
                    <a:p>
                      <a:pPr algn="ctr"/>
                      <a:r>
                        <a:rPr lang="fr-FR" sz="1400" b="1" dirty="0"/>
                        <a:t>IMCO</a:t>
                      </a:r>
                    </a:p>
                  </a:txBody>
                  <a:tcPr marL="121920" marR="12192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FR" sz="1200"/>
                    </a:p>
                  </a:txBody>
                  <a:tcPr marL="121920" marR="121920" marT="60960" marB="609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2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2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20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31072677"/>
                  </a:ext>
                </a:extLst>
              </a:tr>
              <a:tr h="887207">
                <a:tc>
                  <a:txBody>
                    <a:bodyPr/>
                    <a:lstStyle/>
                    <a:p>
                      <a:pPr algn="ctr"/>
                      <a:r>
                        <a:rPr lang="fr-FR" sz="1400" b="1" dirty="0">
                          <a:solidFill>
                            <a:schemeClr val="bg1"/>
                          </a:solidFill>
                          <a:latin typeface="+mn-lt"/>
                        </a:rPr>
                        <a:t>Digital Service </a:t>
                      </a:r>
                      <a:r>
                        <a:rPr lang="fr-FR" sz="1400" b="1" dirty="0" err="1">
                          <a:solidFill>
                            <a:schemeClr val="bg1"/>
                          </a:solidFill>
                          <a:latin typeface="+mn-lt"/>
                        </a:rPr>
                        <a:t>Act</a:t>
                      </a:r>
                      <a:endParaRPr lang="fr-FR" sz="1400" b="1" dirty="0">
                        <a:solidFill>
                          <a:schemeClr val="bg1"/>
                        </a:solidFill>
                        <a:latin typeface="+mn-lt"/>
                      </a:endParaRPr>
                    </a:p>
                    <a:p>
                      <a:pPr algn="ctr"/>
                      <a:r>
                        <a:rPr lang="fr-FR" sz="1400" b="1" dirty="0">
                          <a:solidFill>
                            <a:schemeClr val="bg1"/>
                          </a:solidFill>
                          <a:latin typeface="+mn-lt"/>
                        </a:rPr>
                        <a:t>(DSA)</a:t>
                      </a:r>
                    </a:p>
                  </a:txBody>
                  <a:tcPr marL="121920" marR="121920" marT="60960" marB="6096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fr-FR" sz="1400" b="1" dirty="0"/>
                        <a:t>8 Nov.</a:t>
                      </a:r>
                    </a:p>
                    <a:p>
                      <a:pPr algn="ctr"/>
                      <a:r>
                        <a:rPr lang="fr-FR" sz="1400" b="1" dirty="0"/>
                        <a:t>Vote in EP</a:t>
                      </a:r>
                    </a:p>
                    <a:p>
                      <a:pPr algn="ctr"/>
                      <a:r>
                        <a:rPr lang="fr-FR" sz="1400" b="1" dirty="0"/>
                        <a:t>IMCO</a:t>
                      </a:r>
                    </a:p>
                  </a:txBody>
                  <a:tcPr marL="121920" marR="12192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200" dirty="0"/>
                    </a:p>
                  </a:txBody>
                  <a:tcPr marL="121920" marR="121920" marT="60960" marB="6096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fr-FR" sz="1200"/>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2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200" dirty="0"/>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09733906"/>
                  </a:ext>
                </a:extLst>
              </a:tr>
            </a:tbl>
          </a:graphicData>
        </a:graphic>
      </p:graphicFrame>
      <p:sp>
        <p:nvSpPr>
          <p:cNvPr id="15" name="Flèche : droite 14">
            <a:extLst>
              <a:ext uri="{FF2B5EF4-FFF2-40B4-BE49-F238E27FC236}">
                <a16:creationId xmlns:a16="http://schemas.microsoft.com/office/drawing/2014/main" id="{60DC903E-AD17-653E-F922-2DF20FF5F324}"/>
              </a:ext>
            </a:extLst>
          </p:cNvPr>
          <p:cNvSpPr/>
          <p:nvPr/>
        </p:nvSpPr>
        <p:spPr>
          <a:xfrm>
            <a:off x="3791743" y="3305712"/>
            <a:ext cx="3598753" cy="494252"/>
          </a:xfrm>
          <a:prstGeom prst="rightArrow">
            <a:avLst/>
          </a:prstGeom>
          <a:solidFill>
            <a:schemeClr val="bg1">
              <a:lumMod val="85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n w="0"/>
                <a:solidFill>
                  <a:srgbClr val="4A4A49"/>
                </a:solidFill>
                <a:effectLst>
                  <a:outerShdw blurRad="38100" dist="19050" dir="2700000" algn="tl" rotWithShape="0">
                    <a:schemeClr val="dk1">
                      <a:alpha val="40000"/>
                    </a:schemeClr>
                  </a:outerShdw>
                </a:effectLst>
                <a:latin typeface="Arial" charset="0"/>
                <a:ea typeface="ＭＳ Ｐゴシック" charset="0"/>
              </a:rPr>
              <a:t>EP and Council </a:t>
            </a:r>
            <a:r>
              <a:rPr lang="fr-FR" sz="1200" b="1" dirty="0" err="1">
                <a:ln w="0"/>
                <a:solidFill>
                  <a:srgbClr val="4A4A49"/>
                </a:solidFill>
                <a:effectLst>
                  <a:outerShdw blurRad="38100" dist="19050" dir="2700000" algn="tl" rotWithShape="0">
                    <a:schemeClr val="dk1">
                      <a:alpha val="40000"/>
                    </a:schemeClr>
                  </a:outerShdw>
                </a:effectLst>
                <a:latin typeface="Arial" charset="0"/>
                <a:ea typeface="ＭＳ Ｐゴシック" charset="0"/>
              </a:rPr>
              <a:t>Examination</a:t>
            </a:r>
            <a:endParaRPr lang="fr-FR" sz="1200" b="1" dirty="0">
              <a:ln w="0"/>
              <a:solidFill>
                <a:srgbClr val="4A4A49"/>
              </a:solidFill>
              <a:effectLst>
                <a:outerShdw blurRad="38100" dist="19050" dir="2700000" algn="tl" rotWithShape="0">
                  <a:schemeClr val="dk1">
                    <a:alpha val="40000"/>
                  </a:schemeClr>
                </a:outerShdw>
              </a:effectLst>
              <a:latin typeface="Arial" charset="0"/>
              <a:ea typeface="ＭＳ Ｐゴシック" charset="0"/>
            </a:endParaRPr>
          </a:p>
        </p:txBody>
      </p:sp>
      <p:sp>
        <p:nvSpPr>
          <p:cNvPr id="16" name="Flèche : droite 15">
            <a:extLst>
              <a:ext uri="{FF2B5EF4-FFF2-40B4-BE49-F238E27FC236}">
                <a16:creationId xmlns:a16="http://schemas.microsoft.com/office/drawing/2014/main" id="{E6C6925A-0C44-0E8E-D1A2-189089A7B8F9}"/>
              </a:ext>
            </a:extLst>
          </p:cNvPr>
          <p:cNvSpPr/>
          <p:nvPr/>
        </p:nvSpPr>
        <p:spPr>
          <a:xfrm>
            <a:off x="4952144" y="4186430"/>
            <a:ext cx="3061699" cy="494252"/>
          </a:xfrm>
          <a:prstGeom prst="rightArrow">
            <a:avLst/>
          </a:prstGeom>
          <a:solidFill>
            <a:schemeClr val="bg1">
              <a:lumMod val="85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ln w="0"/>
                <a:solidFill>
                  <a:srgbClr val="4A4A49"/>
                </a:solidFill>
                <a:effectLst>
                  <a:outerShdw blurRad="38100" dist="19050" dir="2700000" algn="tl" rotWithShape="0">
                    <a:schemeClr val="dk1">
                      <a:alpha val="40000"/>
                    </a:schemeClr>
                  </a:outerShdw>
                </a:effectLst>
                <a:latin typeface="Arial" charset="0"/>
                <a:ea typeface="ＭＳ Ｐゴシック" charset="0"/>
              </a:rPr>
              <a:t>EP and Council </a:t>
            </a:r>
            <a:r>
              <a:rPr lang="fr-FR" sz="1100" b="1" dirty="0" err="1">
                <a:ln w="0"/>
                <a:solidFill>
                  <a:srgbClr val="4A4A49"/>
                </a:solidFill>
                <a:effectLst>
                  <a:outerShdw blurRad="38100" dist="19050" dir="2700000" algn="tl" rotWithShape="0">
                    <a:schemeClr val="dk1">
                      <a:alpha val="40000"/>
                    </a:schemeClr>
                  </a:outerShdw>
                </a:effectLst>
                <a:latin typeface="Arial" charset="0"/>
                <a:ea typeface="ＭＳ Ｐゴシック" charset="0"/>
              </a:rPr>
              <a:t>Examination</a:t>
            </a:r>
            <a:endParaRPr lang="fr-FR" sz="1100" b="1" dirty="0">
              <a:ln w="0"/>
              <a:solidFill>
                <a:srgbClr val="4A4A49"/>
              </a:solidFill>
              <a:effectLst>
                <a:outerShdw blurRad="38100" dist="19050" dir="2700000" algn="tl" rotWithShape="0">
                  <a:schemeClr val="dk1">
                    <a:alpha val="40000"/>
                  </a:schemeClr>
                </a:outerShdw>
              </a:effectLst>
              <a:latin typeface="Arial" charset="0"/>
              <a:ea typeface="ＭＳ Ｐゴシック" charset="0"/>
            </a:endParaRPr>
          </a:p>
        </p:txBody>
      </p:sp>
      <p:sp>
        <p:nvSpPr>
          <p:cNvPr id="17" name="Flèche : droite 16">
            <a:extLst>
              <a:ext uri="{FF2B5EF4-FFF2-40B4-BE49-F238E27FC236}">
                <a16:creationId xmlns:a16="http://schemas.microsoft.com/office/drawing/2014/main" id="{31E8EF69-8DBA-8B9E-9DC7-16AAF490B40D}"/>
              </a:ext>
            </a:extLst>
          </p:cNvPr>
          <p:cNvSpPr/>
          <p:nvPr/>
        </p:nvSpPr>
        <p:spPr>
          <a:xfrm>
            <a:off x="4952144" y="5046881"/>
            <a:ext cx="3061699" cy="494252"/>
          </a:xfrm>
          <a:prstGeom prst="rightArrow">
            <a:avLst/>
          </a:prstGeom>
          <a:solidFill>
            <a:schemeClr val="bg1">
              <a:lumMod val="85000"/>
            </a:scheme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ln w="0"/>
                <a:solidFill>
                  <a:srgbClr val="4A4A49"/>
                </a:solidFill>
                <a:effectLst>
                  <a:outerShdw blurRad="38100" dist="19050" dir="2700000" algn="tl" rotWithShape="0">
                    <a:schemeClr val="dk1">
                      <a:alpha val="40000"/>
                    </a:schemeClr>
                  </a:outerShdw>
                </a:effectLst>
                <a:latin typeface="Arial" charset="0"/>
                <a:ea typeface="ＭＳ Ｐゴシック" charset="0"/>
              </a:rPr>
              <a:t>EP and Council </a:t>
            </a:r>
            <a:r>
              <a:rPr lang="fr-FR" sz="1100" b="1" dirty="0" err="1">
                <a:ln w="0"/>
                <a:solidFill>
                  <a:srgbClr val="4A4A49"/>
                </a:solidFill>
                <a:effectLst>
                  <a:outerShdw blurRad="38100" dist="19050" dir="2700000" algn="tl" rotWithShape="0">
                    <a:schemeClr val="dk1">
                      <a:alpha val="40000"/>
                    </a:schemeClr>
                  </a:outerShdw>
                </a:effectLst>
                <a:latin typeface="Arial" charset="0"/>
                <a:ea typeface="ＭＳ Ｐゴシック" charset="0"/>
              </a:rPr>
              <a:t>Examination</a:t>
            </a:r>
            <a:endParaRPr lang="fr-FR" sz="1100" b="1" dirty="0">
              <a:ln w="0"/>
              <a:solidFill>
                <a:srgbClr val="4A4A49"/>
              </a:solidFill>
              <a:effectLst>
                <a:outerShdw blurRad="38100" dist="19050" dir="2700000" algn="tl" rotWithShape="0">
                  <a:schemeClr val="dk1">
                    <a:alpha val="40000"/>
                  </a:schemeClr>
                </a:outerShdw>
              </a:effectLst>
              <a:latin typeface="Arial" charset="0"/>
              <a:ea typeface="ＭＳ Ｐゴシック" charset="0"/>
            </a:endParaRPr>
          </a:p>
        </p:txBody>
      </p:sp>
      <p:cxnSp>
        <p:nvCxnSpPr>
          <p:cNvPr id="18" name="Connecteur droit 17">
            <a:extLst>
              <a:ext uri="{FF2B5EF4-FFF2-40B4-BE49-F238E27FC236}">
                <a16:creationId xmlns:a16="http://schemas.microsoft.com/office/drawing/2014/main" id="{46A04F74-A3C9-9292-B096-A5D06CD543CF}"/>
              </a:ext>
            </a:extLst>
          </p:cNvPr>
          <p:cNvCxnSpPr>
            <a:cxnSpLocks/>
          </p:cNvCxnSpPr>
          <p:nvPr/>
        </p:nvCxnSpPr>
        <p:spPr>
          <a:xfrm>
            <a:off x="6258276" y="2636454"/>
            <a:ext cx="91153" cy="41213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440555"/>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35</a:t>
            </a:fld>
            <a:endParaRPr lang="fr-FR" dirty="0"/>
          </a:p>
        </p:txBody>
      </p:sp>
      <p:sp>
        <p:nvSpPr>
          <p:cNvPr id="7" name="Titre 2">
            <a:extLst>
              <a:ext uri="{FF2B5EF4-FFF2-40B4-BE49-F238E27FC236}">
                <a16:creationId xmlns:a16="http://schemas.microsoft.com/office/drawing/2014/main" id="{58E61D40-E1E2-A71B-4B72-21B2D04BD3D7}"/>
              </a:ext>
            </a:extLst>
          </p:cNvPr>
          <p:cNvSpPr>
            <a:spLocks noGrp="1"/>
          </p:cNvSpPr>
          <p:nvPr>
            <p:ph type="title"/>
          </p:nvPr>
        </p:nvSpPr>
        <p:spPr>
          <a:xfrm>
            <a:off x="185548" y="100238"/>
            <a:ext cx="9359143" cy="558393"/>
          </a:xfrm>
        </p:spPr>
        <p:txBody>
          <a:bodyPr>
            <a:normAutofit/>
          </a:bodyPr>
          <a:lstStyle/>
          <a:p>
            <a:r>
              <a:rPr lang="fr-FR" sz="2800" dirty="0"/>
              <a:t>France Assureurs -Panorama des enjeux digitaux européens</a:t>
            </a:r>
          </a:p>
        </p:txBody>
      </p:sp>
      <p:pic>
        <p:nvPicPr>
          <p:cNvPr id="9" name="Image 8">
            <a:extLst>
              <a:ext uri="{FF2B5EF4-FFF2-40B4-BE49-F238E27FC236}">
                <a16:creationId xmlns:a16="http://schemas.microsoft.com/office/drawing/2014/main" id="{23C8AE99-FCCB-8ED9-E1BC-09B9744CF7AF}"/>
              </a:ext>
            </a:extLst>
          </p:cNvPr>
          <p:cNvPicPr>
            <a:picLocks noChangeAspect="1"/>
          </p:cNvPicPr>
          <p:nvPr/>
        </p:nvPicPr>
        <p:blipFill>
          <a:blip r:embed="rId2"/>
          <a:stretch>
            <a:fillRect/>
          </a:stretch>
        </p:blipFill>
        <p:spPr>
          <a:xfrm>
            <a:off x="9190961" y="6094636"/>
            <a:ext cx="2178121" cy="737105"/>
          </a:xfrm>
          <a:prstGeom prst="rect">
            <a:avLst/>
          </a:prstGeom>
        </p:spPr>
      </p:pic>
      <p:sp>
        <p:nvSpPr>
          <p:cNvPr id="6" name="Titre 4">
            <a:extLst>
              <a:ext uri="{FF2B5EF4-FFF2-40B4-BE49-F238E27FC236}">
                <a16:creationId xmlns:a16="http://schemas.microsoft.com/office/drawing/2014/main" id="{5C37E3F7-B8FB-01C3-C610-C9E31622C54E}"/>
              </a:ext>
            </a:extLst>
          </p:cNvPr>
          <p:cNvSpPr txBox="1">
            <a:spLocks/>
          </p:cNvSpPr>
          <p:nvPr/>
        </p:nvSpPr>
        <p:spPr bwMode="gray">
          <a:xfrm>
            <a:off x="260491" y="772327"/>
            <a:ext cx="10620000" cy="287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133" kern="1200">
                <a:solidFill>
                  <a:schemeClr val="accent1"/>
                </a:solidFill>
                <a:latin typeface="+mj-lt"/>
                <a:ea typeface="ＭＳ Ｐゴシック" charset="0"/>
                <a:cs typeface="ＭＳ Ｐゴシック" charset="0"/>
              </a:defRPr>
            </a:lvl1pPr>
            <a:lvl2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6pPr>
            <a:lvl7pPr marL="1219170"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7pPr>
            <a:lvl8pPr marL="1828754"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8pPr>
            <a:lvl9pPr marL="2438339"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9pPr>
          </a:lstStyle>
          <a:p>
            <a:pPr>
              <a:defRPr/>
            </a:pPr>
            <a:r>
              <a:rPr lang="fr-FR" sz="2400" b="1" dirty="0">
                <a:solidFill>
                  <a:srgbClr val="282D69"/>
                </a:solidFill>
                <a:latin typeface="Arial"/>
                <a:ea typeface="+mj-ea"/>
                <a:cs typeface="Arial"/>
              </a:rPr>
              <a:t>Panorama des initiatives européennes en matière numérique 1/2</a:t>
            </a:r>
          </a:p>
        </p:txBody>
      </p:sp>
      <p:sp>
        <p:nvSpPr>
          <p:cNvPr id="8" name="Rectangle : coins arrondis 7">
            <a:extLst>
              <a:ext uri="{FF2B5EF4-FFF2-40B4-BE49-F238E27FC236}">
                <a16:creationId xmlns:a16="http://schemas.microsoft.com/office/drawing/2014/main" id="{B805B2B4-5E64-53D0-5233-7BB8663052DB}"/>
              </a:ext>
            </a:extLst>
          </p:cNvPr>
          <p:cNvSpPr>
            <a:spLocks noChangeArrowheads="1"/>
          </p:cNvSpPr>
          <p:nvPr/>
        </p:nvSpPr>
        <p:spPr bwMode="auto">
          <a:xfrm>
            <a:off x="732856" y="1279619"/>
            <a:ext cx="4132263" cy="293212"/>
          </a:xfrm>
          <a:prstGeom prst="roundRect">
            <a:avLst>
              <a:gd name="adj" fmla="val 16667"/>
            </a:avLst>
          </a:prstGeom>
          <a:solidFill>
            <a:schemeClr val="bg1">
              <a:lumMod val="95000"/>
            </a:schemeClr>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Textes non spécifiques aux services financiers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0" name="Rectangle : coins arrondis 2">
            <a:extLst>
              <a:ext uri="{FF2B5EF4-FFF2-40B4-BE49-F238E27FC236}">
                <a16:creationId xmlns:a16="http://schemas.microsoft.com/office/drawing/2014/main" id="{D16501E9-9DC2-5512-562E-AFC8EBC18533}"/>
              </a:ext>
            </a:extLst>
          </p:cNvPr>
          <p:cNvSpPr>
            <a:spLocks noChangeArrowheads="1"/>
          </p:cNvSpPr>
          <p:nvPr/>
        </p:nvSpPr>
        <p:spPr bwMode="auto">
          <a:xfrm>
            <a:off x="6319200" y="1307762"/>
            <a:ext cx="4294284" cy="293213"/>
          </a:xfrm>
          <a:prstGeom prst="roundRect">
            <a:avLst>
              <a:gd name="adj" fmla="val 16667"/>
            </a:avLst>
          </a:prstGeom>
          <a:solidFill>
            <a:schemeClr val="bg1">
              <a:lumMod val="95000"/>
            </a:schemeClr>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Textes spécifiques aux services financiers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Rectangle : coins arrondis 3">
            <a:extLst>
              <a:ext uri="{FF2B5EF4-FFF2-40B4-BE49-F238E27FC236}">
                <a16:creationId xmlns:a16="http://schemas.microsoft.com/office/drawing/2014/main" id="{2F391FFD-3BCB-328A-65E7-FC052CB2B64D}"/>
              </a:ext>
            </a:extLst>
          </p:cNvPr>
          <p:cNvSpPr>
            <a:spLocks noChangeArrowheads="1"/>
          </p:cNvSpPr>
          <p:nvPr/>
        </p:nvSpPr>
        <p:spPr bwMode="auto">
          <a:xfrm>
            <a:off x="361604" y="1687977"/>
            <a:ext cx="4857994" cy="1250391"/>
          </a:xfrm>
          <a:prstGeom prst="roundRect">
            <a:avLst>
              <a:gd name="adj" fmla="val 16667"/>
            </a:avLst>
          </a:prstGeom>
          <a:solidFill>
            <a:srgbClr val="FBE4D5"/>
          </a:solidFill>
          <a:ln w="1270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R</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glement europ</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en gouvernance de la donn</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e </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 </a:t>
            </a:r>
            <a:r>
              <a:rPr kumimoji="0" lang="fr-FR" altLang="fr-FR" sz="1100" b="1" i="1"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Data </a:t>
            </a:r>
            <a:r>
              <a:rPr kumimoji="0" lang="fr-FR" altLang="fr-FR" sz="1100" b="1" i="1" u="none" strike="noStrike" cap="none" normalizeH="0" baseline="0" dirty="0" err="1">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Governance</a:t>
            </a:r>
            <a:r>
              <a:rPr kumimoji="0" lang="fr-FR" altLang="fr-FR" sz="1100" b="1" i="1"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 </a:t>
            </a:r>
            <a:r>
              <a:rPr kumimoji="0" lang="fr-FR" altLang="fr-FR" sz="1100" b="1" i="1" u="none" strike="noStrike" cap="none" normalizeH="0" baseline="0" dirty="0" err="1">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Act</a:t>
            </a:r>
            <a:endParaRPr kumimoji="0" lang="fr-FR" altLang="fr-FR" sz="1100" b="0" i="0" u="none" strike="noStrike" cap="none" normalizeH="0" baseline="0" dirty="0">
              <a:ln>
                <a:noFill/>
              </a:ln>
              <a:solidFill>
                <a:schemeClr val="accent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Cadre europ</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en pour les interm</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diaires de services de donn</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es, afin de procurer aux entreprises un environnement s</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û</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r dans lequel elles (et les particuliers) pourront partager leurs donn</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Texte publié au JOUE le 3 juin 2022</a:t>
            </a:r>
          </a:p>
          <a:p>
            <a:pPr marL="0" marR="0" lvl="0" indent="0" algn="ctr" defTabSz="914400" rtl="0" eaLnBrk="0" fontAlgn="base" latinLnBrk="0" hangingPunct="0">
              <a:lnSpc>
                <a:spcPct val="100000"/>
              </a:lnSpc>
              <a:spcBef>
                <a:spcPct val="0"/>
              </a:spcBef>
              <a:spcAft>
                <a:spcPct val="0"/>
              </a:spcAft>
              <a:buClrTx/>
              <a:buSzTx/>
              <a:buFontTx/>
              <a:buNone/>
              <a:tabLst/>
            </a:pPr>
            <a:r>
              <a:rPr lang="fr-FR" altLang="fr-FR" sz="1100" b="1" dirty="0">
                <a:solidFill>
                  <a:srgbClr val="C00000"/>
                </a:solidFill>
                <a:latin typeface="Calibri Light" panose="020F0302020204030204" pitchFamily="34" charset="0"/>
                <a:cs typeface="Calibri Light" panose="020F0302020204030204" pitchFamily="34" charset="0"/>
              </a:rPr>
              <a:t>Entrée en vigueur le 23 juin 2022 et applicable à compter du 24 septembre 2022</a:t>
            </a:r>
            <a:endParaRPr kumimoji="0" lang="fr-FR" altLang="fr-FR" sz="1100" b="1" i="0" u="none" strike="noStrike" cap="none" normalizeH="0" baseline="0" dirty="0">
              <a:ln>
                <a:noFill/>
              </a:ln>
              <a:solidFill>
                <a:schemeClr val="tx1"/>
              </a:solidFill>
              <a:effectLst/>
              <a:latin typeface="Arial" panose="020B0604020202020204" pitchFamily="34" charset="0"/>
            </a:endParaRPr>
          </a:p>
        </p:txBody>
      </p:sp>
      <p:sp>
        <p:nvSpPr>
          <p:cNvPr id="12" name="Rectangle : coins arrondis 6">
            <a:extLst>
              <a:ext uri="{FF2B5EF4-FFF2-40B4-BE49-F238E27FC236}">
                <a16:creationId xmlns:a16="http://schemas.microsoft.com/office/drawing/2014/main" id="{40533DF9-F5B6-4F9A-FEAF-56D9F237BBF5}"/>
              </a:ext>
            </a:extLst>
          </p:cNvPr>
          <p:cNvSpPr>
            <a:spLocks noChangeArrowheads="1"/>
          </p:cNvSpPr>
          <p:nvPr/>
        </p:nvSpPr>
        <p:spPr bwMode="auto">
          <a:xfrm>
            <a:off x="6031291" y="1788663"/>
            <a:ext cx="4849200" cy="726268"/>
          </a:xfrm>
          <a:prstGeom prst="roundRect">
            <a:avLst>
              <a:gd name="adj" fmla="val 16667"/>
            </a:avLst>
          </a:prstGeom>
          <a:solidFill>
            <a:srgbClr val="FBE4D5"/>
          </a:solidFill>
          <a:ln w="1270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Projet de cadre l</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gislatif sur l</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Open Finance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800" b="1" i="0" u="none" strike="noStrike" cap="none" normalizeH="0" baseline="0" dirty="0">
              <a:ln>
                <a:noFill/>
              </a:ln>
              <a:solidFill>
                <a:schemeClr val="accent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Extension du partage des donn</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es et de l'acc</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s par des tiers.</a:t>
            </a:r>
            <a:endParaRPr kumimoji="0" lang="fr-FR" altLang="fr-FR" sz="8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Consultation publique de la Commission europ</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enne </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à</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 venir en 2022</a:t>
            </a:r>
            <a:endParaRPr kumimoji="0" lang="fr-FR" altLang="fr-FR" sz="1800" b="1" i="0" u="none" strike="noStrike" cap="none" normalizeH="0" baseline="0" dirty="0">
              <a:ln>
                <a:noFill/>
              </a:ln>
              <a:solidFill>
                <a:schemeClr val="tx1"/>
              </a:solidFill>
              <a:effectLst/>
              <a:latin typeface="Arial" panose="020B0604020202020204" pitchFamily="34" charset="0"/>
            </a:endParaRPr>
          </a:p>
        </p:txBody>
      </p:sp>
      <p:sp>
        <p:nvSpPr>
          <p:cNvPr id="13" name="Rectangle : coins arrondis 12">
            <a:extLst>
              <a:ext uri="{FF2B5EF4-FFF2-40B4-BE49-F238E27FC236}">
                <a16:creationId xmlns:a16="http://schemas.microsoft.com/office/drawing/2014/main" id="{57CD12CE-DFF5-9C03-03E4-01DE27292FC6}"/>
              </a:ext>
            </a:extLst>
          </p:cNvPr>
          <p:cNvSpPr>
            <a:spLocks noChangeArrowheads="1"/>
          </p:cNvSpPr>
          <p:nvPr/>
        </p:nvSpPr>
        <p:spPr bwMode="auto">
          <a:xfrm>
            <a:off x="361604" y="3000013"/>
            <a:ext cx="4848225" cy="1089102"/>
          </a:xfrm>
          <a:prstGeom prst="roundRect">
            <a:avLst>
              <a:gd name="adj" fmla="val 16667"/>
            </a:avLst>
          </a:prstGeom>
          <a:solidFill>
            <a:srgbClr val="FBE4D5"/>
          </a:solidFill>
          <a:ln w="1270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70C0"/>
                </a:solidFill>
                <a:effectLst/>
                <a:latin typeface="Calibri Light" panose="020F0302020204030204" pitchFamily="34" charset="0"/>
                <a:ea typeface="Calibri" panose="020F0502020204030204" pitchFamily="34" charset="0"/>
                <a:cs typeface="Calibri Light" panose="020F0302020204030204" pitchFamily="34" charset="0"/>
              </a:rPr>
              <a:t>R</a:t>
            </a:r>
            <a:r>
              <a:rPr kumimoji="0" lang="fr-FR" altLang="fr-FR" sz="11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rgbClr val="0070C0"/>
                </a:solidFill>
                <a:effectLst/>
                <a:latin typeface="Calibri Light" panose="020F0302020204030204" pitchFamily="34" charset="0"/>
                <a:ea typeface="Calibri" panose="020F0502020204030204" pitchFamily="34" charset="0"/>
                <a:cs typeface="Calibri Light" panose="020F0302020204030204" pitchFamily="34" charset="0"/>
              </a:rPr>
              <a:t>glement sur les donn</a:t>
            </a:r>
            <a:r>
              <a:rPr kumimoji="0" lang="fr-FR" altLang="fr-FR" sz="11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70C0"/>
                </a:solidFill>
                <a:effectLst/>
                <a:latin typeface="Calibri Light" panose="020F0302020204030204" pitchFamily="34" charset="0"/>
                <a:ea typeface="Calibri" panose="020F0502020204030204" pitchFamily="34" charset="0"/>
                <a:cs typeface="Calibri Light" panose="020F0302020204030204" pitchFamily="34" charset="0"/>
              </a:rPr>
              <a:t>es </a:t>
            </a:r>
            <a:r>
              <a:rPr kumimoji="0" lang="fr-FR" altLang="fr-FR" sz="11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rgbClr val="0070C0"/>
                </a:solidFill>
                <a:effectLst/>
                <a:latin typeface="Calibri Light" panose="020F0302020204030204" pitchFamily="34" charset="0"/>
                <a:ea typeface="Calibri" panose="020F0502020204030204" pitchFamily="34" charset="0"/>
                <a:cs typeface="Calibri Light" panose="020F0302020204030204" pitchFamily="34" charset="0"/>
              </a:rPr>
              <a:t> </a:t>
            </a:r>
            <a:r>
              <a:rPr kumimoji="0" lang="fr-FR" altLang="fr-FR" sz="1100" b="1" i="1" u="none" strike="noStrike" cap="none" normalizeH="0" baseline="0" dirty="0">
                <a:ln>
                  <a:noFill/>
                </a:ln>
                <a:solidFill>
                  <a:srgbClr val="0070C0"/>
                </a:solidFill>
                <a:effectLst/>
                <a:latin typeface="Calibri Light" panose="020F0302020204030204" pitchFamily="34" charset="0"/>
                <a:ea typeface="Calibri" panose="020F0502020204030204" pitchFamily="34" charset="0"/>
                <a:cs typeface="Calibri Light" panose="020F0302020204030204" pitchFamily="34" charset="0"/>
              </a:rPr>
              <a:t>Data </a:t>
            </a:r>
            <a:r>
              <a:rPr kumimoji="0" lang="fr-FR" altLang="fr-FR" sz="1100" b="1" i="1" u="none" strike="noStrike" cap="none" normalizeH="0" baseline="0" dirty="0" err="1">
                <a:ln>
                  <a:noFill/>
                </a:ln>
                <a:solidFill>
                  <a:srgbClr val="0070C0"/>
                </a:solidFill>
                <a:effectLst/>
                <a:latin typeface="Calibri Light" panose="020F0302020204030204" pitchFamily="34" charset="0"/>
                <a:ea typeface="Calibri" panose="020F0502020204030204" pitchFamily="34" charset="0"/>
                <a:cs typeface="Calibri Light" panose="020F0302020204030204" pitchFamily="34" charset="0"/>
              </a:rPr>
              <a:t>Act</a:t>
            </a:r>
            <a:endParaRPr kumimoji="0" lang="fr-FR" altLang="fr-FR" sz="1100" b="1" i="1" u="none" strike="noStrike" cap="none" normalizeH="0" baseline="0" dirty="0">
              <a:ln>
                <a:noFill/>
              </a:ln>
              <a:solidFill>
                <a:srgbClr val="0070C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900" b="0"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Partage des donn</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es personnelles ou non des entreprises priv</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es aux autorit</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s publiques, et encadrement des partages entre entreprises priv</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es.</a:t>
            </a:r>
            <a:endParaRPr kumimoji="0" lang="fr-FR" altLang="fr-FR" sz="11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Proposition l</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gislative publi</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e le 23 f</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vrier 2022</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 </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 consultation de la commission europ</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enne </a:t>
            </a:r>
            <a:r>
              <a:rPr lang="fr-FR" altLang="fr-FR" sz="1100" b="1" dirty="0">
                <a:solidFill>
                  <a:srgbClr val="C00000"/>
                </a:solidFill>
                <a:latin typeface="Calibri Light" panose="020F0302020204030204" pitchFamily="34" charset="0"/>
                <a:cs typeface="Calibri Light" panose="020F0302020204030204" pitchFamily="34" charset="0"/>
              </a:rPr>
              <a:t>clôturée le 12 mai 2022.</a:t>
            </a:r>
          </a:p>
        </p:txBody>
      </p:sp>
      <p:sp>
        <p:nvSpPr>
          <p:cNvPr id="14" name="Rectangle : coins arrondis 13">
            <a:extLst>
              <a:ext uri="{FF2B5EF4-FFF2-40B4-BE49-F238E27FC236}">
                <a16:creationId xmlns:a16="http://schemas.microsoft.com/office/drawing/2014/main" id="{25DC0AB5-E93E-7569-ABFC-F5C44552E162}"/>
              </a:ext>
            </a:extLst>
          </p:cNvPr>
          <p:cNvSpPr>
            <a:spLocks noChangeArrowheads="1"/>
          </p:cNvSpPr>
          <p:nvPr/>
        </p:nvSpPr>
        <p:spPr bwMode="auto">
          <a:xfrm>
            <a:off x="351835" y="5886254"/>
            <a:ext cx="4857993" cy="889553"/>
          </a:xfrm>
          <a:prstGeom prst="roundRect">
            <a:avLst>
              <a:gd name="adj" fmla="val 16667"/>
            </a:avLst>
          </a:prstGeom>
          <a:solidFill>
            <a:srgbClr val="FBE4D5"/>
          </a:solidFill>
          <a:ln w="1270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Initiative l</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gislative sur l</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acc</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s aux donn</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es des v</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hicules connect</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Encadrement de l</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acc</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s aux donn</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es des v</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hicules connect</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s par les diff</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rentes parties prenantes (constructeurs, assureurs, r</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parateurs</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Consultation publique de la Commission europ</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enne en cours.</a:t>
            </a:r>
            <a:endParaRPr kumimoji="0" lang="fr-FR" altLang="fr-FR" sz="1800" b="1" i="0" u="none" strike="noStrike" cap="none" normalizeH="0" baseline="0" dirty="0">
              <a:ln>
                <a:noFill/>
              </a:ln>
              <a:solidFill>
                <a:schemeClr val="tx1"/>
              </a:solidFill>
              <a:effectLst/>
              <a:latin typeface="Arial" panose="020B0604020202020204" pitchFamily="34" charset="0"/>
            </a:endParaRPr>
          </a:p>
        </p:txBody>
      </p:sp>
      <p:sp>
        <p:nvSpPr>
          <p:cNvPr id="15" name="Rectangle : coins arrondis 15">
            <a:extLst>
              <a:ext uri="{FF2B5EF4-FFF2-40B4-BE49-F238E27FC236}">
                <a16:creationId xmlns:a16="http://schemas.microsoft.com/office/drawing/2014/main" id="{9B94DAF3-7093-19A3-AFF4-43C4CB7118E0}"/>
              </a:ext>
            </a:extLst>
          </p:cNvPr>
          <p:cNvSpPr>
            <a:spLocks noChangeArrowheads="1"/>
          </p:cNvSpPr>
          <p:nvPr/>
        </p:nvSpPr>
        <p:spPr bwMode="auto">
          <a:xfrm>
            <a:off x="351835" y="4144070"/>
            <a:ext cx="4848225" cy="1048054"/>
          </a:xfrm>
          <a:prstGeom prst="roundRect">
            <a:avLst>
              <a:gd name="adj" fmla="val 16667"/>
            </a:avLst>
          </a:prstGeom>
          <a:solidFill>
            <a:srgbClr val="FBE4D5"/>
          </a:solidFill>
          <a:ln w="1270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R</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glement </a:t>
            </a:r>
            <a:r>
              <a:rPr kumimoji="0" lang="fr-FR" altLang="fr-FR" sz="1100" b="1" i="1" u="none" strike="noStrike" cap="none" normalizeH="0" baseline="0" dirty="0" err="1">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ePrivacy</a:t>
            </a:r>
            <a:endParaRPr kumimoji="0" lang="fr-FR" altLang="fr-FR" sz="1100" b="1" i="1"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800" b="1" i="1"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Harmonisation de la l</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gislation des Etats membres en mati</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re de communications </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lectroniques (utilisation des cookies, prospection </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lectronique, collecte d</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informations via les objets connect</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s dont les v</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hicules).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C00000"/>
                </a:solidFill>
                <a:effectLst/>
                <a:latin typeface="Calibri Light"/>
                <a:ea typeface="Calibri" panose="020F0502020204030204" pitchFamily="34" charset="0"/>
                <a:cs typeface="Calibri Light"/>
              </a:rPr>
              <a:t>Trilogue en cours depuis mars 2021.</a:t>
            </a:r>
            <a:endParaRPr kumimoji="0" lang="fr-FR" altLang="fr-FR" sz="800" b="1" i="0" u="none" strike="noStrike" cap="none" normalizeH="0" baseline="0" dirty="0">
              <a:ln>
                <a:noFill/>
              </a:ln>
              <a:solidFill>
                <a:schemeClr val="tx1"/>
              </a:solidFill>
              <a:effectLst/>
              <a:latin typeface="Calibri Light"/>
              <a:cs typeface="Calibri Light"/>
            </a:endParaRPr>
          </a:p>
        </p:txBody>
      </p:sp>
      <p:sp>
        <p:nvSpPr>
          <p:cNvPr id="16" name="Rectangle : coins arrondis 16">
            <a:extLst>
              <a:ext uri="{FF2B5EF4-FFF2-40B4-BE49-F238E27FC236}">
                <a16:creationId xmlns:a16="http://schemas.microsoft.com/office/drawing/2014/main" id="{188A7642-A8E7-8E46-D485-6851E15D655C}"/>
              </a:ext>
            </a:extLst>
          </p:cNvPr>
          <p:cNvSpPr>
            <a:spLocks noChangeArrowheads="1"/>
          </p:cNvSpPr>
          <p:nvPr/>
        </p:nvSpPr>
        <p:spPr bwMode="auto">
          <a:xfrm>
            <a:off x="6025405" y="2635614"/>
            <a:ext cx="4816010" cy="983762"/>
          </a:xfrm>
          <a:prstGeom prst="roundRect">
            <a:avLst>
              <a:gd name="adj" fmla="val 16667"/>
            </a:avLst>
          </a:prstGeom>
          <a:solidFill>
            <a:srgbClr val="FBE4D5"/>
          </a:solidFill>
          <a:ln w="1270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Clauses contractuelles types contrats de cloud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800" b="1" i="0" u="none" strike="noStrike" cap="none" normalizeH="0" baseline="0" dirty="0">
              <a:ln>
                <a:noFill/>
              </a:ln>
              <a:solidFill>
                <a:schemeClr val="accent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D</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finition de clauses contractuelles types pour les accords d</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externalisation entre les entit</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s financi</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res et les fournisseurs de services de cloud.</a:t>
            </a:r>
            <a:endParaRPr kumimoji="0" lang="fr-FR" altLang="fr-FR" sz="8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Publication repouss</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e en 2022 dans l</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attente de l</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adoption de DORA</a:t>
            </a:r>
            <a:endParaRPr kumimoji="0" lang="fr-FR" altLang="fr-FR" sz="1800" b="1" i="0" u="none" strike="noStrike" cap="none" normalizeH="0" baseline="0" dirty="0">
              <a:ln>
                <a:noFill/>
              </a:ln>
              <a:solidFill>
                <a:schemeClr val="tx1"/>
              </a:solidFill>
              <a:effectLst/>
              <a:latin typeface="Arial" panose="020B0604020202020204" pitchFamily="34" charset="0"/>
            </a:endParaRPr>
          </a:p>
        </p:txBody>
      </p:sp>
      <p:sp>
        <p:nvSpPr>
          <p:cNvPr id="17" name="Rectangle : coins arrondis 25">
            <a:extLst>
              <a:ext uri="{FF2B5EF4-FFF2-40B4-BE49-F238E27FC236}">
                <a16:creationId xmlns:a16="http://schemas.microsoft.com/office/drawing/2014/main" id="{1FFFD93D-1BEC-C56F-4E9B-1DBD96C83374}"/>
              </a:ext>
            </a:extLst>
          </p:cNvPr>
          <p:cNvSpPr>
            <a:spLocks noChangeArrowheads="1"/>
          </p:cNvSpPr>
          <p:nvPr/>
        </p:nvSpPr>
        <p:spPr bwMode="auto">
          <a:xfrm>
            <a:off x="351835" y="5236869"/>
            <a:ext cx="4857993" cy="604641"/>
          </a:xfrm>
          <a:prstGeom prst="roundRect">
            <a:avLst>
              <a:gd name="adj" fmla="val 16667"/>
            </a:avLst>
          </a:prstGeom>
          <a:solidFill>
            <a:srgbClr val="FBE4D5"/>
          </a:solidFill>
          <a:ln w="1270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err="1">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European</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 </a:t>
            </a:r>
            <a:r>
              <a:rPr kumimoji="0" lang="fr-FR" altLang="fr-FR" sz="1100" b="1" i="0" u="none" strike="noStrike" cap="none" normalizeH="0" baseline="0" dirty="0" err="1">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Health</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 Data Space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600" b="0"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Cadre de gouvernance pour les donn</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es de sant</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Consultation publique de la Commission europ</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enne en cours.</a:t>
            </a:r>
            <a:endParaRPr kumimoji="0" lang="fr-FR" altLang="fr-FR" sz="1800" b="1" i="0" u="none" strike="noStrike" cap="none" normalizeH="0" baseline="0" dirty="0">
              <a:ln>
                <a:noFill/>
              </a:ln>
              <a:solidFill>
                <a:schemeClr val="tx1"/>
              </a:solidFill>
              <a:effectLst/>
              <a:latin typeface="Arial" panose="020B0604020202020204" pitchFamily="34" charset="0"/>
            </a:endParaRPr>
          </a:p>
        </p:txBody>
      </p:sp>
      <p:grpSp>
        <p:nvGrpSpPr>
          <p:cNvPr id="18" name="Groupe 17">
            <a:extLst>
              <a:ext uri="{FF2B5EF4-FFF2-40B4-BE49-F238E27FC236}">
                <a16:creationId xmlns:a16="http://schemas.microsoft.com/office/drawing/2014/main" id="{0602F14C-CE2D-CBAF-C00A-5ECDC51217AC}"/>
              </a:ext>
            </a:extLst>
          </p:cNvPr>
          <p:cNvGrpSpPr/>
          <p:nvPr/>
        </p:nvGrpSpPr>
        <p:grpSpPr>
          <a:xfrm>
            <a:off x="5495548" y="6212686"/>
            <a:ext cx="3513718" cy="415555"/>
            <a:chOff x="0" y="0"/>
            <a:chExt cx="3295650" cy="361950"/>
          </a:xfrm>
        </p:grpSpPr>
        <p:sp>
          <p:nvSpPr>
            <p:cNvPr id="19" name="Rectangle : coins arrondis 18">
              <a:extLst>
                <a:ext uri="{FF2B5EF4-FFF2-40B4-BE49-F238E27FC236}">
                  <a16:creationId xmlns:a16="http://schemas.microsoft.com/office/drawing/2014/main" id="{B4144E7E-08C8-FE07-55E7-2C655D5EC792}"/>
                </a:ext>
              </a:extLst>
            </p:cNvPr>
            <p:cNvSpPr/>
            <p:nvPr/>
          </p:nvSpPr>
          <p:spPr>
            <a:xfrm>
              <a:off x="0" y="0"/>
              <a:ext cx="3295650" cy="361950"/>
            </a:xfrm>
            <a:prstGeom prst="roundRect">
              <a:avLst>
                <a:gd name="adj" fmla="val 3467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000" b="1">
                  <a:solidFill>
                    <a:srgbClr val="000000"/>
                  </a:solidFill>
                  <a:effectLst/>
                  <a:ea typeface="Calibri" panose="020F0502020204030204" pitchFamily="34" charset="0"/>
                  <a:cs typeface="Times New Roman" panose="02020603050405020304" pitchFamily="18" charset="0"/>
                </a:rPr>
                <a:t>Légende </a:t>
              </a:r>
              <a:endParaRPr lang="fr-FR" sz="1100">
                <a:effectLst/>
                <a:ea typeface="Calibri" panose="020F0502020204030204" pitchFamily="34" charset="0"/>
                <a:cs typeface="Times New Roman" panose="02020603050405020304" pitchFamily="18" charset="0"/>
              </a:endParaRPr>
            </a:p>
          </p:txBody>
        </p:sp>
        <p:sp>
          <p:nvSpPr>
            <p:cNvPr id="20" name="Rectangle : coins arrondis 19">
              <a:extLst>
                <a:ext uri="{FF2B5EF4-FFF2-40B4-BE49-F238E27FC236}">
                  <a16:creationId xmlns:a16="http://schemas.microsoft.com/office/drawing/2014/main" id="{8CBE468E-9E7B-7860-1069-6807FFC73133}"/>
                </a:ext>
              </a:extLst>
            </p:cNvPr>
            <p:cNvSpPr/>
            <p:nvPr/>
          </p:nvSpPr>
          <p:spPr>
            <a:xfrm>
              <a:off x="647700" y="38100"/>
              <a:ext cx="685800" cy="2520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9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Données</a:t>
              </a:r>
              <a:endParaRPr lang="fr-FR" sz="1100" dirty="0">
                <a:effectLst/>
                <a:ea typeface="Calibri" panose="020F0502020204030204" pitchFamily="34" charset="0"/>
                <a:cs typeface="Times New Roman" panose="02020603050405020304" pitchFamily="18" charset="0"/>
              </a:endParaRPr>
            </a:p>
          </p:txBody>
        </p:sp>
        <p:sp>
          <p:nvSpPr>
            <p:cNvPr id="21" name="Rectangle : coins arrondis 20">
              <a:extLst>
                <a:ext uri="{FF2B5EF4-FFF2-40B4-BE49-F238E27FC236}">
                  <a16:creationId xmlns:a16="http://schemas.microsoft.com/office/drawing/2014/main" id="{D65DB4CA-39D2-F48B-C585-BFF4B21AB579}"/>
                </a:ext>
              </a:extLst>
            </p:cNvPr>
            <p:cNvSpPr/>
            <p:nvPr/>
          </p:nvSpPr>
          <p:spPr>
            <a:xfrm>
              <a:off x="1581150" y="38100"/>
              <a:ext cx="685800" cy="251460"/>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900" b="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IA</a:t>
              </a:r>
              <a:endParaRPr lang="fr-FR" sz="1100">
                <a:effectLst/>
                <a:ea typeface="Calibri" panose="020F0502020204030204" pitchFamily="34" charset="0"/>
                <a:cs typeface="Times New Roman" panose="02020603050405020304" pitchFamily="18" charset="0"/>
              </a:endParaRPr>
            </a:p>
          </p:txBody>
        </p:sp>
        <p:sp>
          <p:nvSpPr>
            <p:cNvPr id="22" name="Rectangle : coins arrondis 21">
              <a:extLst>
                <a:ext uri="{FF2B5EF4-FFF2-40B4-BE49-F238E27FC236}">
                  <a16:creationId xmlns:a16="http://schemas.microsoft.com/office/drawing/2014/main" id="{96687525-411D-0A16-A062-AA35301887FE}"/>
                </a:ext>
              </a:extLst>
            </p:cNvPr>
            <p:cNvSpPr/>
            <p:nvPr/>
          </p:nvSpPr>
          <p:spPr>
            <a:xfrm>
              <a:off x="2505075" y="38100"/>
              <a:ext cx="685800" cy="251460"/>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900" b="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Autres</a:t>
              </a:r>
              <a:endParaRPr lang="fr-FR" sz="110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95503006"/>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36</a:t>
            </a:fld>
            <a:endParaRPr lang="fr-FR" dirty="0"/>
          </a:p>
        </p:txBody>
      </p:sp>
      <p:sp>
        <p:nvSpPr>
          <p:cNvPr id="7" name="Titre 2">
            <a:extLst>
              <a:ext uri="{FF2B5EF4-FFF2-40B4-BE49-F238E27FC236}">
                <a16:creationId xmlns:a16="http://schemas.microsoft.com/office/drawing/2014/main" id="{58E61D40-E1E2-A71B-4B72-21B2D04BD3D7}"/>
              </a:ext>
            </a:extLst>
          </p:cNvPr>
          <p:cNvSpPr>
            <a:spLocks noGrp="1"/>
          </p:cNvSpPr>
          <p:nvPr>
            <p:ph type="title"/>
          </p:nvPr>
        </p:nvSpPr>
        <p:spPr>
          <a:xfrm>
            <a:off x="185548" y="100238"/>
            <a:ext cx="9359143" cy="558393"/>
          </a:xfrm>
        </p:spPr>
        <p:txBody>
          <a:bodyPr>
            <a:normAutofit/>
          </a:bodyPr>
          <a:lstStyle/>
          <a:p>
            <a:r>
              <a:rPr lang="fr-FR" sz="2800" dirty="0"/>
              <a:t>France Assureurs -Panorama des enjeux digitaux européens</a:t>
            </a:r>
          </a:p>
        </p:txBody>
      </p:sp>
      <p:pic>
        <p:nvPicPr>
          <p:cNvPr id="9" name="Image 8">
            <a:extLst>
              <a:ext uri="{FF2B5EF4-FFF2-40B4-BE49-F238E27FC236}">
                <a16:creationId xmlns:a16="http://schemas.microsoft.com/office/drawing/2014/main" id="{23C8AE99-FCCB-8ED9-E1BC-09B9744CF7AF}"/>
              </a:ext>
            </a:extLst>
          </p:cNvPr>
          <p:cNvPicPr>
            <a:picLocks noChangeAspect="1"/>
          </p:cNvPicPr>
          <p:nvPr/>
        </p:nvPicPr>
        <p:blipFill>
          <a:blip r:embed="rId2"/>
          <a:stretch>
            <a:fillRect/>
          </a:stretch>
        </p:blipFill>
        <p:spPr>
          <a:xfrm>
            <a:off x="9267289" y="6051911"/>
            <a:ext cx="2178121" cy="737105"/>
          </a:xfrm>
          <a:prstGeom prst="rect">
            <a:avLst/>
          </a:prstGeom>
        </p:spPr>
      </p:pic>
      <p:sp>
        <p:nvSpPr>
          <p:cNvPr id="6" name="Titre 4">
            <a:extLst>
              <a:ext uri="{FF2B5EF4-FFF2-40B4-BE49-F238E27FC236}">
                <a16:creationId xmlns:a16="http://schemas.microsoft.com/office/drawing/2014/main" id="{8F76A960-8BEC-87BC-5710-D84C61193F13}"/>
              </a:ext>
            </a:extLst>
          </p:cNvPr>
          <p:cNvSpPr txBox="1">
            <a:spLocks/>
          </p:cNvSpPr>
          <p:nvPr/>
        </p:nvSpPr>
        <p:spPr bwMode="gray">
          <a:xfrm>
            <a:off x="307020" y="842060"/>
            <a:ext cx="10620000" cy="287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133" kern="1200">
                <a:solidFill>
                  <a:schemeClr val="accent1"/>
                </a:solidFill>
                <a:latin typeface="+mj-lt"/>
                <a:ea typeface="ＭＳ Ｐゴシック" charset="0"/>
                <a:cs typeface="ＭＳ Ｐゴシック" charset="0"/>
              </a:defRPr>
            </a:lvl1pPr>
            <a:lvl2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6pPr>
            <a:lvl7pPr marL="1219170"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7pPr>
            <a:lvl8pPr marL="1828754"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8pPr>
            <a:lvl9pPr marL="2438339"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9pPr>
          </a:lstStyle>
          <a:p>
            <a:pPr>
              <a:defRPr/>
            </a:pPr>
            <a:r>
              <a:rPr lang="fr-FR" sz="2400" b="1" dirty="0">
                <a:solidFill>
                  <a:srgbClr val="282D69"/>
                </a:solidFill>
                <a:latin typeface="Arial"/>
                <a:ea typeface="+mj-ea"/>
                <a:cs typeface="Arial"/>
              </a:rPr>
              <a:t>Panorama des initiatives européennes en matière numérique 2/2</a:t>
            </a:r>
          </a:p>
        </p:txBody>
      </p:sp>
      <p:sp>
        <p:nvSpPr>
          <p:cNvPr id="8" name="Rectangle : coins arrondis 7">
            <a:extLst>
              <a:ext uri="{FF2B5EF4-FFF2-40B4-BE49-F238E27FC236}">
                <a16:creationId xmlns:a16="http://schemas.microsoft.com/office/drawing/2014/main" id="{2C4C582E-DEC6-FED4-86CB-1EC649E12F36}"/>
              </a:ext>
            </a:extLst>
          </p:cNvPr>
          <p:cNvSpPr>
            <a:spLocks noChangeArrowheads="1"/>
          </p:cNvSpPr>
          <p:nvPr/>
        </p:nvSpPr>
        <p:spPr bwMode="auto">
          <a:xfrm>
            <a:off x="579663" y="1352579"/>
            <a:ext cx="4299825" cy="263009"/>
          </a:xfrm>
          <a:prstGeom prst="roundRect">
            <a:avLst>
              <a:gd name="adj" fmla="val 16667"/>
            </a:avLst>
          </a:prstGeom>
          <a:solidFill>
            <a:schemeClr val="bg1">
              <a:lumMod val="95000"/>
            </a:schemeClr>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Textes non spécifiques aux services financiers</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sp>
        <p:nvSpPr>
          <p:cNvPr id="10" name="Rectangle : coins arrondis 2">
            <a:extLst>
              <a:ext uri="{FF2B5EF4-FFF2-40B4-BE49-F238E27FC236}">
                <a16:creationId xmlns:a16="http://schemas.microsoft.com/office/drawing/2014/main" id="{2BF6A9DB-B6E9-3EE3-E1B5-D7E916711B36}"/>
              </a:ext>
            </a:extLst>
          </p:cNvPr>
          <p:cNvSpPr>
            <a:spLocks noChangeArrowheads="1"/>
          </p:cNvSpPr>
          <p:nvPr/>
        </p:nvSpPr>
        <p:spPr bwMode="auto">
          <a:xfrm>
            <a:off x="5828683" y="1381095"/>
            <a:ext cx="4468415" cy="263010"/>
          </a:xfrm>
          <a:prstGeom prst="roundRect">
            <a:avLst>
              <a:gd name="adj" fmla="val 16667"/>
            </a:avLst>
          </a:prstGeom>
          <a:solidFill>
            <a:schemeClr val="bg1">
              <a:lumMod val="95000"/>
            </a:schemeClr>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Textes spécifiques aux services financiers</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sp>
        <p:nvSpPr>
          <p:cNvPr id="11" name="Rectangle : coins arrondis 4">
            <a:extLst>
              <a:ext uri="{FF2B5EF4-FFF2-40B4-BE49-F238E27FC236}">
                <a16:creationId xmlns:a16="http://schemas.microsoft.com/office/drawing/2014/main" id="{B0ED9C2A-90AF-444E-DBA4-B813E51563AA}"/>
              </a:ext>
            </a:extLst>
          </p:cNvPr>
          <p:cNvSpPr>
            <a:spLocks noChangeArrowheads="1"/>
          </p:cNvSpPr>
          <p:nvPr/>
        </p:nvSpPr>
        <p:spPr bwMode="auto">
          <a:xfrm>
            <a:off x="243235" y="5360720"/>
            <a:ext cx="5061337" cy="1286758"/>
          </a:xfrm>
          <a:prstGeom prst="roundRect">
            <a:avLst>
              <a:gd name="adj" fmla="val 16667"/>
            </a:avLst>
          </a:prstGeom>
          <a:solidFill>
            <a:srgbClr val="FFF2CC"/>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R</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glement sur les plateformes num</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riques </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 </a:t>
            </a:r>
            <a:r>
              <a:rPr kumimoji="0" lang="fr-FR" altLang="fr-FR" sz="1100" b="1" i="1"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Digital </a:t>
            </a:r>
            <a:r>
              <a:rPr kumimoji="0" lang="fr-FR" altLang="fr-FR" sz="1100" b="1" i="1" u="none" strike="noStrike" cap="none" normalizeH="0" baseline="0" dirty="0" err="1">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Market</a:t>
            </a:r>
            <a:r>
              <a:rPr kumimoji="0" lang="fr-FR" altLang="fr-FR" sz="1100" b="1" i="1"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 </a:t>
            </a:r>
            <a:r>
              <a:rPr kumimoji="0" lang="fr-FR" altLang="fr-FR" sz="1100" b="1" i="1" u="none" strike="noStrike" cap="none" normalizeH="0" baseline="0" dirty="0" err="1">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Act</a:t>
            </a:r>
            <a:endParaRPr kumimoji="0" lang="fr-FR" altLang="fr-FR" sz="1100" b="0" i="0" u="none" strike="noStrike" cap="none" normalizeH="0" baseline="0" dirty="0">
              <a:ln>
                <a:noFill/>
              </a:ln>
              <a:solidFill>
                <a:schemeClr val="accent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Obligations des gestionnaires </a:t>
            </a:r>
            <a:r>
              <a:rPr kumimoji="0" lang="fr-FR" altLang="fr-FR" sz="1100" b="1" i="1"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a:t>
            </a:r>
            <a:r>
              <a:rPr kumimoji="0" lang="fr-FR" altLang="fr-FR" sz="1100" b="1" i="1" u="none" strike="noStrike" cap="none" normalizeH="0" baseline="0" dirty="0" err="1">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gatekeeper</a:t>
            </a:r>
            <a:r>
              <a:rPr kumimoji="0" lang="fr-FR" altLang="fr-FR" sz="1100" b="1" i="1"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 de plateformes structurantes de respecter de nouvelles r</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gles visant </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à</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 r</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introduire davantage de concurrence (contrôle ex ante).</a:t>
            </a:r>
            <a:endParaRPr kumimoji="0" lang="fr-FR" altLang="fr-FR" sz="11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fr-FR" altLang="fr-FR" sz="1100" b="1" dirty="0">
                <a:solidFill>
                  <a:srgbClr val="C00000"/>
                </a:solidFill>
                <a:latin typeface="Calibri Light" panose="020F0302020204030204" pitchFamily="34" charset="0"/>
                <a:cs typeface="Calibri Light" panose="020F0302020204030204" pitchFamily="34" charset="0"/>
              </a:rPr>
              <a:t>Dans l’attente de l’approbation du Conseil et du Parlement.</a:t>
            </a:r>
            <a:endParaRPr kumimoji="0" lang="fr-FR" altLang="fr-FR" sz="1100" b="1" i="0" u="none" strike="noStrike" cap="none" normalizeH="0" baseline="0" dirty="0">
              <a:ln>
                <a:noFill/>
              </a:ln>
              <a:solidFill>
                <a:schemeClr val="tx1"/>
              </a:solidFill>
              <a:effectLst/>
              <a:latin typeface="Arial" panose="020B0604020202020204" pitchFamily="34" charset="0"/>
            </a:endParaRPr>
          </a:p>
        </p:txBody>
      </p:sp>
      <p:sp>
        <p:nvSpPr>
          <p:cNvPr id="12" name="Rectangle : coins arrondis 6">
            <a:extLst>
              <a:ext uri="{FF2B5EF4-FFF2-40B4-BE49-F238E27FC236}">
                <a16:creationId xmlns:a16="http://schemas.microsoft.com/office/drawing/2014/main" id="{9D35E30B-D412-E1EA-9534-6F8FA9745527}"/>
              </a:ext>
            </a:extLst>
          </p:cNvPr>
          <p:cNvSpPr>
            <a:spLocks noChangeArrowheads="1"/>
          </p:cNvSpPr>
          <p:nvPr/>
        </p:nvSpPr>
        <p:spPr bwMode="auto">
          <a:xfrm>
            <a:off x="5617020" y="1810956"/>
            <a:ext cx="4869720" cy="919888"/>
          </a:xfrm>
          <a:prstGeom prst="roundRect">
            <a:avLst>
              <a:gd name="adj" fmla="val 16667"/>
            </a:avLst>
          </a:prstGeom>
          <a:solidFill>
            <a:srgbClr val="FBE4D5"/>
          </a:solidFill>
          <a:ln w="1270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Projet de cadre l</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gislatif sur l</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Open Finance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Extension du partage des donn</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es et de l'acc</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s par des tiers.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1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Consultations de la Commission europ</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enne en cours.</a:t>
            </a:r>
            <a:endParaRPr kumimoji="0" lang="fr-FR" altLang="fr-FR" sz="1100" b="1" i="0" u="none" strike="noStrike" cap="none" normalizeH="0" baseline="0" dirty="0">
              <a:ln>
                <a:noFill/>
              </a:ln>
              <a:solidFill>
                <a:schemeClr val="tx1"/>
              </a:solidFill>
              <a:effectLst/>
              <a:latin typeface="Arial" panose="020B0604020202020204" pitchFamily="34" charset="0"/>
            </a:endParaRPr>
          </a:p>
        </p:txBody>
      </p:sp>
      <p:sp>
        <p:nvSpPr>
          <p:cNvPr id="13" name="Rectangle : coins arrondis 8">
            <a:extLst>
              <a:ext uri="{FF2B5EF4-FFF2-40B4-BE49-F238E27FC236}">
                <a16:creationId xmlns:a16="http://schemas.microsoft.com/office/drawing/2014/main" id="{CF07C554-192A-CB5A-C321-D1FCBF33B7E2}"/>
              </a:ext>
            </a:extLst>
          </p:cNvPr>
          <p:cNvSpPr>
            <a:spLocks noChangeArrowheads="1"/>
          </p:cNvSpPr>
          <p:nvPr/>
        </p:nvSpPr>
        <p:spPr bwMode="auto">
          <a:xfrm>
            <a:off x="243235" y="4353522"/>
            <a:ext cx="5061337" cy="823056"/>
          </a:xfrm>
          <a:prstGeom prst="roundRect">
            <a:avLst>
              <a:gd name="adj" fmla="val 16667"/>
            </a:avLst>
          </a:prstGeom>
          <a:solidFill>
            <a:srgbClr val="FFF2CC"/>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R</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glement sur les services num</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riques </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 </a:t>
            </a:r>
            <a:r>
              <a:rPr kumimoji="0" lang="fr-FR" altLang="fr-FR" sz="1100" b="1" i="1"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Digital Service </a:t>
            </a:r>
            <a:r>
              <a:rPr kumimoji="0" lang="fr-FR" altLang="fr-FR" sz="1100" b="1" i="1" u="none" strike="noStrike" cap="none" normalizeH="0" baseline="0" dirty="0" err="1">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Act</a:t>
            </a:r>
            <a:endParaRPr kumimoji="0" lang="fr-FR" altLang="fr-FR" sz="1100" b="0" i="0" u="none" strike="noStrike" cap="none" normalizeH="0" baseline="0" dirty="0">
              <a:ln>
                <a:noFill/>
              </a:ln>
              <a:solidFill>
                <a:schemeClr val="accent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Contrôle des contenus des plateformes-Tra</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ç</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abilit</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 des entreprises utilisatrices.</a:t>
            </a:r>
            <a:endParaRPr kumimoji="0" lang="fr-FR" altLang="fr-FR" sz="11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fr-FR" altLang="fr-FR" sz="1100" b="1" dirty="0">
                <a:solidFill>
                  <a:srgbClr val="C00000"/>
                </a:solidFill>
                <a:latin typeface="Calibri Light" panose="020F0302020204030204" pitchFamily="34" charset="0"/>
                <a:cs typeface="Calibri Light" panose="020F0302020204030204" pitchFamily="34" charset="0"/>
              </a:rPr>
              <a:t>Dans l’attente de l’approbation du Conseil et du Parlement.</a:t>
            </a:r>
            <a:endParaRPr kumimoji="0" lang="fr-FR" altLang="fr-FR" sz="1100" b="1" i="0" u="none" strike="noStrike" cap="none" normalizeH="0" baseline="0" dirty="0">
              <a:ln>
                <a:noFill/>
              </a:ln>
              <a:solidFill>
                <a:schemeClr val="tx1"/>
              </a:solidFill>
              <a:effectLst/>
              <a:latin typeface="Arial" panose="020B0604020202020204" pitchFamily="34" charset="0"/>
            </a:endParaRPr>
          </a:p>
        </p:txBody>
      </p:sp>
      <p:sp>
        <p:nvSpPr>
          <p:cNvPr id="14" name="Rectangle : coins arrondis 9">
            <a:extLst>
              <a:ext uri="{FF2B5EF4-FFF2-40B4-BE49-F238E27FC236}">
                <a16:creationId xmlns:a16="http://schemas.microsoft.com/office/drawing/2014/main" id="{2A1D5AFB-A75D-E45C-A00A-6B43386683FD}"/>
              </a:ext>
            </a:extLst>
          </p:cNvPr>
          <p:cNvSpPr>
            <a:spLocks noChangeArrowheads="1"/>
          </p:cNvSpPr>
          <p:nvPr/>
        </p:nvSpPr>
        <p:spPr bwMode="auto">
          <a:xfrm>
            <a:off x="243235" y="1795636"/>
            <a:ext cx="5044817" cy="1020989"/>
          </a:xfrm>
          <a:prstGeom prst="roundRect">
            <a:avLst>
              <a:gd name="adj" fmla="val 16667"/>
            </a:avLst>
          </a:prstGeom>
          <a:solidFill>
            <a:srgbClr val="E2EFD9"/>
          </a:solidFill>
          <a:ln w="12700">
            <a:solidFill>
              <a:srgbClr val="70AD47"/>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R</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glement sur l</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usage de l</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intelligence artificielle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Obligations applicables aux utilisations d</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IA </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à</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 haut risque.</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Projet de r</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glement de la Commission le 21 avril 2021</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 </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 textes de compromis de la Pr</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sidence Slov</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ne et de la Pr</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sidence Fran</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ç</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aise, rapports du Parlement.</a:t>
            </a:r>
            <a:endParaRPr kumimoji="0" lang="fr-FR" altLang="fr-FR" sz="1100" b="1" i="0" u="none" strike="noStrike" cap="none" normalizeH="0" baseline="0" dirty="0">
              <a:ln>
                <a:noFill/>
              </a:ln>
              <a:solidFill>
                <a:schemeClr val="tx1"/>
              </a:solidFill>
              <a:effectLst/>
              <a:latin typeface="Arial" panose="020B0604020202020204" pitchFamily="34" charset="0"/>
            </a:endParaRPr>
          </a:p>
        </p:txBody>
      </p:sp>
      <p:sp>
        <p:nvSpPr>
          <p:cNvPr id="15" name="Rectangle : coins arrondis 14">
            <a:extLst>
              <a:ext uri="{FF2B5EF4-FFF2-40B4-BE49-F238E27FC236}">
                <a16:creationId xmlns:a16="http://schemas.microsoft.com/office/drawing/2014/main" id="{F350E2D3-27BF-1364-EE72-6B5CF6DD2C8F}"/>
              </a:ext>
            </a:extLst>
          </p:cNvPr>
          <p:cNvSpPr>
            <a:spLocks noChangeArrowheads="1"/>
          </p:cNvSpPr>
          <p:nvPr/>
        </p:nvSpPr>
        <p:spPr bwMode="auto">
          <a:xfrm>
            <a:off x="227359" y="3000767"/>
            <a:ext cx="5061337" cy="1201835"/>
          </a:xfrm>
          <a:prstGeom prst="roundRect">
            <a:avLst>
              <a:gd name="adj" fmla="val 16667"/>
            </a:avLst>
          </a:prstGeom>
          <a:solidFill>
            <a:srgbClr val="FFF2CC"/>
          </a:solidFill>
          <a:ln w="12700">
            <a:solidFill>
              <a:srgbClr val="FFC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R</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vision du r</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glement EIDAS et projet d</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identit</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 num</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rique europ</a:t>
            </a:r>
            <a:r>
              <a:rPr kumimoji="0" lang="fr-FR" altLang="fr-FR" sz="11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enne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Syst</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me d'identification num</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rique europ</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en afin de s</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curiser l'utilisation des services en ligne publics et priv</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s.</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Proposition de la Commission le 17 juin 2021, Position du PE pr</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vue pour juillet 2022</a:t>
            </a:r>
            <a:endParaRPr kumimoji="0" lang="fr-FR" altLang="fr-FR" sz="1100" b="1" i="0" u="none" strike="noStrike" cap="none" normalizeH="0" baseline="0" dirty="0">
              <a:ln>
                <a:noFill/>
              </a:ln>
              <a:solidFill>
                <a:schemeClr val="tx1"/>
              </a:solidFill>
              <a:effectLst/>
              <a:latin typeface="Arial" panose="020B0604020202020204" pitchFamily="34" charset="0"/>
            </a:endParaRPr>
          </a:p>
        </p:txBody>
      </p:sp>
      <p:sp>
        <p:nvSpPr>
          <p:cNvPr id="16" name="Rectangle : coins arrondis 16">
            <a:extLst>
              <a:ext uri="{FF2B5EF4-FFF2-40B4-BE49-F238E27FC236}">
                <a16:creationId xmlns:a16="http://schemas.microsoft.com/office/drawing/2014/main" id="{64D86DE5-99D5-F705-E2C3-20A5B0545344}"/>
              </a:ext>
            </a:extLst>
          </p:cNvPr>
          <p:cNvSpPr>
            <a:spLocks noChangeArrowheads="1"/>
          </p:cNvSpPr>
          <p:nvPr/>
        </p:nvSpPr>
        <p:spPr bwMode="auto">
          <a:xfrm>
            <a:off x="5620195" y="3000056"/>
            <a:ext cx="4869720" cy="1127788"/>
          </a:xfrm>
          <a:prstGeom prst="roundRect">
            <a:avLst>
              <a:gd name="adj" fmla="val 16667"/>
            </a:avLst>
          </a:prstGeom>
          <a:solidFill>
            <a:srgbClr val="FBE4D5"/>
          </a:solidFill>
          <a:ln w="1270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accent1"/>
                </a:solidFill>
                <a:effectLst/>
                <a:latin typeface="Calibri Light" panose="020F0302020204030204" pitchFamily="34" charset="0"/>
                <a:ea typeface="Calibri" panose="020F0502020204030204" pitchFamily="34" charset="0"/>
                <a:cs typeface="Calibri Light" panose="020F0302020204030204" pitchFamily="34" charset="0"/>
              </a:rPr>
              <a:t>Clauses contractuelles types contrats de cloud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D</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finition de clauses contractuelles types pour les accords d</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externalisation entre les entit</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s financi</a:t>
            </a:r>
            <a:r>
              <a:rPr kumimoji="0" lang="fr-FR" altLang="fr-FR" sz="11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è</a:t>
            </a:r>
            <a:r>
              <a:rPr kumimoji="0" lang="fr-FR" altLang="fr-FR" sz="1100" b="1" i="0" u="none" strike="noStrike" cap="none" normalizeH="0" baseline="0" dirty="0">
                <a:ln>
                  <a:noFill/>
                </a:ln>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res et les fournisseurs de services de cloud.</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1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Publication repouss</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é</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e en 2022 dans l</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attente de l</a:t>
            </a:r>
            <a:r>
              <a:rPr kumimoji="0" lang="fr-FR" altLang="fr-FR" sz="11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Light" panose="020F0302020204030204" pitchFamily="34" charset="0"/>
              </a:rPr>
              <a:t>’</a:t>
            </a:r>
            <a:r>
              <a:rPr kumimoji="0" lang="fr-FR" altLang="fr-FR" sz="1100" b="1" i="0" u="none" strike="noStrike" cap="none" normalizeH="0" baseline="0" dirty="0">
                <a:ln>
                  <a:noFill/>
                </a:ln>
                <a:solidFill>
                  <a:srgbClr val="C00000"/>
                </a:solidFill>
                <a:effectLst/>
                <a:latin typeface="Calibri Light" panose="020F0302020204030204" pitchFamily="34" charset="0"/>
                <a:ea typeface="Calibri" panose="020F0502020204030204" pitchFamily="34" charset="0"/>
                <a:cs typeface="Calibri Light" panose="020F0302020204030204" pitchFamily="34" charset="0"/>
              </a:rPr>
              <a:t>adoption de DORA</a:t>
            </a:r>
            <a:endParaRPr kumimoji="0" lang="fr-FR" altLang="fr-FR" sz="1100" b="1" i="0" u="none" strike="noStrike" cap="none" normalizeH="0" baseline="0" dirty="0">
              <a:ln>
                <a:noFill/>
              </a:ln>
              <a:solidFill>
                <a:schemeClr val="tx1"/>
              </a:solidFill>
              <a:effectLst/>
              <a:latin typeface="Arial" panose="020B0604020202020204" pitchFamily="34" charset="0"/>
            </a:endParaRPr>
          </a:p>
        </p:txBody>
      </p:sp>
      <p:grpSp>
        <p:nvGrpSpPr>
          <p:cNvPr id="17" name="Groupe 16">
            <a:extLst>
              <a:ext uri="{FF2B5EF4-FFF2-40B4-BE49-F238E27FC236}">
                <a16:creationId xmlns:a16="http://schemas.microsoft.com/office/drawing/2014/main" id="{7BB87A61-322E-E01F-E2E6-CAEA457A2D97}"/>
              </a:ext>
            </a:extLst>
          </p:cNvPr>
          <p:cNvGrpSpPr/>
          <p:nvPr/>
        </p:nvGrpSpPr>
        <p:grpSpPr>
          <a:xfrm>
            <a:off x="5546918" y="6212686"/>
            <a:ext cx="3513718" cy="415555"/>
            <a:chOff x="0" y="0"/>
            <a:chExt cx="3295650" cy="361950"/>
          </a:xfrm>
        </p:grpSpPr>
        <p:sp>
          <p:nvSpPr>
            <p:cNvPr id="18" name="Rectangle : coins arrondis 17">
              <a:extLst>
                <a:ext uri="{FF2B5EF4-FFF2-40B4-BE49-F238E27FC236}">
                  <a16:creationId xmlns:a16="http://schemas.microsoft.com/office/drawing/2014/main" id="{E20035CF-DEFB-E5AE-2543-A6C7F0BBF30E}"/>
                </a:ext>
              </a:extLst>
            </p:cNvPr>
            <p:cNvSpPr/>
            <p:nvPr/>
          </p:nvSpPr>
          <p:spPr>
            <a:xfrm>
              <a:off x="0" y="0"/>
              <a:ext cx="3295650" cy="361950"/>
            </a:xfrm>
            <a:prstGeom prst="roundRect">
              <a:avLst>
                <a:gd name="adj" fmla="val 3467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100" b="1">
                  <a:solidFill>
                    <a:srgbClr val="000000"/>
                  </a:solidFill>
                  <a:effectLst/>
                  <a:ea typeface="Calibri" panose="020F0502020204030204" pitchFamily="34" charset="0"/>
                  <a:cs typeface="Times New Roman" panose="02020603050405020304" pitchFamily="18" charset="0"/>
                </a:rPr>
                <a:t>Légende </a:t>
              </a:r>
              <a:endParaRPr lang="fr-FR" sz="1100">
                <a:effectLst/>
                <a:ea typeface="Calibri" panose="020F0502020204030204" pitchFamily="34" charset="0"/>
                <a:cs typeface="Times New Roman" panose="02020603050405020304" pitchFamily="18" charset="0"/>
              </a:endParaRPr>
            </a:p>
          </p:txBody>
        </p:sp>
        <p:sp>
          <p:nvSpPr>
            <p:cNvPr id="19" name="Rectangle : coins arrondis 18">
              <a:extLst>
                <a:ext uri="{FF2B5EF4-FFF2-40B4-BE49-F238E27FC236}">
                  <a16:creationId xmlns:a16="http://schemas.microsoft.com/office/drawing/2014/main" id="{64BA6CD5-5C6B-3CEC-375D-6748503CCD6B}"/>
                </a:ext>
              </a:extLst>
            </p:cNvPr>
            <p:cNvSpPr/>
            <p:nvPr/>
          </p:nvSpPr>
          <p:spPr>
            <a:xfrm>
              <a:off x="647700" y="38100"/>
              <a:ext cx="685800" cy="2520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1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Données</a:t>
              </a:r>
              <a:endParaRPr lang="fr-FR" sz="1100" dirty="0">
                <a:effectLst/>
                <a:ea typeface="Calibri" panose="020F0502020204030204" pitchFamily="34" charset="0"/>
                <a:cs typeface="Times New Roman" panose="02020603050405020304" pitchFamily="18" charset="0"/>
              </a:endParaRPr>
            </a:p>
          </p:txBody>
        </p:sp>
        <p:sp>
          <p:nvSpPr>
            <p:cNvPr id="20" name="Rectangle : coins arrondis 19">
              <a:extLst>
                <a:ext uri="{FF2B5EF4-FFF2-40B4-BE49-F238E27FC236}">
                  <a16:creationId xmlns:a16="http://schemas.microsoft.com/office/drawing/2014/main" id="{1DAF7FE3-E5B9-91B7-BFBB-AF563C0B0D88}"/>
                </a:ext>
              </a:extLst>
            </p:cNvPr>
            <p:cNvSpPr/>
            <p:nvPr/>
          </p:nvSpPr>
          <p:spPr>
            <a:xfrm>
              <a:off x="1581150" y="38100"/>
              <a:ext cx="685800" cy="251460"/>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100" b="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IA</a:t>
              </a:r>
              <a:endParaRPr lang="fr-FR" sz="1100">
                <a:effectLst/>
                <a:ea typeface="Calibri" panose="020F0502020204030204" pitchFamily="34" charset="0"/>
                <a:cs typeface="Times New Roman" panose="02020603050405020304" pitchFamily="18" charset="0"/>
              </a:endParaRPr>
            </a:p>
          </p:txBody>
        </p:sp>
        <p:sp>
          <p:nvSpPr>
            <p:cNvPr id="21" name="Rectangle : coins arrondis 20">
              <a:extLst>
                <a:ext uri="{FF2B5EF4-FFF2-40B4-BE49-F238E27FC236}">
                  <a16:creationId xmlns:a16="http://schemas.microsoft.com/office/drawing/2014/main" id="{CFB4D1CD-B827-3EB6-6DD3-C57F7E7ADCA7}"/>
                </a:ext>
              </a:extLst>
            </p:cNvPr>
            <p:cNvSpPr/>
            <p:nvPr/>
          </p:nvSpPr>
          <p:spPr>
            <a:xfrm>
              <a:off x="2505075" y="38100"/>
              <a:ext cx="685800" cy="251460"/>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100" b="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Autres</a:t>
              </a:r>
              <a:endParaRPr lang="fr-FR" sz="110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19942269"/>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D753DA-9AF6-4917-AE81-83ECBDA32E8F}"/>
              </a:ext>
            </a:extLst>
          </p:cNvPr>
          <p:cNvSpPr>
            <a:spLocks noGrp="1"/>
          </p:cNvSpPr>
          <p:nvPr>
            <p:ph type="title"/>
          </p:nvPr>
        </p:nvSpPr>
        <p:spPr>
          <a:xfrm>
            <a:off x="3684612" y="3230202"/>
            <a:ext cx="8377249" cy="558393"/>
          </a:xfrm>
        </p:spPr>
        <p:txBody>
          <a:bodyPr>
            <a:normAutofit fontScale="90000"/>
          </a:bodyPr>
          <a:lstStyle/>
          <a:p>
            <a:r>
              <a:rPr lang="fr-FR" sz="4000" b="1" dirty="0">
                <a:solidFill>
                  <a:schemeClr val="accent1">
                    <a:lumMod val="75000"/>
                  </a:schemeClr>
                </a:solidFill>
                <a:latin typeface="Arial"/>
                <a:cs typeface="Arial"/>
              </a:rPr>
              <a:t>Les positions &amp; actions d’influence </a:t>
            </a:r>
            <a:br>
              <a:rPr lang="fr-FR" sz="4000" b="1" dirty="0">
                <a:solidFill>
                  <a:schemeClr val="accent1">
                    <a:lumMod val="75000"/>
                  </a:schemeClr>
                </a:solidFill>
                <a:latin typeface="Arial"/>
                <a:cs typeface="Arial"/>
              </a:rPr>
            </a:br>
            <a:r>
              <a:rPr lang="fr-FR" sz="4000" b="1" dirty="0">
                <a:solidFill>
                  <a:schemeClr val="accent1">
                    <a:lumMod val="75000"/>
                  </a:schemeClr>
                </a:solidFill>
                <a:latin typeface="Arial"/>
                <a:cs typeface="Arial"/>
              </a:rPr>
              <a:t>de France Assureurs   </a:t>
            </a:r>
            <a:endParaRPr lang="fr-FR" sz="4000" dirty="0">
              <a:solidFill>
                <a:schemeClr val="accent1">
                  <a:lumMod val="75000"/>
                </a:schemeClr>
              </a:solidFill>
            </a:endParaRPr>
          </a:p>
        </p:txBody>
      </p:sp>
      <p:sp>
        <p:nvSpPr>
          <p:cNvPr id="3" name="Rectangle 2">
            <a:extLst>
              <a:ext uri="{FF2B5EF4-FFF2-40B4-BE49-F238E27FC236}">
                <a16:creationId xmlns:a16="http://schemas.microsoft.com/office/drawing/2014/main" id="{8CBBB361-081F-FD34-B888-F4A6F4CF129A}"/>
              </a:ext>
            </a:extLst>
          </p:cNvPr>
          <p:cNvSpPr/>
          <p:nvPr/>
        </p:nvSpPr>
        <p:spPr>
          <a:xfrm>
            <a:off x="154112" y="133564"/>
            <a:ext cx="4099389" cy="109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4" name="Rectangle 3">
            <a:extLst>
              <a:ext uri="{FF2B5EF4-FFF2-40B4-BE49-F238E27FC236}">
                <a16:creationId xmlns:a16="http://schemas.microsoft.com/office/drawing/2014/main" id="{EF4BCC7E-49CF-8C4C-C057-824BC2D5F0F0}"/>
              </a:ext>
            </a:extLst>
          </p:cNvPr>
          <p:cNvSpPr/>
          <p:nvPr/>
        </p:nvSpPr>
        <p:spPr>
          <a:xfrm>
            <a:off x="8578921" y="6298058"/>
            <a:ext cx="3369238" cy="277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640F4BC3-3C82-253C-2991-4A9684A35AE7}"/>
              </a:ext>
            </a:extLst>
          </p:cNvPr>
          <p:cNvPicPr>
            <a:picLocks noChangeAspect="1"/>
          </p:cNvPicPr>
          <p:nvPr/>
        </p:nvPicPr>
        <p:blipFill>
          <a:blip r:embed="rId3"/>
          <a:stretch>
            <a:fillRect/>
          </a:stretch>
        </p:blipFill>
        <p:spPr>
          <a:xfrm>
            <a:off x="9483048" y="5671335"/>
            <a:ext cx="2465112" cy="995275"/>
          </a:xfrm>
          <a:prstGeom prst="rect">
            <a:avLst/>
          </a:prstGeom>
        </p:spPr>
      </p:pic>
      <p:pic>
        <p:nvPicPr>
          <p:cNvPr id="7" name="Image 6">
            <a:extLst>
              <a:ext uri="{FF2B5EF4-FFF2-40B4-BE49-F238E27FC236}">
                <a16:creationId xmlns:a16="http://schemas.microsoft.com/office/drawing/2014/main" id="{E7FAAB72-9BD1-63FA-6BE2-37CBFF458BF8}"/>
              </a:ext>
            </a:extLst>
          </p:cNvPr>
          <p:cNvPicPr>
            <a:picLocks noChangeAspect="1"/>
          </p:cNvPicPr>
          <p:nvPr/>
        </p:nvPicPr>
        <p:blipFill>
          <a:blip r:embed="rId4"/>
          <a:stretch>
            <a:fillRect/>
          </a:stretch>
        </p:blipFill>
        <p:spPr>
          <a:xfrm>
            <a:off x="204248" y="0"/>
            <a:ext cx="1888892" cy="1099335"/>
          </a:xfrm>
          <a:prstGeom prst="rect">
            <a:avLst/>
          </a:prstGeom>
        </p:spPr>
      </p:pic>
    </p:spTree>
    <p:extLst>
      <p:ext uri="{BB962C8B-B14F-4D97-AF65-F5344CB8AC3E}">
        <p14:creationId xmlns:p14="http://schemas.microsoft.com/office/powerpoint/2010/main" val="2568452493"/>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38</a:t>
            </a:fld>
            <a:endParaRPr lang="fr-FR" dirty="0"/>
          </a:p>
        </p:txBody>
      </p:sp>
      <p:sp>
        <p:nvSpPr>
          <p:cNvPr id="7" name="Titre 2">
            <a:extLst>
              <a:ext uri="{FF2B5EF4-FFF2-40B4-BE49-F238E27FC236}">
                <a16:creationId xmlns:a16="http://schemas.microsoft.com/office/drawing/2014/main" id="{58E61D40-E1E2-A71B-4B72-21B2D04BD3D7}"/>
              </a:ext>
            </a:extLst>
          </p:cNvPr>
          <p:cNvSpPr>
            <a:spLocks noGrp="1"/>
          </p:cNvSpPr>
          <p:nvPr>
            <p:ph type="title"/>
          </p:nvPr>
        </p:nvSpPr>
        <p:spPr>
          <a:xfrm>
            <a:off x="185548" y="100238"/>
            <a:ext cx="9359143" cy="558393"/>
          </a:xfrm>
        </p:spPr>
        <p:txBody>
          <a:bodyPr>
            <a:normAutofit/>
          </a:bodyPr>
          <a:lstStyle/>
          <a:p>
            <a:r>
              <a:rPr lang="fr-FR" sz="2800" dirty="0"/>
              <a:t>France Assureurs -Panorama des enjeux digitaux européens</a:t>
            </a:r>
          </a:p>
        </p:txBody>
      </p:sp>
      <p:pic>
        <p:nvPicPr>
          <p:cNvPr id="9" name="Image 8">
            <a:extLst>
              <a:ext uri="{FF2B5EF4-FFF2-40B4-BE49-F238E27FC236}">
                <a16:creationId xmlns:a16="http://schemas.microsoft.com/office/drawing/2014/main" id="{23C8AE99-FCCB-8ED9-E1BC-09B9744CF7AF}"/>
              </a:ext>
            </a:extLst>
          </p:cNvPr>
          <p:cNvPicPr>
            <a:picLocks noChangeAspect="1"/>
          </p:cNvPicPr>
          <p:nvPr/>
        </p:nvPicPr>
        <p:blipFill>
          <a:blip r:embed="rId2"/>
          <a:stretch>
            <a:fillRect/>
          </a:stretch>
        </p:blipFill>
        <p:spPr>
          <a:xfrm>
            <a:off x="9863191" y="805410"/>
            <a:ext cx="2178121" cy="737105"/>
          </a:xfrm>
          <a:prstGeom prst="rect">
            <a:avLst/>
          </a:prstGeom>
        </p:spPr>
      </p:pic>
      <p:sp>
        <p:nvSpPr>
          <p:cNvPr id="6" name="Titre 4">
            <a:extLst>
              <a:ext uri="{FF2B5EF4-FFF2-40B4-BE49-F238E27FC236}">
                <a16:creationId xmlns:a16="http://schemas.microsoft.com/office/drawing/2014/main" id="{68BE5946-3A3E-4744-C134-CA3076D302E7}"/>
              </a:ext>
            </a:extLst>
          </p:cNvPr>
          <p:cNvSpPr txBox="1">
            <a:spLocks/>
          </p:cNvSpPr>
          <p:nvPr/>
        </p:nvSpPr>
        <p:spPr bwMode="gray">
          <a:xfrm>
            <a:off x="502908" y="840864"/>
            <a:ext cx="10620000" cy="287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133" kern="1200">
                <a:solidFill>
                  <a:schemeClr val="accent1"/>
                </a:solidFill>
                <a:latin typeface="+mj-lt"/>
                <a:ea typeface="ＭＳ Ｐゴシック" charset="0"/>
                <a:cs typeface="ＭＳ Ｐゴシック" charset="0"/>
              </a:defRPr>
            </a:lvl1pPr>
            <a:lvl2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6pPr>
            <a:lvl7pPr marL="1219170"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7pPr>
            <a:lvl8pPr marL="1828754"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8pPr>
            <a:lvl9pPr marL="2438339"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dirty="0">
                <a:solidFill>
                  <a:srgbClr val="282D69"/>
                </a:solidFill>
                <a:latin typeface="Arial" panose="020B0604020202020204" pitchFamily="34" charset="0"/>
                <a:ea typeface="+mj-ea"/>
                <a:cs typeface="Arial" panose="020B0604020202020204" pitchFamily="34" charset="0"/>
              </a:rPr>
              <a:t>Nos principales positions &amp; actions d’influence</a:t>
            </a:r>
          </a:p>
          <a:p>
            <a:pPr>
              <a:defRPr/>
            </a:pPr>
            <a:r>
              <a:rPr lang="fr-FR" sz="2400" b="1" i="1" dirty="0">
                <a:solidFill>
                  <a:srgbClr val="C00000"/>
                </a:solidFill>
                <a:latin typeface="Arial"/>
                <a:ea typeface="+mj-ea"/>
                <a:cs typeface="Arial"/>
              </a:rPr>
              <a:t>Intelligence Artificielle</a:t>
            </a:r>
            <a:endParaRPr lang="fr-FR" dirty="0">
              <a:ea typeface="+mj-ea"/>
            </a:endParaRPr>
          </a:p>
        </p:txBody>
      </p:sp>
      <p:grpSp>
        <p:nvGrpSpPr>
          <p:cNvPr id="2" name="Groupe 1">
            <a:extLst>
              <a:ext uri="{FF2B5EF4-FFF2-40B4-BE49-F238E27FC236}">
                <a16:creationId xmlns:a16="http://schemas.microsoft.com/office/drawing/2014/main" id="{D51EF99E-2050-40BD-6322-425698D769CF}"/>
              </a:ext>
            </a:extLst>
          </p:cNvPr>
          <p:cNvGrpSpPr/>
          <p:nvPr/>
        </p:nvGrpSpPr>
        <p:grpSpPr>
          <a:xfrm>
            <a:off x="277402" y="1692091"/>
            <a:ext cx="11116638" cy="5065671"/>
            <a:chOff x="891158" y="1696551"/>
            <a:chExt cx="9937802" cy="4596250"/>
          </a:xfrm>
        </p:grpSpPr>
        <p:sp>
          <p:nvSpPr>
            <p:cNvPr id="8" name="Rectangle 7">
              <a:extLst>
                <a:ext uri="{FF2B5EF4-FFF2-40B4-BE49-F238E27FC236}">
                  <a16:creationId xmlns:a16="http://schemas.microsoft.com/office/drawing/2014/main" id="{BA454F16-8178-1B75-84E0-21A7D113EA52}"/>
                </a:ext>
              </a:extLst>
            </p:cNvPr>
            <p:cNvSpPr/>
            <p:nvPr/>
          </p:nvSpPr>
          <p:spPr>
            <a:xfrm>
              <a:off x="891158" y="4848760"/>
              <a:ext cx="4599666" cy="1444041"/>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indent="-285750" algn="just" defTabSz="1219170" fontAlgn="base">
                <a:spcBef>
                  <a:spcPct val="0"/>
                </a:spcBef>
                <a:spcAft>
                  <a:spcPct val="0"/>
                </a:spcAft>
                <a:buFont typeface="Arial,Sans-Serif" panose="020B0604020202020204" pitchFamily="34" charset="0"/>
                <a:buChar char="•"/>
              </a:pPr>
              <a:r>
                <a:rPr lang="fr-FR" sz="1400" dirty="0">
                  <a:latin typeface="Arial"/>
                  <a:cs typeface="Arial"/>
                </a:rPr>
                <a:t>Pour un cadre d'IA fondé sur des principes éthiques : supervisée par l'humain, non biaisée, transparente et explicable.</a:t>
              </a:r>
              <a:endParaRPr lang="en-US" sz="1400" dirty="0">
                <a:ea typeface="+mn-lt"/>
                <a:cs typeface="+mn-lt"/>
              </a:endParaRPr>
            </a:p>
            <a:p>
              <a:pPr marL="285750" indent="-285750" algn="just" defTabSz="1219170">
                <a:spcBef>
                  <a:spcPct val="0"/>
                </a:spcBef>
                <a:spcAft>
                  <a:spcPct val="0"/>
                </a:spcAft>
                <a:buFont typeface="Arial,Sans-Serif" panose="020B0604020202020204" pitchFamily="34" charset="0"/>
                <a:buChar char="•"/>
              </a:pPr>
              <a:r>
                <a:rPr lang="fr-FR" sz="1400" dirty="0">
                  <a:latin typeface="Arial"/>
                  <a:cs typeface="Arial"/>
                </a:rPr>
                <a:t>Retirer l’assurance de la classification des IA à haut risque du projet de règlement </a:t>
              </a:r>
              <a:r>
                <a:rPr lang="fr-FR" sz="1400" i="1" dirty="0">
                  <a:latin typeface="Arial"/>
                  <a:cs typeface="Arial"/>
                </a:rPr>
                <a:t>AI </a:t>
              </a:r>
              <a:r>
                <a:rPr lang="fr-FR" sz="1400" i="1" dirty="0" err="1">
                  <a:latin typeface="Arial"/>
                  <a:cs typeface="Arial"/>
                </a:rPr>
                <a:t>Act</a:t>
              </a:r>
              <a:r>
                <a:rPr lang="fr-FR" sz="1400" i="1" dirty="0">
                  <a:latin typeface="Arial"/>
                  <a:cs typeface="Arial"/>
                </a:rPr>
                <a:t>.</a:t>
              </a:r>
              <a:endParaRPr lang="fr-FR" sz="1400" dirty="0" err="1">
                <a:ea typeface="+mn-lt"/>
                <a:cs typeface="+mn-lt"/>
              </a:endParaRPr>
            </a:p>
            <a:p>
              <a:pPr marL="285750" indent="-285750" algn="just" defTabSz="1219170">
                <a:spcBef>
                  <a:spcPct val="0"/>
                </a:spcBef>
                <a:spcAft>
                  <a:spcPct val="0"/>
                </a:spcAft>
                <a:buFont typeface="Arial,Sans-Serif" panose="020B0604020202020204" pitchFamily="34" charset="0"/>
                <a:buChar char="•"/>
              </a:pPr>
              <a:r>
                <a:rPr lang="fr-FR" sz="1400" dirty="0">
                  <a:latin typeface="Arial"/>
                  <a:cs typeface="Arial"/>
                </a:rPr>
                <a:t>Réguler l’IA</a:t>
              </a:r>
              <a:r>
                <a:rPr lang="fr-FR" sz="1400" i="1" dirty="0">
                  <a:latin typeface="Arial"/>
                  <a:cs typeface="Arial"/>
                </a:rPr>
                <a:t> « autant que nécessaire mais aussi peu que possible </a:t>
              </a:r>
              <a:r>
                <a:rPr lang="fr-FR" sz="1400" dirty="0">
                  <a:latin typeface="Arial"/>
                  <a:cs typeface="Arial"/>
                </a:rPr>
                <a:t>».</a:t>
              </a:r>
              <a:endParaRPr lang="fr-FR" sz="1400" dirty="0">
                <a:cs typeface="Calibri" panose="020F0502020204030204"/>
              </a:endParaRPr>
            </a:p>
            <a:p>
              <a:pPr marL="285750" indent="-285750" defTabSz="1219170" fontAlgn="base">
                <a:spcBef>
                  <a:spcPct val="0"/>
                </a:spcBef>
                <a:spcAft>
                  <a:spcPct val="0"/>
                </a:spcAft>
                <a:buFont typeface="Arial" panose="020B0604020202020204" pitchFamily="34" charset="0"/>
                <a:buChar char="•"/>
              </a:pPr>
              <a:endParaRPr lang="fr-FR" sz="12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2F55982-A148-00DE-8583-BAD34BCF7B8A}"/>
                </a:ext>
              </a:extLst>
            </p:cNvPr>
            <p:cNvSpPr/>
            <p:nvPr/>
          </p:nvSpPr>
          <p:spPr>
            <a:xfrm>
              <a:off x="6229294" y="4848760"/>
              <a:ext cx="4599666" cy="1444041"/>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171450" indent="-171450" algn="just" defTabSz="1219170" fontAlgn="base">
                <a:spcBef>
                  <a:spcPct val="0"/>
                </a:spcBef>
                <a:spcAft>
                  <a:spcPct val="0"/>
                </a:spcAft>
                <a:buFont typeface="Arial"/>
                <a:buChar char="•"/>
              </a:pPr>
              <a:r>
                <a:rPr lang="fr-FR" sz="1400" dirty="0">
                  <a:latin typeface="Arial"/>
                  <a:cs typeface="Arial"/>
                </a:rPr>
                <a:t>Réponse aux différentes consultations de la Commission européenne sur l'IA. </a:t>
              </a:r>
              <a:endParaRPr lang="fr-FR" sz="1400" dirty="0">
                <a:latin typeface="Arial" panose="020B0604020202020204" pitchFamily="34" charset="0"/>
                <a:cs typeface="Arial" panose="020B0604020202020204" pitchFamily="34" charset="0"/>
              </a:endParaRPr>
            </a:p>
            <a:p>
              <a:pPr marL="171450" indent="-171450" algn="just" defTabSz="1219170">
                <a:spcBef>
                  <a:spcPct val="0"/>
                </a:spcBef>
                <a:spcAft>
                  <a:spcPct val="0"/>
                </a:spcAft>
                <a:buFont typeface="Arial"/>
                <a:buChar char="•"/>
              </a:pPr>
              <a:r>
                <a:rPr lang="fr-FR" sz="1400" dirty="0">
                  <a:latin typeface="Arial"/>
                  <a:cs typeface="Arial"/>
                </a:rPr>
                <a:t>Rédaction d'un document de position France Assureurs.</a:t>
              </a:r>
              <a:endParaRPr lang="fr-FR" sz="1400" dirty="0">
                <a:latin typeface="Arial" panose="020B0604020202020204" pitchFamily="34" charset="0"/>
                <a:cs typeface="Arial" panose="020B0604020202020204" pitchFamily="34" charset="0"/>
              </a:endParaRPr>
            </a:p>
            <a:p>
              <a:pPr marL="171450" indent="-171450" algn="just" defTabSz="1219170">
                <a:spcBef>
                  <a:spcPct val="0"/>
                </a:spcBef>
                <a:spcAft>
                  <a:spcPct val="0"/>
                </a:spcAft>
                <a:buFont typeface="Arial"/>
                <a:buChar char="•"/>
              </a:pPr>
              <a:r>
                <a:rPr lang="fr-FR" sz="1400" dirty="0">
                  <a:latin typeface="Arial"/>
                  <a:cs typeface="Arial"/>
                </a:rPr>
                <a:t>Contribution aux notes de position du MEDEF &amp; </a:t>
              </a:r>
              <a:r>
                <a:rPr lang="fr-FR" sz="1400" dirty="0" err="1">
                  <a:latin typeface="Arial"/>
                  <a:cs typeface="Arial"/>
                </a:rPr>
                <a:t>Insurance</a:t>
              </a:r>
              <a:r>
                <a:rPr lang="fr-FR" sz="1400" dirty="0">
                  <a:latin typeface="Arial"/>
                  <a:cs typeface="Arial"/>
                </a:rPr>
                <a:t> Europe.</a:t>
              </a:r>
            </a:p>
            <a:p>
              <a:pPr marL="171450" indent="-171450" algn="just" defTabSz="1219170">
                <a:spcBef>
                  <a:spcPct val="0"/>
                </a:spcBef>
                <a:spcAft>
                  <a:spcPct val="0"/>
                </a:spcAft>
                <a:buFont typeface="Arial"/>
                <a:buChar char="•"/>
              </a:pPr>
              <a:r>
                <a:rPr lang="fr-FR" sz="1400" dirty="0">
                  <a:latin typeface="Arial"/>
                  <a:cs typeface="Arial"/>
                </a:rPr>
                <a:t>Echanges bilatéraux &amp; multilatéraux au niveau national et européen.</a:t>
              </a:r>
            </a:p>
          </p:txBody>
        </p:sp>
        <p:sp>
          <p:nvSpPr>
            <p:cNvPr id="11" name="Rectangle : coins arrondis 10">
              <a:extLst>
                <a:ext uri="{FF2B5EF4-FFF2-40B4-BE49-F238E27FC236}">
                  <a16:creationId xmlns:a16="http://schemas.microsoft.com/office/drawing/2014/main" id="{75870D09-2452-2994-2A75-EF9A24E5CBB1}"/>
                </a:ext>
              </a:extLst>
            </p:cNvPr>
            <p:cNvSpPr/>
            <p:nvPr/>
          </p:nvSpPr>
          <p:spPr>
            <a:xfrm>
              <a:off x="891158" y="4113112"/>
              <a:ext cx="4599666" cy="739434"/>
            </a:xfrm>
            <a:prstGeom prst="roundRect">
              <a:avLst/>
            </a:prstGeom>
            <a:solidFill>
              <a:srgbClr val="0080C9"/>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1219170" fontAlgn="base">
                <a:spcBef>
                  <a:spcPct val="0"/>
                </a:spcBef>
                <a:spcAft>
                  <a:spcPct val="0"/>
                </a:spcAft>
              </a:pPr>
              <a:r>
                <a:rPr lang="fr-FR" sz="1600" b="1" kern="0" dirty="0">
                  <a:solidFill>
                    <a:srgbClr val="FFFFFF"/>
                  </a:solidFill>
                  <a:latin typeface="Arial"/>
                </a:rPr>
                <a:t>Nos positions</a:t>
              </a:r>
            </a:p>
          </p:txBody>
        </p:sp>
        <p:sp>
          <p:nvSpPr>
            <p:cNvPr id="12" name="Rectangle : coins arrondis 11">
              <a:extLst>
                <a:ext uri="{FF2B5EF4-FFF2-40B4-BE49-F238E27FC236}">
                  <a16:creationId xmlns:a16="http://schemas.microsoft.com/office/drawing/2014/main" id="{01D0BFD7-D010-20D9-3BBA-7A7B16D63995}"/>
                </a:ext>
              </a:extLst>
            </p:cNvPr>
            <p:cNvSpPr/>
            <p:nvPr/>
          </p:nvSpPr>
          <p:spPr>
            <a:xfrm>
              <a:off x="6229294" y="4113112"/>
              <a:ext cx="4599666" cy="739434"/>
            </a:xfrm>
            <a:prstGeom prst="roundRect">
              <a:avLst/>
            </a:prstGeom>
            <a:solidFill>
              <a:srgbClr val="0080C9"/>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srgbClr val="FFFFFF"/>
                  </a:solidFill>
                  <a:effectLst/>
                  <a:uLnTx/>
                  <a:uFillTx/>
                  <a:latin typeface="Arial"/>
                  <a:ea typeface="+mn-ea"/>
                  <a:cs typeface="+mn-cs"/>
                </a:rPr>
                <a:t>Nos actions &amp; actualités</a:t>
              </a:r>
            </a:p>
          </p:txBody>
        </p:sp>
        <p:sp>
          <p:nvSpPr>
            <p:cNvPr id="13" name="Rectangle 12">
              <a:extLst>
                <a:ext uri="{FF2B5EF4-FFF2-40B4-BE49-F238E27FC236}">
                  <a16:creationId xmlns:a16="http://schemas.microsoft.com/office/drawing/2014/main" id="{4EE77AFE-0B81-CAE4-4D2F-26BA7230D215}"/>
                </a:ext>
              </a:extLst>
            </p:cNvPr>
            <p:cNvSpPr/>
            <p:nvPr/>
          </p:nvSpPr>
          <p:spPr>
            <a:xfrm>
              <a:off x="891158" y="2475868"/>
              <a:ext cx="9815236" cy="1444041"/>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indent="-285750" algn="just" defTabSz="1219170" fontAlgn="base">
                <a:spcBef>
                  <a:spcPct val="0"/>
                </a:spcBef>
                <a:spcAft>
                  <a:spcPct val="0"/>
                </a:spcAft>
                <a:buFont typeface="Arial" panose="020B0604020202020204" pitchFamily="34" charset="0"/>
                <a:buChar char="•"/>
              </a:pPr>
              <a:r>
                <a:rPr lang="fr-FR" sz="1400" dirty="0">
                  <a:latin typeface="Arial"/>
                  <a:cs typeface="Arial"/>
                </a:rPr>
                <a:t>L’IA représente une opportunité pour mieux répondre aux attentes des consommateurs et constitue par ailleurs, pour les entreprises, un atout majeur pour toute stratégie de transformation digitale.</a:t>
              </a:r>
            </a:p>
            <a:p>
              <a:pPr marL="285750" indent="-285750" algn="just" defTabSz="1219170">
                <a:spcBef>
                  <a:spcPct val="0"/>
                </a:spcBef>
                <a:spcAft>
                  <a:spcPct val="0"/>
                </a:spcAft>
                <a:buFont typeface="Arial" panose="020B0604020202020204" pitchFamily="34" charset="0"/>
                <a:buChar char="•"/>
              </a:pPr>
              <a:r>
                <a:rPr lang="fr-FR" sz="1400" dirty="0">
                  <a:latin typeface="Arial"/>
                  <a:ea typeface="+mn-lt"/>
                  <a:cs typeface="+mn-lt"/>
                </a:rPr>
                <a:t>En avril 2021, la Commission européenne a dévoilé son projet de règlement européen sur l’utilisation éthique de l’intelligence artificielle appliquant une approche fondée sur les risques. </a:t>
              </a:r>
            </a:p>
            <a:p>
              <a:pPr marL="285750" indent="-285750" algn="just" defTabSz="1219170">
                <a:spcBef>
                  <a:spcPct val="0"/>
                </a:spcBef>
                <a:spcAft>
                  <a:spcPct val="0"/>
                </a:spcAft>
                <a:buFont typeface="Arial" panose="020B0604020202020204" pitchFamily="34" charset="0"/>
                <a:buChar char="•"/>
              </a:pPr>
              <a:r>
                <a:rPr lang="fr-FR" sz="1400" dirty="0">
                  <a:latin typeface="Arial"/>
                  <a:cs typeface="Calibri"/>
                </a:rPr>
                <a:t>Alors que l'assurance n'était pas visée dans la proposition de l'exécutif européen, certaines propositions (du Conseil et du Parlement) suggèrent d'ajouter</a:t>
              </a:r>
              <a:r>
                <a:rPr lang="fr-FR" sz="1400" dirty="0">
                  <a:latin typeface="Arial"/>
                  <a:ea typeface="+mn-lt"/>
                  <a:cs typeface="+mn-lt"/>
                </a:rPr>
                <a:t> dans la liste des IA à haut risque la quasi-totalité de la chaîne de valeur de l’assurance. </a:t>
              </a:r>
            </a:p>
            <a:p>
              <a:pPr marL="285750" indent="-285750" algn="just" defTabSz="1219170">
                <a:spcBef>
                  <a:spcPct val="0"/>
                </a:spcBef>
                <a:spcAft>
                  <a:spcPct val="0"/>
                </a:spcAft>
                <a:buFont typeface="Arial" panose="020B0604020202020204" pitchFamily="34" charset="0"/>
                <a:buChar char="•"/>
              </a:pPr>
              <a:r>
                <a:rPr lang="fr-FR" sz="1400" dirty="0">
                  <a:latin typeface="Arial"/>
                  <a:ea typeface="+mn-lt"/>
                  <a:cs typeface="+mn-lt"/>
                </a:rPr>
                <a:t>En cas d'adoption en l'état, des contraintes disproportionnées s’imposeraient aux assureurs.</a:t>
              </a:r>
              <a:endParaRPr lang="fr-FR" sz="1400" dirty="0">
                <a:latin typeface="Arial"/>
                <a:cs typeface="Calibri"/>
              </a:endParaRPr>
            </a:p>
          </p:txBody>
        </p:sp>
        <p:sp>
          <p:nvSpPr>
            <p:cNvPr id="14" name="Rectangle : coins arrondis 13">
              <a:extLst>
                <a:ext uri="{FF2B5EF4-FFF2-40B4-BE49-F238E27FC236}">
                  <a16:creationId xmlns:a16="http://schemas.microsoft.com/office/drawing/2014/main" id="{06BC51D8-5324-B6D4-0D56-313574B3B261}"/>
                </a:ext>
              </a:extLst>
            </p:cNvPr>
            <p:cNvSpPr/>
            <p:nvPr/>
          </p:nvSpPr>
          <p:spPr>
            <a:xfrm>
              <a:off x="891158" y="1696551"/>
              <a:ext cx="9815236" cy="739434"/>
            </a:xfrm>
            <a:prstGeom prst="roundRect">
              <a:avLst/>
            </a:prstGeom>
            <a:solidFill>
              <a:srgbClr val="0080C9">
                <a:lumMod val="75000"/>
              </a:srgb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marL="0" marR="0" lvl="0" indent="0" algn="ctr" defTabSz="1219170" eaLnBrk="1" fontAlgn="base" latinLnBrk="0" hangingPunct="1">
                <a:lnSpc>
                  <a:spcPct val="100000"/>
                </a:lnSpc>
                <a:spcBef>
                  <a:spcPct val="0"/>
                </a:spcBef>
                <a:spcAft>
                  <a:spcPct val="0"/>
                </a:spcAft>
                <a:buClrTx/>
                <a:buSzTx/>
                <a:buFontTx/>
                <a:buNone/>
                <a:tabLst/>
                <a:defRPr/>
              </a:pPr>
              <a:r>
                <a:rPr lang="fr-FR" sz="1600" b="1" kern="0" dirty="0">
                  <a:solidFill>
                    <a:srgbClr val="FFFFFF"/>
                  </a:solidFill>
                  <a:latin typeface="Arial"/>
                </a:rPr>
                <a:t>Contexte &amp; enjeux</a:t>
              </a:r>
              <a:endParaRPr kumimoji="0" lang="fr-FR" sz="1600" b="1" i="0" u="none" strike="noStrike" kern="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1051542493"/>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39</a:t>
            </a:fld>
            <a:endParaRPr lang="fr-FR" dirty="0"/>
          </a:p>
        </p:txBody>
      </p:sp>
      <p:sp>
        <p:nvSpPr>
          <p:cNvPr id="7" name="Titre 2">
            <a:extLst>
              <a:ext uri="{FF2B5EF4-FFF2-40B4-BE49-F238E27FC236}">
                <a16:creationId xmlns:a16="http://schemas.microsoft.com/office/drawing/2014/main" id="{58E61D40-E1E2-A71B-4B72-21B2D04BD3D7}"/>
              </a:ext>
            </a:extLst>
          </p:cNvPr>
          <p:cNvSpPr>
            <a:spLocks noGrp="1"/>
          </p:cNvSpPr>
          <p:nvPr>
            <p:ph type="title"/>
          </p:nvPr>
        </p:nvSpPr>
        <p:spPr>
          <a:xfrm>
            <a:off x="185548" y="100238"/>
            <a:ext cx="9359143" cy="558393"/>
          </a:xfrm>
        </p:spPr>
        <p:txBody>
          <a:bodyPr>
            <a:normAutofit/>
          </a:bodyPr>
          <a:lstStyle/>
          <a:p>
            <a:r>
              <a:rPr lang="fr-FR" sz="2800" dirty="0"/>
              <a:t>France Assureurs -Panorama des enjeux digitaux européens</a:t>
            </a:r>
          </a:p>
        </p:txBody>
      </p:sp>
      <p:pic>
        <p:nvPicPr>
          <p:cNvPr id="9" name="Image 8">
            <a:extLst>
              <a:ext uri="{FF2B5EF4-FFF2-40B4-BE49-F238E27FC236}">
                <a16:creationId xmlns:a16="http://schemas.microsoft.com/office/drawing/2014/main" id="{23C8AE99-FCCB-8ED9-E1BC-09B9744CF7AF}"/>
              </a:ext>
            </a:extLst>
          </p:cNvPr>
          <p:cNvPicPr>
            <a:picLocks noChangeAspect="1"/>
          </p:cNvPicPr>
          <p:nvPr/>
        </p:nvPicPr>
        <p:blipFill>
          <a:blip r:embed="rId2"/>
          <a:stretch>
            <a:fillRect/>
          </a:stretch>
        </p:blipFill>
        <p:spPr>
          <a:xfrm>
            <a:off x="9853193" y="830589"/>
            <a:ext cx="2178121" cy="737105"/>
          </a:xfrm>
          <a:prstGeom prst="rect">
            <a:avLst/>
          </a:prstGeom>
        </p:spPr>
      </p:pic>
      <p:sp>
        <p:nvSpPr>
          <p:cNvPr id="6" name="Titre 4">
            <a:extLst>
              <a:ext uri="{FF2B5EF4-FFF2-40B4-BE49-F238E27FC236}">
                <a16:creationId xmlns:a16="http://schemas.microsoft.com/office/drawing/2014/main" id="{848CB581-171C-B697-4BDA-152684309CF4}"/>
              </a:ext>
            </a:extLst>
          </p:cNvPr>
          <p:cNvSpPr txBox="1">
            <a:spLocks/>
          </p:cNvSpPr>
          <p:nvPr/>
        </p:nvSpPr>
        <p:spPr bwMode="gray">
          <a:xfrm>
            <a:off x="301706" y="830589"/>
            <a:ext cx="10620000" cy="287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133" kern="1200">
                <a:solidFill>
                  <a:schemeClr val="accent1"/>
                </a:solidFill>
                <a:latin typeface="+mj-lt"/>
                <a:ea typeface="ＭＳ Ｐゴシック" charset="0"/>
                <a:cs typeface="ＭＳ Ｐゴシック" charset="0"/>
              </a:defRPr>
            </a:lvl1pPr>
            <a:lvl2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6pPr>
            <a:lvl7pPr marL="1219170"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7pPr>
            <a:lvl8pPr marL="1828754"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8pPr>
            <a:lvl9pPr marL="2438339"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dirty="0">
                <a:solidFill>
                  <a:srgbClr val="282D69"/>
                </a:solidFill>
                <a:latin typeface="Arial" panose="020B0604020202020204" pitchFamily="34" charset="0"/>
                <a:ea typeface="+mj-ea"/>
                <a:cs typeface="Arial" panose="020B0604020202020204" pitchFamily="34" charset="0"/>
              </a:rPr>
              <a:t>Nos principales positions &amp; actions d’influence</a:t>
            </a:r>
          </a:p>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i="1" dirty="0">
                <a:solidFill>
                  <a:srgbClr val="C00000"/>
                </a:solidFill>
                <a:latin typeface="Arial" panose="020B0604020202020204" pitchFamily="34" charset="0"/>
                <a:ea typeface="+mj-ea"/>
                <a:cs typeface="Arial" panose="020B0604020202020204" pitchFamily="34" charset="0"/>
              </a:rPr>
              <a:t>Accès aux données des véhicules connectés</a:t>
            </a:r>
          </a:p>
        </p:txBody>
      </p:sp>
      <p:grpSp>
        <p:nvGrpSpPr>
          <p:cNvPr id="2" name="Groupe 1">
            <a:extLst>
              <a:ext uri="{FF2B5EF4-FFF2-40B4-BE49-F238E27FC236}">
                <a16:creationId xmlns:a16="http://schemas.microsoft.com/office/drawing/2014/main" id="{36234B71-23A6-B370-DC1B-E9662DBC4414}"/>
              </a:ext>
            </a:extLst>
          </p:cNvPr>
          <p:cNvGrpSpPr/>
          <p:nvPr/>
        </p:nvGrpSpPr>
        <p:grpSpPr>
          <a:xfrm>
            <a:off x="175274" y="1643865"/>
            <a:ext cx="11239315" cy="5151056"/>
            <a:chOff x="1127465" y="1154593"/>
            <a:chExt cx="10031766" cy="4585663"/>
          </a:xfrm>
        </p:grpSpPr>
        <p:sp>
          <p:nvSpPr>
            <p:cNvPr id="8" name="Rectangle 7">
              <a:extLst>
                <a:ext uri="{FF2B5EF4-FFF2-40B4-BE49-F238E27FC236}">
                  <a16:creationId xmlns:a16="http://schemas.microsoft.com/office/drawing/2014/main" id="{419881EB-3760-066D-AC11-047EFC8847D9}"/>
                </a:ext>
              </a:extLst>
            </p:cNvPr>
            <p:cNvSpPr/>
            <p:nvPr/>
          </p:nvSpPr>
          <p:spPr>
            <a:xfrm>
              <a:off x="1127465" y="4098501"/>
              <a:ext cx="4693630" cy="1574433"/>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marR="0" lvl="0" indent="-285750" defTabSz="121917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1400" dirty="0">
                  <a:effectLst/>
                  <a:latin typeface="Arial" panose="020B0604020202020204" pitchFamily="34" charset="0"/>
                  <a:ea typeface="Calibri" panose="020F0502020204030204" pitchFamily="34" charset="0"/>
                  <a:cs typeface="Arial" panose="020B0604020202020204" pitchFamily="34" charset="0"/>
                </a:rPr>
                <a:t>En faveur d'une initiative législative européenne pour garantir un accès équitable aux données des véhicules connectés.</a:t>
              </a:r>
            </a:p>
            <a:p>
              <a:pPr marL="285750" marR="0" lvl="0" indent="-285750" defTabSz="1219170" eaLnBrk="1" fontAlgn="base" latinLnBrk="0" hangingPunct="1">
                <a:lnSpc>
                  <a:spcPct val="100000"/>
                </a:lnSpc>
                <a:spcBef>
                  <a:spcPct val="0"/>
                </a:spcBef>
                <a:spcAft>
                  <a:spcPct val="0"/>
                </a:spcAft>
                <a:buClrTx/>
                <a:buSzTx/>
                <a:buFont typeface="Arial" panose="020B0604020202020204" pitchFamily="34" charset="0"/>
                <a:buChar char="•"/>
                <a:tabLst/>
                <a:defRPr/>
              </a:pPr>
              <a:endParaRPr lang="fr-FR" sz="1400" dirty="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defTabSz="121917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1400" dirty="0">
                  <a:effectLst/>
                  <a:latin typeface="Arial" panose="020B0604020202020204" pitchFamily="34" charset="0"/>
                  <a:ea typeface="Calibri" panose="020F0502020204030204" pitchFamily="34" charset="0"/>
                  <a:cs typeface="Arial" panose="020B0604020202020204" pitchFamily="34" charset="0"/>
                </a:rPr>
                <a:t>Eviter </a:t>
              </a:r>
              <a:r>
                <a:rPr lang="fr-FR" sz="1400" dirty="0">
                  <a:latin typeface="Arial" panose="020B0604020202020204" pitchFamily="34" charset="0"/>
                  <a:ea typeface="Calibri" panose="020F0502020204030204" pitchFamily="34" charset="0"/>
                  <a:cs typeface="Arial" panose="020B0604020202020204" pitchFamily="34" charset="0"/>
                </a:rPr>
                <a:t>tout verrouillage de marché </a:t>
              </a:r>
              <a:r>
                <a:rPr lang="fr-FR" sz="1400" dirty="0">
                  <a:effectLst/>
                  <a:latin typeface="Arial" panose="020B0604020202020204" pitchFamily="34" charset="0"/>
                  <a:ea typeface="Calibri" panose="020F0502020204030204" pitchFamily="34" charset="0"/>
                  <a:cs typeface="Arial" panose="020B0604020202020204" pitchFamily="34" charset="0"/>
                </a:rPr>
                <a:t>afin de préserver la neutralité technologique et un terrain de jeu équitable.</a:t>
              </a:r>
              <a:endParaRPr lang="fr-FR" sz="1400" i="1" kern="0" dirty="0">
                <a:solidFill>
                  <a:srgbClr val="000000"/>
                </a:solidFill>
                <a:latin typeface="Arial" panose="020B0604020202020204" pitchFamily="34" charset="0"/>
                <a:cs typeface="Arial" panose="020B0604020202020204" pitchFamily="34" charset="0"/>
              </a:endParaRPr>
            </a:p>
            <a:p>
              <a:pPr marR="0" lvl="0" defTabSz="1219170" eaLnBrk="1" fontAlgn="base" latinLnBrk="0" hangingPunct="1">
                <a:lnSpc>
                  <a:spcPct val="100000"/>
                </a:lnSpc>
                <a:spcBef>
                  <a:spcPct val="0"/>
                </a:spcBef>
                <a:spcAft>
                  <a:spcPct val="0"/>
                </a:spcAft>
                <a:buClrTx/>
                <a:buSzTx/>
                <a:tabLst/>
                <a:defRPr/>
              </a:pPr>
              <a:endParaRPr lang="fr-FR" sz="1450" b="0" i="0" u="none" strike="noStrike" kern="0" cap="none" spc="0" normalizeH="0" baseline="0" noProof="0" dirty="0">
                <a:ln>
                  <a:noFill/>
                </a:ln>
                <a:solidFill>
                  <a:srgbClr val="0080C9"/>
                </a:solidFill>
                <a:effectLst/>
                <a:uLnTx/>
                <a:uFillTx/>
                <a:latin typeface="Arial"/>
                <a:cs typeface="Arial"/>
              </a:endParaRPr>
            </a:p>
          </p:txBody>
        </p:sp>
        <p:sp>
          <p:nvSpPr>
            <p:cNvPr id="10" name="Rectangle 9">
              <a:extLst>
                <a:ext uri="{FF2B5EF4-FFF2-40B4-BE49-F238E27FC236}">
                  <a16:creationId xmlns:a16="http://schemas.microsoft.com/office/drawing/2014/main" id="{B2A409C7-78F9-6F33-F3D6-774D22B3FC38}"/>
                </a:ext>
              </a:extLst>
            </p:cNvPr>
            <p:cNvSpPr/>
            <p:nvPr/>
          </p:nvSpPr>
          <p:spPr>
            <a:xfrm>
              <a:off x="6115563" y="4089351"/>
              <a:ext cx="5043668" cy="1650905"/>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marR="0" lvl="0" indent="-285750" defTabSz="1219170" fontAlgn="base">
                <a:lnSpc>
                  <a:spcPct val="100000"/>
                </a:lnSpc>
                <a:spcBef>
                  <a:spcPct val="0"/>
                </a:spcBef>
                <a:spcAft>
                  <a:spcPct val="0"/>
                </a:spcAft>
                <a:buClrTx/>
                <a:buSzTx/>
                <a:buFont typeface="Arial" panose="020B0604020202020204" pitchFamily="34" charset="0"/>
                <a:buChar char="•"/>
                <a:tabLst/>
                <a:defRPr/>
              </a:pPr>
              <a:r>
                <a:rPr lang="fr-FR" sz="1400" kern="0" dirty="0">
                  <a:solidFill>
                    <a:srgbClr val="000000"/>
                  </a:solidFill>
                  <a:latin typeface="Arial"/>
                  <a:sym typeface="Wingdings" panose="05000000000000000000" pitchFamily="2" charset="2"/>
                </a:rPr>
                <a:t>Elaboration d’un document pédagogique avec l’Alliance Mobilité Connectée Pour Tous.</a:t>
              </a:r>
            </a:p>
            <a:p>
              <a:pPr marL="285750" marR="0" lvl="0" indent="-285750" defTabSz="1219170" fontAlgn="base">
                <a:lnSpc>
                  <a:spcPct val="100000"/>
                </a:lnSpc>
                <a:spcBef>
                  <a:spcPct val="0"/>
                </a:spcBef>
                <a:spcAft>
                  <a:spcPct val="0"/>
                </a:spcAft>
                <a:buClrTx/>
                <a:buSzTx/>
                <a:buFont typeface="Arial" panose="020B0604020202020204" pitchFamily="34" charset="0"/>
                <a:buChar char="•"/>
                <a:tabLst/>
                <a:defRPr/>
              </a:pPr>
              <a:r>
                <a:rPr lang="fr-FR" sz="1400" kern="0" dirty="0">
                  <a:solidFill>
                    <a:srgbClr val="000000"/>
                  </a:solidFill>
                  <a:latin typeface="Arial"/>
                  <a:sym typeface="Wingdings" panose="05000000000000000000" pitchFamily="2" charset="2"/>
                </a:rPr>
                <a:t>Echanges bilatéraux &amp; multilatéraux : Cabinet du Premier ministre, Fédérations européennes &amp; </a:t>
              </a:r>
              <a:r>
                <a:rPr lang="fr-FR" sz="1400" kern="0" dirty="0" err="1">
                  <a:solidFill>
                    <a:srgbClr val="000000"/>
                  </a:solidFill>
                  <a:latin typeface="Arial"/>
                  <a:sym typeface="Wingdings" panose="05000000000000000000" pitchFamily="2" charset="2"/>
                </a:rPr>
                <a:t>Insurance</a:t>
              </a:r>
              <a:r>
                <a:rPr lang="fr-FR" sz="1400" kern="0" dirty="0">
                  <a:solidFill>
                    <a:srgbClr val="000000"/>
                  </a:solidFill>
                  <a:latin typeface="Arial"/>
                  <a:sym typeface="Wingdings" panose="05000000000000000000" pitchFamily="2" charset="2"/>
                </a:rPr>
                <a:t> Europe, Parlement &amp; Commission européenne.</a:t>
              </a:r>
            </a:p>
            <a:p>
              <a:pPr marL="285750" marR="0" lvl="0" indent="-285750" defTabSz="1219170" fontAlgn="base">
                <a:lnSpc>
                  <a:spcPct val="100000"/>
                </a:lnSpc>
                <a:spcBef>
                  <a:spcPct val="0"/>
                </a:spcBef>
                <a:spcAft>
                  <a:spcPct val="0"/>
                </a:spcAft>
                <a:buClrTx/>
                <a:buSzTx/>
                <a:buFont typeface="Arial" panose="020B0604020202020204" pitchFamily="34" charset="0"/>
                <a:buChar char="•"/>
                <a:tabLst/>
                <a:defRPr/>
              </a:pPr>
              <a:r>
                <a:rPr lang="fr-FR" sz="1400" kern="0" dirty="0">
                  <a:solidFill>
                    <a:srgbClr val="000000"/>
                  </a:solidFill>
                  <a:latin typeface="Arial"/>
                  <a:sym typeface="Wingdings" panose="05000000000000000000" pitchFamily="2" charset="2"/>
                </a:rPr>
                <a:t>Tribune à venir dans la presse spécialisée.</a:t>
              </a:r>
            </a:p>
            <a:p>
              <a:pPr marL="285750" marR="0" lvl="0" indent="-285750" defTabSz="1219170" fontAlgn="base">
                <a:lnSpc>
                  <a:spcPct val="100000"/>
                </a:lnSpc>
                <a:spcBef>
                  <a:spcPct val="0"/>
                </a:spcBef>
                <a:spcAft>
                  <a:spcPct val="0"/>
                </a:spcAft>
                <a:buClrTx/>
                <a:buSzTx/>
                <a:buFont typeface="Arial" panose="020B0604020202020204" pitchFamily="34" charset="0"/>
                <a:buChar char="•"/>
                <a:tabLst/>
                <a:defRPr/>
              </a:pPr>
              <a:r>
                <a:rPr lang="fr-FR" sz="1400" kern="0" dirty="0">
                  <a:solidFill>
                    <a:srgbClr val="000000"/>
                  </a:solidFill>
                  <a:latin typeface="Arial"/>
                  <a:sym typeface="Wingdings" panose="05000000000000000000" pitchFamily="2" charset="2"/>
                </a:rPr>
                <a:t>Réponse à venir à la consultation de la Commission européenne (échéance: 21/06).</a:t>
              </a:r>
            </a:p>
          </p:txBody>
        </p:sp>
        <p:sp>
          <p:nvSpPr>
            <p:cNvPr id="11" name="Rectangle 10">
              <a:extLst>
                <a:ext uri="{FF2B5EF4-FFF2-40B4-BE49-F238E27FC236}">
                  <a16:creationId xmlns:a16="http://schemas.microsoft.com/office/drawing/2014/main" id="{ABA64E4D-54ED-193C-7067-598869C74E93}"/>
                </a:ext>
              </a:extLst>
            </p:cNvPr>
            <p:cNvSpPr/>
            <p:nvPr/>
          </p:nvSpPr>
          <p:spPr>
            <a:xfrm>
              <a:off x="1127465" y="1890241"/>
              <a:ext cx="10015746" cy="1444041"/>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indent="-285750" defTabSz="1219170" fontAlgn="base">
                <a:spcBef>
                  <a:spcPct val="0"/>
                </a:spcBef>
                <a:spcAft>
                  <a:spcPct val="0"/>
                </a:spcAft>
                <a:buFont typeface="Arial" panose="020B0604020202020204" pitchFamily="34" charset="0"/>
                <a:buChar char="•"/>
              </a:pPr>
              <a:r>
                <a:rPr lang="fr-FR" sz="1400" dirty="0">
                  <a:latin typeface="Arial" panose="020B0604020202020204" pitchFamily="34" charset="0"/>
                  <a:cs typeface="Arial" panose="020B0604020202020204" pitchFamily="34" charset="0"/>
                </a:rPr>
                <a:t>L’utilisation des données des véhicules connectés permet d’apporter des solutions aux enjeux sociétaux majeurs, notamment en matière de sécurité routière ou de lutte contre le réchauffement climatique.</a:t>
              </a:r>
            </a:p>
            <a:p>
              <a:pPr marL="285750" indent="-285750" defTabSz="1219170" fontAlgn="base">
                <a:spcBef>
                  <a:spcPct val="0"/>
                </a:spcBef>
                <a:spcAft>
                  <a:spcPct val="0"/>
                </a:spcAft>
                <a:buFont typeface="Arial" panose="020B0604020202020204" pitchFamily="34" charset="0"/>
                <a:buChar char="•"/>
              </a:pPr>
              <a:r>
                <a:rPr lang="fr-FR" sz="1400" dirty="0">
                  <a:latin typeface="Arial" panose="020B0604020202020204" pitchFamily="34" charset="0"/>
                  <a:cs typeface="Arial" panose="020B0604020202020204" pitchFamily="34" charset="0"/>
                </a:rPr>
                <a:t>Les données automobiles sont essentiellement des données personnelles dont l’utilisateur doit disposer librement: il est dans l’intérêt des utilisateurs de pouvoir partager librement les données de leurs véhicules connectés, et de favoriser ainsi un foisonnement d’innovations et de services.</a:t>
              </a:r>
            </a:p>
            <a:p>
              <a:pPr marL="285750" indent="-285750" defTabSz="1219170" fontAlgn="base">
                <a:spcBef>
                  <a:spcPct val="0"/>
                </a:spcBef>
                <a:spcAft>
                  <a:spcPct val="0"/>
                </a:spcAft>
                <a:buFont typeface="Arial" panose="020B0604020202020204" pitchFamily="34" charset="0"/>
                <a:buChar char="•"/>
              </a:pPr>
              <a:r>
                <a:rPr lang="fr-FR" sz="1400" dirty="0">
                  <a:latin typeface="Arial" panose="020B0604020202020204" pitchFamily="34" charset="0"/>
                  <a:cs typeface="Arial" panose="020B0604020202020204" pitchFamily="34" charset="0"/>
                </a:rPr>
                <a:t>Tout verrouillage de marché doit être évité afin de protéger les droits des consommateurs et la capacité d’innovation des entreprises européennes.</a:t>
              </a:r>
            </a:p>
            <a:p>
              <a:pPr marL="285750" indent="-285750" defTabSz="1219170" fontAlgn="base">
                <a:spcBef>
                  <a:spcPct val="0"/>
                </a:spcBef>
                <a:spcAft>
                  <a:spcPct val="0"/>
                </a:spcAft>
                <a:buFont typeface="Arial" panose="020B0604020202020204" pitchFamily="34" charset="0"/>
                <a:buChar char="•"/>
              </a:pPr>
              <a:endParaRPr lang="fr-FR" sz="1200" dirty="0">
                <a:latin typeface="Arial" panose="020B0604020202020204" pitchFamily="34" charset="0"/>
                <a:cs typeface="Arial" panose="020B0604020202020204" pitchFamily="34" charset="0"/>
              </a:endParaRPr>
            </a:p>
            <a:p>
              <a:pPr marL="285750" indent="-285750" defTabSz="1219170" fontAlgn="base">
                <a:spcBef>
                  <a:spcPct val="0"/>
                </a:spcBef>
                <a:spcAft>
                  <a:spcPct val="0"/>
                </a:spcAft>
                <a:buFont typeface="Arial" panose="020B0604020202020204" pitchFamily="34" charset="0"/>
                <a:buChar char="•"/>
              </a:pPr>
              <a:endParaRPr lang="fr-FR" sz="1200" dirty="0">
                <a:latin typeface="Arial" panose="020B0604020202020204" pitchFamily="34" charset="0"/>
                <a:cs typeface="Arial" panose="020B0604020202020204" pitchFamily="34" charset="0"/>
              </a:endParaRPr>
            </a:p>
          </p:txBody>
        </p:sp>
        <p:sp>
          <p:nvSpPr>
            <p:cNvPr id="12" name="Rectangle : coins arrondis 11">
              <a:extLst>
                <a:ext uri="{FF2B5EF4-FFF2-40B4-BE49-F238E27FC236}">
                  <a16:creationId xmlns:a16="http://schemas.microsoft.com/office/drawing/2014/main" id="{5AD1D1F9-B3FE-7A88-6598-A87683009BB4}"/>
                </a:ext>
              </a:extLst>
            </p:cNvPr>
            <p:cNvSpPr/>
            <p:nvPr/>
          </p:nvSpPr>
          <p:spPr>
            <a:xfrm>
              <a:off x="1127465" y="1154593"/>
              <a:ext cx="10015746" cy="739434"/>
            </a:xfrm>
            <a:prstGeom prst="roundRect">
              <a:avLst/>
            </a:prstGeom>
            <a:solidFill>
              <a:srgbClr val="0080C9">
                <a:lumMod val="75000"/>
              </a:srgb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marL="0" marR="0" lvl="0" indent="0" algn="ctr" defTabSz="1219170" eaLnBrk="1" fontAlgn="base" latinLnBrk="0" hangingPunct="1">
                <a:lnSpc>
                  <a:spcPct val="100000"/>
                </a:lnSpc>
                <a:spcBef>
                  <a:spcPct val="0"/>
                </a:spcBef>
                <a:spcAft>
                  <a:spcPct val="0"/>
                </a:spcAft>
                <a:buClrTx/>
                <a:buSzTx/>
                <a:buFontTx/>
                <a:buNone/>
                <a:tabLst/>
                <a:defRPr/>
              </a:pPr>
              <a:r>
                <a:rPr lang="fr-FR" sz="1600" b="1" kern="0" dirty="0">
                  <a:solidFill>
                    <a:srgbClr val="FFFFFF"/>
                  </a:solidFill>
                  <a:latin typeface="Arial"/>
                </a:rPr>
                <a:t>Contexte &amp; enjeux</a:t>
              </a:r>
              <a:endParaRPr kumimoji="0" lang="fr-FR" sz="1600" b="1" i="0" u="none" strike="noStrike" kern="0" cap="none" spc="0" normalizeH="0" baseline="0" noProof="0" dirty="0">
                <a:ln>
                  <a:noFill/>
                </a:ln>
                <a:solidFill>
                  <a:srgbClr val="FFFFFF"/>
                </a:solidFill>
                <a:effectLst/>
                <a:uLnTx/>
                <a:uFillTx/>
                <a:latin typeface="Arial"/>
                <a:ea typeface="+mn-ea"/>
                <a:cs typeface="+mn-cs"/>
              </a:endParaRPr>
            </a:p>
          </p:txBody>
        </p:sp>
        <p:sp>
          <p:nvSpPr>
            <p:cNvPr id="13" name="Rectangle : coins arrondis 12">
              <a:extLst>
                <a:ext uri="{FF2B5EF4-FFF2-40B4-BE49-F238E27FC236}">
                  <a16:creationId xmlns:a16="http://schemas.microsoft.com/office/drawing/2014/main" id="{89423336-9AC5-8F86-6B2F-99F399925CCF}"/>
                </a:ext>
              </a:extLst>
            </p:cNvPr>
            <p:cNvSpPr/>
            <p:nvPr/>
          </p:nvSpPr>
          <p:spPr>
            <a:xfrm>
              <a:off x="1127465" y="3362854"/>
              <a:ext cx="4693630" cy="739434"/>
            </a:xfrm>
            <a:prstGeom prst="roundRect">
              <a:avLst/>
            </a:prstGeom>
            <a:solidFill>
              <a:srgbClr val="0080C9"/>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1219170" fontAlgn="base">
                <a:spcBef>
                  <a:spcPct val="0"/>
                </a:spcBef>
                <a:spcAft>
                  <a:spcPct val="0"/>
                </a:spcAft>
              </a:pPr>
              <a:r>
                <a:rPr lang="fr-FR" sz="1600" b="1" kern="0" dirty="0">
                  <a:solidFill>
                    <a:srgbClr val="FFFFFF"/>
                  </a:solidFill>
                  <a:latin typeface="Arial"/>
                </a:rPr>
                <a:t>Nos positions</a:t>
              </a:r>
            </a:p>
          </p:txBody>
        </p:sp>
        <p:sp>
          <p:nvSpPr>
            <p:cNvPr id="14" name="Rectangle : coins arrondis 13">
              <a:extLst>
                <a:ext uri="{FF2B5EF4-FFF2-40B4-BE49-F238E27FC236}">
                  <a16:creationId xmlns:a16="http://schemas.microsoft.com/office/drawing/2014/main" id="{8C60C66E-73D8-A10B-E3C0-67D0CBA0F029}"/>
                </a:ext>
              </a:extLst>
            </p:cNvPr>
            <p:cNvSpPr/>
            <p:nvPr/>
          </p:nvSpPr>
          <p:spPr>
            <a:xfrm>
              <a:off x="6115563" y="3353706"/>
              <a:ext cx="5043668" cy="739434"/>
            </a:xfrm>
            <a:prstGeom prst="roundRect">
              <a:avLst/>
            </a:prstGeom>
            <a:solidFill>
              <a:srgbClr val="0080C9"/>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srgbClr val="FFFFFF"/>
                  </a:solidFill>
                  <a:effectLst/>
                  <a:uLnTx/>
                  <a:uFillTx/>
                  <a:latin typeface="Arial"/>
                  <a:ea typeface="+mn-ea"/>
                  <a:cs typeface="+mn-cs"/>
                </a:rPr>
                <a:t>Nos actions &amp; actualités</a:t>
              </a:r>
            </a:p>
          </p:txBody>
        </p:sp>
      </p:grpSp>
    </p:spTree>
    <p:extLst>
      <p:ext uri="{BB962C8B-B14F-4D97-AF65-F5344CB8AC3E}">
        <p14:creationId xmlns:p14="http://schemas.microsoft.com/office/powerpoint/2010/main" val="4080246643"/>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p:txBody>
          <a:bodyPr/>
          <a:lstStyle/>
          <a:p>
            <a:r>
              <a:rPr lang="fr-FR" dirty="0"/>
              <a:t>La note technique APREF </a:t>
            </a:r>
          </a:p>
        </p:txBody>
      </p:sp>
      <p:sp>
        <p:nvSpPr>
          <p:cNvPr id="3" name="Espace réservé du texte 2">
            <a:extLst>
              <a:ext uri="{FF2B5EF4-FFF2-40B4-BE49-F238E27FC236}">
                <a16:creationId xmlns:a16="http://schemas.microsoft.com/office/drawing/2014/main" id="{7C7D312B-F9DE-B940-BFAA-A4D677A224C1}"/>
              </a:ext>
            </a:extLst>
          </p:cNvPr>
          <p:cNvSpPr>
            <a:spLocks noGrp="1"/>
          </p:cNvSpPr>
          <p:nvPr>
            <p:ph type="body" sz="quarter" idx="10"/>
          </p:nvPr>
        </p:nvSpPr>
        <p:spPr/>
        <p:txBody>
          <a:bodyPr>
            <a:normAutofit fontScale="92500" lnSpcReduction="20000"/>
          </a:bodyPr>
          <a:lstStyle/>
          <a:p>
            <a:pPr marL="342900" indent="-342900">
              <a:buFont typeface="Arial" panose="020B0604020202020204" pitchFamily="34" charset="0"/>
              <a:buChar char="•"/>
            </a:pPr>
            <a:r>
              <a:rPr lang="fr-FR" b="1" dirty="0"/>
              <a:t>Origine</a:t>
            </a:r>
          </a:p>
          <a:p>
            <a:pPr marL="1028700" lvl="1" indent="-342900"/>
            <a:r>
              <a:rPr lang="fr-FR" sz="1800" dirty="0">
                <a:effectLst/>
                <a:latin typeface="+mj-lt"/>
                <a:ea typeface="Calibri" panose="020F0502020204030204" pitchFamily="34" charset="0"/>
                <a:cs typeface="Times New Roman" panose="02020603050405020304" pitchFamily="18" charset="0"/>
              </a:rPr>
              <a:t>P</a:t>
            </a:r>
            <a:r>
              <a:rPr lang="fr-FR" sz="1800" dirty="0">
                <a:latin typeface="+mj-lt"/>
                <a:ea typeface="Calibri" panose="020F0502020204030204" pitchFamily="34" charset="0"/>
                <a:cs typeface="Times New Roman" panose="02020603050405020304" pitchFamily="18" charset="0"/>
              </a:rPr>
              <a:t>remier livrable pour le GT Nouvelles technologies de l’APREF.</a:t>
            </a:r>
            <a:endParaRPr lang="fr-FR" sz="1800" dirty="0">
              <a:effectLst/>
              <a:latin typeface="+mj-lt"/>
              <a:ea typeface="Calibri" panose="020F0502020204030204" pitchFamily="34" charset="0"/>
              <a:cs typeface="Times New Roman" panose="02020603050405020304" pitchFamily="18" charset="0"/>
            </a:endParaRPr>
          </a:p>
          <a:p>
            <a:pPr marL="1028700" lvl="1" indent="-342900"/>
            <a:r>
              <a:rPr lang="fr-FR" sz="1800" dirty="0">
                <a:effectLst/>
                <a:latin typeface="+mj-lt"/>
                <a:ea typeface="Calibri" panose="020F0502020204030204" pitchFamily="34" charset="0"/>
                <a:cs typeface="Times New Roman" panose="02020603050405020304" pitchFamily="18" charset="0"/>
              </a:rPr>
              <a:t>Un constat </a:t>
            </a:r>
            <a:r>
              <a:rPr lang="fr-FR" sz="1800" dirty="0">
                <a:latin typeface="+mj-lt"/>
                <a:ea typeface="Calibri" panose="020F0502020204030204" pitchFamily="34" charset="0"/>
                <a:cs typeface="Times New Roman" panose="02020603050405020304" pitchFamily="18" charset="0"/>
              </a:rPr>
              <a:t>dû à la p</a:t>
            </a:r>
            <a:r>
              <a:rPr lang="fr-FR" sz="1800" dirty="0">
                <a:effectLst/>
                <a:latin typeface="+mj-lt"/>
                <a:ea typeface="Calibri" panose="020F0502020204030204" pitchFamily="34" charset="0"/>
                <a:cs typeface="Times New Roman" panose="02020603050405020304" pitchFamily="18" charset="0"/>
              </a:rPr>
              <a:t>andémie : accélération de l’intégration des nouvelles technologies à la fois, dans notre quotidien et également dans notre vie professionnelle. </a:t>
            </a:r>
          </a:p>
          <a:p>
            <a:pPr marL="1028700" lvl="1" indent="-342900"/>
            <a:r>
              <a:rPr lang="fr-FR" sz="1800" dirty="0">
                <a:effectLst/>
                <a:latin typeface="+mj-lt"/>
                <a:ea typeface="Calibri" panose="020F0502020204030204" pitchFamily="34" charset="0"/>
                <a:cs typeface="Times New Roman" panose="02020603050405020304" pitchFamily="18" charset="0"/>
              </a:rPr>
              <a:t>Alors entre gain d’efficacité et risques émergents, rédaction d’une note didactique afin de dresser un panorama des nouvelles technologies, actuelles et également émergentes. </a:t>
            </a:r>
          </a:p>
          <a:p>
            <a:pPr marL="342900" indent="-342900">
              <a:buFont typeface="Arial" panose="020B0604020202020204" pitchFamily="34" charset="0"/>
              <a:buChar char="•"/>
            </a:pPr>
            <a:r>
              <a:rPr lang="fr-FR" b="1" dirty="0"/>
              <a:t>Contenu</a:t>
            </a:r>
          </a:p>
          <a:p>
            <a:pPr marL="1028700" lvl="1" indent="-342900">
              <a:spcAft>
                <a:spcPts val="800"/>
              </a:spcAft>
              <a:buFont typeface="+mj-lt"/>
              <a:buAutoNum type="arabicPeriod"/>
            </a:pPr>
            <a:r>
              <a:rPr lang="fr-FR" sz="1800" dirty="0">
                <a:latin typeface="+mj-lt"/>
                <a:cs typeface="Times New Roman" panose="02020603050405020304" pitchFamily="18" charset="0"/>
              </a:rPr>
              <a:t>Inventaire non exhaustif des nouvelles technologies. On peut citer la blockchain, l’intelligence artificielle, l’open </a:t>
            </a:r>
            <a:r>
              <a:rPr lang="fr-FR" sz="1800" dirty="0" err="1">
                <a:latin typeface="+mj-lt"/>
                <a:cs typeface="Times New Roman" panose="02020603050405020304" pitchFamily="18" charset="0"/>
              </a:rPr>
              <a:t>insurance</a:t>
            </a:r>
            <a:r>
              <a:rPr lang="fr-FR" sz="1800" dirty="0">
                <a:latin typeface="+mj-lt"/>
                <a:cs typeface="Times New Roman" panose="02020603050405020304" pitchFamily="18" charset="0"/>
              </a:rPr>
              <a:t>, l’IoT, la RPA ou bien l’épigénétique (Définition et cas d’usage),</a:t>
            </a:r>
          </a:p>
          <a:p>
            <a:pPr marL="1028700" lvl="1" indent="-342900">
              <a:spcAft>
                <a:spcPts val="800"/>
              </a:spcAft>
              <a:buFont typeface="+mj-lt"/>
              <a:buAutoNum type="arabicPeriod"/>
            </a:pPr>
            <a:r>
              <a:rPr lang="fr-FR" sz="1800" dirty="0">
                <a:latin typeface="+mj-lt"/>
                <a:cs typeface="Times New Roman" panose="02020603050405020304" pitchFamily="18" charset="0"/>
              </a:rPr>
              <a:t>Analyse des risques et des bénéfices de chaque technologie utilisée dans la chaine de valeur de l’assurance (triple prisme : pour l’assuré, pour l’assureur et enfin le réassureur),</a:t>
            </a:r>
          </a:p>
          <a:p>
            <a:pPr marL="1028700" lvl="1" indent="-342900">
              <a:spcAft>
                <a:spcPts val="800"/>
              </a:spcAft>
              <a:buFont typeface="+mj-lt"/>
              <a:buAutoNum type="arabicPeriod"/>
            </a:pPr>
            <a:r>
              <a:rPr lang="fr-FR" sz="1800" dirty="0">
                <a:latin typeface="+mj-lt"/>
                <a:cs typeface="Times New Roman" panose="02020603050405020304" pitchFamily="18" charset="0"/>
              </a:rPr>
              <a:t>Impact traité de réassurance et comitologie (Comité </a:t>
            </a:r>
            <a:r>
              <a:rPr lang="fr-FR" sz="1800" dirty="0" err="1">
                <a:latin typeface="+mj-lt"/>
                <a:cs typeface="Times New Roman" panose="02020603050405020304" pitchFamily="18" charset="0"/>
              </a:rPr>
              <a:t>ad’hoc</a:t>
            </a:r>
            <a:r>
              <a:rPr lang="fr-FR" sz="1800" dirty="0">
                <a:latin typeface="+mj-lt"/>
                <a:cs typeface="Times New Roman" panose="02020603050405020304" pitchFamily="18" charset="0"/>
              </a:rPr>
              <a:t> nouvelles technologies).</a:t>
            </a:r>
          </a:p>
          <a:p>
            <a:pPr marL="342900" indent="-342900">
              <a:lnSpc>
                <a:spcPct val="100000"/>
              </a:lnSpc>
              <a:spcAft>
                <a:spcPts val="800"/>
              </a:spcAft>
              <a:buFont typeface="Arial" panose="020B0604020202020204" pitchFamily="34" charset="0"/>
              <a:buChar char="•"/>
            </a:pPr>
            <a:r>
              <a:rPr lang="fr-FR" b="1" dirty="0"/>
              <a:t>Contributeurs </a:t>
            </a:r>
          </a:p>
          <a:p>
            <a:r>
              <a:rPr lang="fr-FR" sz="1800" dirty="0">
                <a:cs typeface="Times New Roman" panose="02020603050405020304" pitchFamily="18" charset="0"/>
              </a:rPr>
              <a:t>	Ambre Barbarot (Axis Capital), Adriana Centeno (Axis Capital), Gilles Kanter (</a:t>
            </a:r>
            <a:r>
              <a:rPr lang="fr-FR" sz="1800" dirty="0" err="1">
                <a:cs typeface="Times New Roman" panose="02020603050405020304" pitchFamily="18" charset="0"/>
              </a:rPr>
              <a:t>Swiss</a:t>
            </a:r>
            <a:r>
              <a:rPr lang="fr-FR" sz="1800" dirty="0">
                <a:cs typeface="Times New Roman" panose="02020603050405020304" pitchFamily="18" charset="0"/>
              </a:rPr>
              <a:t> Re), Eric Gaubert (RGA France), 	David Caron (Scor), Didier Legrand (Scor).</a:t>
            </a:r>
          </a:p>
          <a:p>
            <a:pPr marL="1028700" lvl="1" indent="-342900">
              <a:lnSpc>
                <a:spcPct val="100000"/>
              </a:lnSpc>
              <a:spcAft>
                <a:spcPts val="800"/>
              </a:spcAft>
            </a:pPr>
            <a:endParaRPr lang="fr-FR" b="1" dirty="0"/>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b="1" dirty="0"/>
              <a:t>Nouvelles technologies</a:t>
            </a:r>
            <a:endParaRPr lang="fr-FR" dirty="0"/>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4</a:t>
            </a:fld>
            <a:endParaRPr lang="fr-FR" dirty="0"/>
          </a:p>
        </p:txBody>
      </p:sp>
    </p:spTree>
    <p:extLst>
      <p:ext uri="{BB962C8B-B14F-4D97-AF65-F5344CB8AC3E}">
        <p14:creationId xmlns:p14="http://schemas.microsoft.com/office/powerpoint/2010/main" val="274640705"/>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40</a:t>
            </a:fld>
            <a:endParaRPr lang="fr-FR" dirty="0"/>
          </a:p>
        </p:txBody>
      </p:sp>
      <p:sp>
        <p:nvSpPr>
          <p:cNvPr id="7" name="Titre 2">
            <a:extLst>
              <a:ext uri="{FF2B5EF4-FFF2-40B4-BE49-F238E27FC236}">
                <a16:creationId xmlns:a16="http://schemas.microsoft.com/office/drawing/2014/main" id="{58E61D40-E1E2-A71B-4B72-21B2D04BD3D7}"/>
              </a:ext>
            </a:extLst>
          </p:cNvPr>
          <p:cNvSpPr>
            <a:spLocks noGrp="1"/>
          </p:cNvSpPr>
          <p:nvPr>
            <p:ph type="title"/>
          </p:nvPr>
        </p:nvSpPr>
        <p:spPr>
          <a:xfrm>
            <a:off x="185548" y="100238"/>
            <a:ext cx="9359143" cy="558393"/>
          </a:xfrm>
        </p:spPr>
        <p:txBody>
          <a:bodyPr>
            <a:normAutofit/>
          </a:bodyPr>
          <a:lstStyle/>
          <a:p>
            <a:r>
              <a:rPr lang="fr-FR" sz="2800" dirty="0"/>
              <a:t>France Assureurs -Panorama des enjeux digitaux européens</a:t>
            </a:r>
          </a:p>
        </p:txBody>
      </p:sp>
      <p:pic>
        <p:nvPicPr>
          <p:cNvPr id="9" name="Image 8">
            <a:extLst>
              <a:ext uri="{FF2B5EF4-FFF2-40B4-BE49-F238E27FC236}">
                <a16:creationId xmlns:a16="http://schemas.microsoft.com/office/drawing/2014/main" id="{23C8AE99-FCCB-8ED9-E1BC-09B9744CF7AF}"/>
              </a:ext>
            </a:extLst>
          </p:cNvPr>
          <p:cNvPicPr>
            <a:picLocks noChangeAspect="1"/>
          </p:cNvPicPr>
          <p:nvPr/>
        </p:nvPicPr>
        <p:blipFill>
          <a:blip r:embed="rId2"/>
          <a:stretch>
            <a:fillRect/>
          </a:stretch>
        </p:blipFill>
        <p:spPr>
          <a:xfrm>
            <a:off x="9890590" y="760177"/>
            <a:ext cx="2178121" cy="737105"/>
          </a:xfrm>
          <a:prstGeom prst="rect">
            <a:avLst/>
          </a:prstGeom>
        </p:spPr>
      </p:pic>
      <p:sp>
        <p:nvSpPr>
          <p:cNvPr id="6" name="Titre 4">
            <a:extLst>
              <a:ext uri="{FF2B5EF4-FFF2-40B4-BE49-F238E27FC236}">
                <a16:creationId xmlns:a16="http://schemas.microsoft.com/office/drawing/2014/main" id="{E46A73D4-2A1E-9853-354A-DD863CB2F438}"/>
              </a:ext>
            </a:extLst>
          </p:cNvPr>
          <p:cNvSpPr txBox="1">
            <a:spLocks/>
          </p:cNvSpPr>
          <p:nvPr/>
        </p:nvSpPr>
        <p:spPr bwMode="gray">
          <a:xfrm>
            <a:off x="281157" y="840863"/>
            <a:ext cx="10620000" cy="287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133" kern="1200">
                <a:solidFill>
                  <a:schemeClr val="accent1"/>
                </a:solidFill>
                <a:latin typeface="+mj-lt"/>
                <a:ea typeface="ＭＳ Ｐゴシック" charset="0"/>
                <a:cs typeface="ＭＳ Ｐゴシック" charset="0"/>
              </a:defRPr>
            </a:lvl1pPr>
            <a:lvl2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6pPr>
            <a:lvl7pPr marL="1219170"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7pPr>
            <a:lvl8pPr marL="1828754"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8pPr>
            <a:lvl9pPr marL="2438339"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dirty="0">
                <a:solidFill>
                  <a:srgbClr val="282D69"/>
                </a:solidFill>
                <a:latin typeface="Arial" panose="020B0604020202020204" pitchFamily="34" charset="0"/>
                <a:ea typeface="+mj-ea"/>
                <a:cs typeface="Arial" panose="020B0604020202020204" pitchFamily="34" charset="0"/>
              </a:rPr>
              <a:t>Nos principales positions &amp; actions d’influence</a:t>
            </a:r>
          </a:p>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i="1" dirty="0">
                <a:solidFill>
                  <a:srgbClr val="C00000"/>
                </a:solidFill>
                <a:latin typeface="Arial" panose="020B0604020202020204" pitchFamily="34" charset="0"/>
                <a:ea typeface="+mj-ea"/>
                <a:cs typeface="Arial" panose="020B0604020202020204" pitchFamily="34" charset="0"/>
              </a:rPr>
              <a:t>Open </a:t>
            </a:r>
            <a:r>
              <a:rPr lang="fr-FR" sz="2400" b="1" i="1" dirty="0" err="1">
                <a:solidFill>
                  <a:srgbClr val="C00000"/>
                </a:solidFill>
                <a:latin typeface="Arial" panose="020B0604020202020204" pitchFamily="34" charset="0"/>
                <a:ea typeface="+mj-ea"/>
                <a:cs typeface="Arial" panose="020B0604020202020204" pitchFamily="34" charset="0"/>
              </a:rPr>
              <a:t>insurance</a:t>
            </a:r>
            <a:endParaRPr lang="fr-FR" sz="2400" b="1" i="1" dirty="0">
              <a:solidFill>
                <a:srgbClr val="C00000"/>
              </a:solidFill>
              <a:latin typeface="Arial" panose="020B0604020202020204" pitchFamily="34" charset="0"/>
              <a:ea typeface="+mj-ea"/>
              <a:cs typeface="Arial" panose="020B0604020202020204" pitchFamily="34" charset="0"/>
            </a:endParaRPr>
          </a:p>
        </p:txBody>
      </p:sp>
      <p:grpSp>
        <p:nvGrpSpPr>
          <p:cNvPr id="2" name="Groupe 1">
            <a:extLst>
              <a:ext uri="{FF2B5EF4-FFF2-40B4-BE49-F238E27FC236}">
                <a16:creationId xmlns:a16="http://schemas.microsoft.com/office/drawing/2014/main" id="{676494FA-56BB-2CB4-A0BD-D1E5DF080E3A}"/>
              </a:ext>
            </a:extLst>
          </p:cNvPr>
          <p:cNvGrpSpPr/>
          <p:nvPr/>
        </p:nvGrpSpPr>
        <p:grpSpPr>
          <a:xfrm>
            <a:off x="281156" y="1638417"/>
            <a:ext cx="10938224" cy="5119349"/>
            <a:chOff x="885410" y="1642669"/>
            <a:chExt cx="10031767" cy="4589426"/>
          </a:xfrm>
        </p:grpSpPr>
        <p:sp>
          <p:nvSpPr>
            <p:cNvPr id="8" name="Rectangle 7">
              <a:extLst>
                <a:ext uri="{FF2B5EF4-FFF2-40B4-BE49-F238E27FC236}">
                  <a16:creationId xmlns:a16="http://schemas.microsoft.com/office/drawing/2014/main" id="{26C094D6-EE4F-4027-9C3D-3ED288049CB2}"/>
                </a:ext>
              </a:extLst>
            </p:cNvPr>
            <p:cNvSpPr/>
            <p:nvPr/>
          </p:nvSpPr>
          <p:spPr>
            <a:xfrm>
              <a:off x="885410" y="4788054"/>
              <a:ext cx="4928903" cy="1444041"/>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marR="0" lvl="0" indent="-285750" defTabSz="121917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1400" dirty="0">
                  <a:effectLst/>
                  <a:latin typeface="Arial" panose="020B0604020202020204" pitchFamily="34" charset="0"/>
                  <a:ea typeface="Calibri" panose="020F0502020204030204" pitchFamily="34" charset="0"/>
                  <a:cs typeface="Arial" panose="020B0604020202020204" pitchFamily="34" charset="0"/>
                </a:rPr>
                <a:t>Soutient une ouverture progressive, contrôlée et ordonnée des données, avec des cas d'utilisation qui répondent aux besoins des consommateurs.</a:t>
              </a:r>
            </a:p>
            <a:p>
              <a:pPr marL="285750" marR="0" lvl="0" indent="-285750" defTabSz="121917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1400" dirty="0">
                  <a:effectLst/>
                  <a:latin typeface="Arial" panose="020B0604020202020204" pitchFamily="34" charset="0"/>
                  <a:ea typeface="Calibri" panose="020F0502020204030204" pitchFamily="34" charset="0"/>
                  <a:cs typeface="Arial" panose="020B0604020202020204" pitchFamily="34" charset="0"/>
                </a:rPr>
                <a:t>En cas de réglementation, définir clairement le champ d'application et adopter une approche fondée sur les risques.</a:t>
              </a:r>
              <a:endParaRPr lang="fr-FR" sz="1400" dirty="0">
                <a:latin typeface="Arial" panose="020B0604020202020204" pitchFamily="34" charset="0"/>
                <a:ea typeface="Calibri" panose="020F0502020204030204" pitchFamily="34" charset="0"/>
                <a:cs typeface="Arial" panose="020B0604020202020204" pitchFamily="34" charset="0"/>
              </a:endParaRPr>
            </a:p>
            <a:p>
              <a:pPr marL="285750" marR="0" lvl="0" indent="-285750" defTabSz="121917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1400" dirty="0">
                  <a:effectLst/>
                  <a:latin typeface="Arial" panose="020B0604020202020204" pitchFamily="34" charset="0"/>
                  <a:ea typeface="Calibri" panose="020F0502020204030204" pitchFamily="34" charset="0"/>
                  <a:cs typeface="Arial" panose="020B0604020202020204" pitchFamily="34" charset="0"/>
                </a:rPr>
                <a:t>Viser une normalisation / standardisation des API.</a:t>
              </a:r>
              <a:endParaRPr kumimoji="0" lang="fr-FR" sz="1400" b="0" i="0" u="none" strike="noStrike" kern="0" cap="none" spc="0" normalizeH="0" baseline="0" noProof="0" dirty="0">
                <a:ln>
                  <a:noFill/>
                </a:ln>
                <a:solidFill>
                  <a:srgbClr val="0080C9">
                    <a:lumMod val="75000"/>
                  </a:srgbClr>
                </a:solidFill>
                <a:effectLst/>
                <a:uLnTx/>
                <a:uFillTx/>
                <a:latin typeface="Arial" panose="020B0604020202020204" pitchFamily="34" charset="0"/>
                <a:cs typeface="Arial" panose="020B0604020202020204" pitchFamily="34" charset="0"/>
              </a:endParaRPr>
            </a:p>
            <a:p>
              <a:pPr marR="0" lvl="0" defTabSz="1219170" eaLnBrk="1" fontAlgn="base" latinLnBrk="0" hangingPunct="1">
                <a:lnSpc>
                  <a:spcPct val="100000"/>
                </a:lnSpc>
                <a:spcBef>
                  <a:spcPct val="0"/>
                </a:spcBef>
                <a:spcAft>
                  <a:spcPct val="0"/>
                </a:spcAft>
                <a:buClrTx/>
                <a:buSzTx/>
                <a:tabLst/>
                <a:defRPr/>
              </a:pPr>
              <a:endParaRPr lang="fr-FR" sz="1450" b="0" i="0" u="none" strike="noStrike" kern="0" cap="none" spc="0" normalizeH="0" baseline="0" noProof="0" dirty="0">
                <a:ln>
                  <a:noFill/>
                </a:ln>
                <a:solidFill>
                  <a:srgbClr val="0080C9"/>
                </a:solidFill>
                <a:effectLst/>
                <a:uLnTx/>
                <a:uFillTx/>
                <a:latin typeface="Arial"/>
                <a:cs typeface="Arial"/>
              </a:endParaRPr>
            </a:p>
          </p:txBody>
        </p:sp>
        <p:sp>
          <p:nvSpPr>
            <p:cNvPr id="10" name="Rectangle 9">
              <a:extLst>
                <a:ext uri="{FF2B5EF4-FFF2-40B4-BE49-F238E27FC236}">
                  <a16:creationId xmlns:a16="http://schemas.microsoft.com/office/drawing/2014/main" id="{0DFD14F4-BE99-48C9-30FD-3B5DBABCB317}"/>
                </a:ext>
              </a:extLst>
            </p:cNvPr>
            <p:cNvSpPr/>
            <p:nvPr/>
          </p:nvSpPr>
          <p:spPr>
            <a:xfrm>
              <a:off x="5911219" y="4788054"/>
              <a:ext cx="5005958" cy="1444041"/>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indent="-285750" defTabSz="1219170" fontAlgn="base">
                <a:spcBef>
                  <a:spcPct val="0"/>
                </a:spcBef>
                <a:spcAft>
                  <a:spcPct val="0"/>
                </a:spcAft>
                <a:buFont typeface="Arial" panose="020B0604020202020204" pitchFamily="34" charset="0"/>
                <a:buChar char="•"/>
                <a:defRPr/>
              </a:pPr>
              <a:r>
                <a:rPr lang="fr-FR" sz="1400" kern="0" dirty="0">
                  <a:solidFill>
                    <a:srgbClr val="000000"/>
                  </a:solidFill>
                  <a:latin typeface="Arial"/>
                  <a:sym typeface="Wingdings" panose="05000000000000000000" pitchFamily="2" charset="2"/>
                </a:rPr>
                <a:t>Réponse France Assureurs à la consultation de l’EIOPA (janvier 2021) &amp; réponse en cours à la consultation de la Commission européenne (échéance: 05/7).</a:t>
              </a:r>
            </a:p>
            <a:p>
              <a:pPr marL="285750" indent="-285750" defTabSz="1219170" fontAlgn="base">
                <a:spcBef>
                  <a:spcPct val="0"/>
                </a:spcBef>
                <a:spcAft>
                  <a:spcPct val="0"/>
                </a:spcAft>
                <a:buFont typeface="Arial" panose="020B0604020202020204" pitchFamily="34" charset="0"/>
                <a:buChar char="•"/>
                <a:defRPr/>
              </a:pPr>
              <a:r>
                <a:rPr lang="fr-FR" sz="1400" kern="0" dirty="0">
                  <a:solidFill>
                    <a:srgbClr val="000000"/>
                  </a:solidFill>
                  <a:latin typeface="Arial"/>
                  <a:sym typeface="Wingdings" panose="05000000000000000000" pitchFamily="2" charset="2"/>
                </a:rPr>
                <a:t>Contribution aux documents de position </a:t>
              </a:r>
              <a:r>
                <a:rPr lang="fr-FR" sz="1400" kern="0" dirty="0" err="1">
                  <a:solidFill>
                    <a:srgbClr val="000000"/>
                  </a:solidFill>
                  <a:latin typeface="Arial"/>
                  <a:sym typeface="Wingdings" panose="05000000000000000000" pitchFamily="2" charset="2"/>
                </a:rPr>
                <a:t>Insurance</a:t>
              </a:r>
              <a:r>
                <a:rPr lang="fr-FR" sz="1400" kern="0" dirty="0">
                  <a:solidFill>
                    <a:srgbClr val="000000"/>
                  </a:solidFill>
                  <a:latin typeface="Arial"/>
                  <a:sym typeface="Wingdings" panose="05000000000000000000" pitchFamily="2" charset="2"/>
                </a:rPr>
                <a:t> Europe.</a:t>
              </a:r>
            </a:p>
            <a:p>
              <a:pPr marL="285750" indent="-285750" defTabSz="1219170" fontAlgn="base">
                <a:spcBef>
                  <a:spcPct val="0"/>
                </a:spcBef>
                <a:spcAft>
                  <a:spcPct val="0"/>
                </a:spcAft>
                <a:buFont typeface="Arial" panose="020B0604020202020204" pitchFamily="34" charset="0"/>
                <a:buChar char="•"/>
                <a:defRPr/>
              </a:pPr>
              <a:r>
                <a:rPr lang="fr-FR" sz="1400" kern="0" dirty="0">
                  <a:solidFill>
                    <a:srgbClr val="000000"/>
                  </a:solidFill>
                  <a:latin typeface="Arial"/>
                  <a:sym typeface="Wingdings" panose="05000000000000000000" pitchFamily="2" charset="2"/>
                </a:rPr>
                <a:t>Elaboration d’un livre blanc / document de position à venir.</a:t>
              </a:r>
            </a:p>
            <a:p>
              <a:pPr marL="285750" indent="-285750" defTabSz="1219170" fontAlgn="base">
                <a:spcBef>
                  <a:spcPct val="0"/>
                </a:spcBef>
                <a:spcAft>
                  <a:spcPct val="0"/>
                </a:spcAft>
                <a:buFont typeface="Arial" panose="020B0604020202020204" pitchFamily="34" charset="0"/>
                <a:buChar char="•"/>
                <a:defRPr/>
              </a:pPr>
              <a:r>
                <a:rPr lang="fr-FR" sz="1400" kern="0" dirty="0">
                  <a:solidFill>
                    <a:srgbClr val="000000"/>
                  </a:solidFill>
                  <a:latin typeface="Arial"/>
                  <a:sym typeface="Wingdings" panose="05000000000000000000" pitchFamily="2" charset="2"/>
                </a:rPr>
                <a:t>Autres actions d’influence à bâtir quand le calendrier réglementaire sera précisé.</a:t>
              </a:r>
            </a:p>
          </p:txBody>
        </p:sp>
        <p:sp>
          <p:nvSpPr>
            <p:cNvPr id="11" name="Rectangle 10">
              <a:extLst>
                <a:ext uri="{FF2B5EF4-FFF2-40B4-BE49-F238E27FC236}">
                  <a16:creationId xmlns:a16="http://schemas.microsoft.com/office/drawing/2014/main" id="{CA7DEA3E-0434-35E2-B38B-43397FACB5D1}"/>
                </a:ext>
              </a:extLst>
            </p:cNvPr>
            <p:cNvSpPr/>
            <p:nvPr/>
          </p:nvSpPr>
          <p:spPr>
            <a:xfrm>
              <a:off x="885411" y="2294549"/>
              <a:ext cx="10015746" cy="1674088"/>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indent="-285750" defTabSz="1219170" fontAlgn="base">
                <a:spcBef>
                  <a:spcPct val="0"/>
                </a:spcBef>
                <a:spcAft>
                  <a:spcPct val="0"/>
                </a:spcAft>
                <a:buFont typeface="Arial" panose="020B0604020202020204" pitchFamily="34" charset="0"/>
                <a:buChar char="•"/>
              </a:pPr>
              <a:r>
                <a:rPr lang="fr-FR" sz="1400" dirty="0">
                  <a:latin typeface="Arial" panose="020B0604020202020204" pitchFamily="34" charset="0"/>
                  <a:cs typeface="Arial" panose="020B0604020202020204" pitchFamily="34" charset="0"/>
                </a:rPr>
                <a:t>A date, l’Open </a:t>
              </a:r>
              <a:r>
                <a:rPr lang="fr-FR" sz="1400" dirty="0" err="1">
                  <a:latin typeface="Arial" panose="020B0604020202020204" pitchFamily="34" charset="0"/>
                  <a:cs typeface="Arial" panose="020B0604020202020204" pitchFamily="34" charset="0"/>
                </a:rPr>
                <a:t>Insurance</a:t>
              </a:r>
              <a:r>
                <a:rPr lang="fr-FR" sz="1400" dirty="0">
                  <a:latin typeface="Arial" panose="020B0604020202020204" pitchFamily="34" charset="0"/>
                  <a:cs typeface="Arial" panose="020B0604020202020204" pitchFamily="34" charset="0"/>
                </a:rPr>
                <a:t> ne fait l’objet d’aucune réglementation ou régulation spécifique et relève de logiques commerciales, de gré à gré, entre assureurs et autres acteurs.</a:t>
              </a:r>
            </a:p>
            <a:p>
              <a:pPr marL="285750" indent="-285750" defTabSz="1219170" fontAlgn="base">
                <a:spcBef>
                  <a:spcPct val="0"/>
                </a:spcBef>
                <a:spcAft>
                  <a:spcPct val="0"/>
                </a:spcAft>
                <a:buFont typeface="Arial" panose="020B0604020202020204" pitchFamily="34" charset="0"/>
                <a:buChar char="•"/>
              </a:pPr>
              <a:r>
                <a:rPr lang="fr-FR" sz="1400" dirty="0">
                  <a:latin typeface="Arial" panose="020B0604020202020204" pitchFamily="34" charset="0"/>
                  <a:cs typeface="Arial" panose="020B0604020202020204" pitchFamily="34" charset="0"/>
                </a:rPr>
                <a:t>Dans le cadre du programme "Europe numérique", la Commission européenne étaye sa stratégie dont l’objectif est de constituer des espaces européens de données afin de faciliter le développement de nouveaux services au moyen de technologies innovantes: un sous-groupe « Open Finance » a été créé pour traiter plus spécifiquement de l’ouverture des données dans le secteur financier.</a:t>
              </a:r>
            </a:p>
            <a:p>
              <a:pPr marL="285750" indent="-285750" defTabSz="1219170" fontAlgn="base">
                <a:spcBef>
                  <a:spcPct val="0"/>
                </a:spcBef>
                <a:spcAft>
                  <a:spcPct val="0"/>
                </a:spcAft>
                <a:buFont typeface="Arial" panose="020B0604020202020204" pitchFamily="34" charset="0"/>
                <a:buChar char="•"/>
              </a:pPr>
              <a:r>
                <a:rPr lang="fr-FR" sz="1400" dirty="0">
                  <a:latin typeface="Arial" panose="020B0604020202020204" pitchFamily="34" charset="0"/>
                  <a:cs typeface="Arial" panose="020B0604020202020204" pitchFamily="34" charset="0"/>
                </a:rPr>
                <a:t>Une consultation a été lancée le 10 mai par la Commission européenne sur l’Open finance </a:t>
              </a:r>
              <a:r>
                <a:rPr lang="fr-FR" sz="1400" dirty="0" err="1">
                  <a:latin typeface="Arial" panose="020B0604020202020204" pitchFamily="34" charset="0"/>
                  <a:cs typeface="Arial" panose="020B0604020202020204" pitchFamily="34" charset="0"/>
                </a:rPr>
                <a:t>framework</a:t>
              </a:r>
              <a:r>
                <a:rPr lang="fr-FR" sz="1400" dirty="0">
                  <a:latin typeface="Arial" panose="020B0604020202020204" pitchFamily="34" charset="0"/>
                  <a:cs typeface="Arial" panose="020B0604020202020204" pitchFamily="34" charset="0"/>
                </a:rPr>
                <a:t> en amont de la proposition réglementaire qui devrait être publiée avant fin 2022.</a:t>
              </a:r>
            </a:p>
            <a:p>
              <a:pPr marL="285750" indent="-285750" defTabSz="1219170" fontAlgn="base">
                <a:spcBef>
                  <a:spcPct val="0"/>
                </a:spcBef>
                <a:spcAft>
                  <a:spcPct val="0"/>
                </a:spcAft>
                <a:buFont typeface="Arial" panose="020B0604020202020204" pitchFamily="34" charset="0"/>
                <a:buChar char="•"/>
              </a:pPr>
              <a:endParaRPr lang="fr-FR" sz="1200" dirty="0">
                <a:latin typeface="Arial" panose="020B0604020202020204" pitchFamily="34" charset="0"/>
                <a:cs typeface="Arial" panose="020B0604020202020204" pitchFamily="34" charset="0"/>
              </a:endParaRPr>
            </a:p>
          </p:txBody>
        </p:sp>
        <p:sp>
          <p:nvSpPr>
            <p:cNvPr id="12" name="Rectangle : coins arrondis 11">
              <a:extLst>
                <a:ext uri="{FF2B5EF4-FFF2-40B4-BE49-F238E27FC236}">
                  <a16:creationId xmlns:a16="http://schemas.microsoft.com/office/drawing/2014/main" id="{770A2455-CDEF-21B0-0D79-F6A61DE7CEA7}"/>
                </a:ext>
              </a:extLst>
            </p:cNvPr>
            <p:cNvSpPr/>
            <p:nvPr/>
          </p:nvSpPr>
          <p:spPr>
            <a:xfrm>
              <a:off x="885411" y="1642669"/>
              <a:ext cx="10015746" cy="651879"/>
            </a:xfrm>
            <a:prstGeom prst="roundRect">
              <a:avLst/>
            </a:prstGeom>
            <a:solidFill>
              <a:srgbClr val="0080C9">
                <a:lumMod val="75000"/>
              </a:srgb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marL="0" marR="0" lvl="0" indent="0" algn="ctr" defTabSz="1219170" eaLnBrk="1" fontAlgn="base" latinLnBrk="0" hangingPunct="1">
                <a:lnSpc>
                  <a:spcPct val="100000"/>
                </a:lnSpc>
                <a:spcBef>
                  <a:spcPct val="0"/>
                </a:spcBef>
                <a:spcAft>
                  <a:spcPct val="0"/>
                </a:spcAft>
                <a:buClrTx/>
                <a:buSzTx/>
                <a:buFontTx/>
                <a:buNone/>
                <a:tabLst/>
                <a:defRPr/>
              </a:pPr>
              <a:r>
                <a:rPr lang="fr-FR" sz="1600" b="1" kern="0" dirty="0">
                  <a:solidFill>
                    <a:srgbClr val="FFFFFF"/>
                  </a:solidFill>
                  <a:latin typeface="Arial"/>
                </a:rPr>
                <a:t>Contexte &amp; enjeux</a:t>
              </a:r>
              <a:endParaRPr kumimoji="0" lang="fr-FR" sz="1600" b="1" i="0" u="none" strike="noStrike" kern="0" cap="none" spc="0" normalizeH="0" baseline="0" noProof="0" dirty="0">
                <a:ln>
                  <a:noFill/>
                </a:ln>
                <a:solidFill>
                  <a:srgbClr val="FFFFFF"/>
                </a:solidFill>
                <a:effectLst/>
                <a:uLnTx/>
                <a:uFillTx/>
                <a:latin typeface="Arial"/>
                <a:ea typeface="+mn-ea"/>
                <a:cs typeface="+mn-cs"/>
              </a:endParaRPr>
            </a:p>
          </p:txBody>
        </p:sp>
        <p:sp>
          <p:nvSpPr>
            <p:cNvPr id="13" name="Rectangle : coins arrondis 12">
              <a:extLst>
                <a:ext uri="{FF2B5EF4-FFF2-40B4-BE49-F238E27FC236}">
                  <a16:creationId xmlns:a16="http://schemas.microsoft.com/office/drawing/2014/main" id="{FCD1F184-EF4A-E0C8-ACC9-16F8A1F13176}"/>
                </a:ext>
              </a:extLst>
            </p:cNvPr>
            <p:cNvSpPr/>
            <p:nvPr/>
          </p:nvSpPr>
          <p:spPr>
            <a:xfrm>
              <a:off x="885410" y="4052406"/>
              <a:ext cx="4928903" cy="739434"/>
            </a:xfrm>
            <a:prstGeom prst="roundRect">
              <a:avLst/>
            </a:prstGeom>
            <a:solidFill>
              <a:srgbClr val="0080C9"/>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1219170" fontAlgn="base">
                <a:spcBef>
                  <a:spcPct val="0"/>
                </a:spcBef>
                <a:spcAft>
                  <a:spcPct val="0"/>
                </a:spcAft>
              </a:pPr>
              <a:r>
                <a:rPr lang="fr-FR" sz="1600" b="1" kern="0" dirty="0">
                  <a:solidFill>
                    <a:srgbClr val="FFFFFF"/>
                  </a:solidFill>
                  <a:latin typeface="Arial"/>
                </a:rPr>
                <a:t>Nos positions</a:t>
              </a:r>
            </a:p>
          </p:txBody>
        </p:sp>
        <p:sp>
          <p:nvSpPr>
            <p:cNvPr id="14" name="Rectangle : coins arrondis 13">
              <a:extLst>
                <a:ext uri="{FF2B5EF4-FFF2-40B4-BE49-F238E27FC236}">
                  <a16:creationId xmlns:a16="http://schemas.microsoft.com/office/drawing/2014/main" id="{DB62E394-CEA2-D4F5-F95A-31D00EC0D169}"/>
                </a:ext>
              </a:extLst>
            </p:cNvPr>
            <p:cNvSpPr/>
            <p:nvPr/>
          </p:nvSpPr>
          <p:spPr>
            <a:xfrm>
              <a:off x="5911219" y="4052406"/>
              <a:ext cx="5005958" cy="739434"/>
            </a:xfrm>
            <a:prstGeom prst="roundRect">
              <a:avLst/>
            </a:prstGeom>
            <a:solidFill>
              <a:srgbClr val="0080C9"/>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srgbClr val="FFFFFF"/>
                  </a:solidFill>
                  <a:effectLst/>
                  <a:uLnTx/>
                  <a:uFillTx/>
                  <a:latin typeface="Arial"/>
                  <a:ea typeface="+mn-ea"/>
                  <a:cs typeface="+mn-cs"/>
                </a:rPr>
                <a:t>Nos actions &amp; actualités</a:t>
              </a:r>
            </a:p>
          </p:txBody>
        </p:sp>
      </p:grpSp>
    </p:spTree>
    <p:extLst>
      <p:ext uri="{BB962C8B-B14F-4D97-AF65-F5344CB8AC3E}">
        <p14:creationId xmlns:p14="http://schemas.microsoft.com/office/powerpoint/2010/main" val="911272678"/>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41</a:t>
            </a:fld>
            <a:endParaRPr lang="fr-FR" dirty="0"/>
          </a:p>
        </p:txBody>
      </p:sp>
      <p:sp>
        <p:nvSpPr>
          <p:cNvPr id="7" name="Titre 2">
            <a:extLst>
              <a:ext uri="{FF2B5EF4-FFF2-40B4-BE49-F238E27FC236}">
                <a16:creationId xmlns:a16="http://schemas.microsoft.com/office/drawing/2014/main" id="{58E61D40-E1E2-A71B-4B72-21B2D04BD3D7}"/>
              </a:ext>
            </a:extLst>
          </p:cNvPr>
          <p:cNvSpPr>
            <a:spLocks noGrp="1"/>
          </p:cNvSpPr>
          <p:nvPr>
            <p:ph type="title"/>
          </p:nvPr>
        </p:nvSpPr>
        <p:spPr>
          <a:xfrm>
            <a:off x="185548" y="100238"/>
            <a:ext cx="9359143" cy="558393"/>
          </a:xfrm>
        </p:spPr>
        <p:txBody>
          <a:bodyPr>
            <a:normAutofit/>
          </a:bodyPr>
          <a:lstStyle/>
          <a:p>
            <a:r>
              <a:rPr lang="fr-FR" sz="2800" dirty="0"/>
              <a:t>France Assureurs -Panorama des enjeux digitaux européens</a:t>
            </a:r>
          </a:p>
        </p:txBody>
      </p:sp>
      <p:pic>
        <p:nvPicPr>
          <p:cNvPr id="9" name="Image 8">
            <a:extLst>
              <a:ext uri="{FF2B5EF4-FFF2-40B4-BE49-F238E27FC236}">
                <a16:creationId xmlns:a16="http://schemas.microsoft.com/office/drawing/2014/main" id="{23C8AE99-FCCB-8ED9-E1BC-09B9744CF7AF}"/>
              </a:ext>
            </a:extLst>
          </p:cNvPr>
          <p:cNvPicPr>
            <a:picLocks noChangeAspect="1"/>
          </p:cNvPicPr>
          <p:nvPr/>
        </p:nvPicPr>
        <p:blipFill>
          <a:blip r:embed="rId2"/>
          <a:stretch>
            <a:fillRect/>
          </a:stretch>
        </p:blipFill>
        <p:spPr>
          <a:xfrm>
            <a:off x="9812097" y="820314"/>
            <a:ext cx="2178121" cy="737105"/>
          </a:xfrm>
          <a:prstGeom prst="rect">
            <a:avLst/>
          </a:prstGeom>
        </p:spPr>
      </p:pic>
      <p:sp>
        <p:nvSpPr>
          <p:cNvPr id="6" name="Titre 4">
            <a:extLst>
              <a:ext uri="{FF2B5EF4-FFF2-40B4-BE49-F238E27FC236}">
                <a16:creationId xmlns:a16="http://schemas.microsoft.com/office/drawing/2014/main" id="{F639A4B8-19CF-528F-96CD-E1FF6DCFC3FB}"/>
              </a:ext>
            </a:extLst>
          </p:cNvPr>
          <p:cNvSpPr txBox="1">
            <a:spLocks/>
          </p:cNvSpPr>
          <p:nvPr/>
        </p:nvSpPr>
        <p:spPr bwMode="gray">
          <a:xfrm>
            <a:off x="281158" y="820315"/>
            <a:ext cx="10620000" cy="287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133" kern="1200">
                <a:solidFill>
                  <a:schemeClr val="accent1"/>
                </a:solidFill>
                <a:latin typeface="+mj-lt"/>
                <a:ea typeface="ＭＳ Ｐゴシック" charset="0"/>
                <a:cs typeface="ＭＳ Ｐゴシック" charset="0"/>
              </a:defRPr>
            </a:lvl1pPr>
            <a:lvl2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6pPr>
            <a:lvl7pPr marL="1219170"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7pPr>
            <a:lvl8pPr marL="1828754"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8pPr>
            <a:lvl9pPr marL="2438339"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dirty="0">
                <a:solidFill>
                  <a:srgbClr val="282D69"/>
                </a:solidFill>
                <a:latin typeface="Arial" panose="020B0604020202020204" pitchFamily="34" charset="0"/>
                <a:ea typeface="+mj-ea"/>
                <a:cs typeface="Arial" panose="020B0604020202020204" pitchFamily="34" charset="0"/>
              </a:rPr>
              <a:t>Nos principales positions &amp; actions d’influence</a:t>
            </a:r>
          </a:p>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i="1" dirty="0">
                <a:solidFill>
                  <a:srgbClr val="C00000"/>
                </a:solidFill>
                <a:latin typeface="Arial" panose="020B0604020202020204" pitchFamily="34" charset="0"/>
                <a:ea typeface="+mj-ea"/>
                <a:cs typeface="Arial" panose="020B0604020202020204" pitchFamily="34" charset="0"/>
              </a:rPr>
              <a:t>Digital </a:t>
            </a:r>
            <a:r>
              <a:rPr lang="fr-FR" sz="2400" b="1" i="1" dirty="0" err="1">
                <a:solidFill>
                  <a:srgbClr val="C00000"/>
                </a:solidFill>
                <a:latin typeface="Arial" panose="020B0604020202020204" pitchFamily="34" charset="0"/>
                <a:ea typeface="+mj-ea"/>
                <a:cs typeface="Arial" panose="020B0604020202020204" pitchFamily="34" charset="0"/>
              </a:rPr>
              <a:t>Markets</a:t>
            </a:r>
            <a:r>
              <a:rPr lang="fr-FR" sz="2400" b="1" i="1" dirty="0">
                <a:solidFill>
                  <a:srgbClr val="C00000"/>
                </a:solidFill>
                <a:latin typeface="Arial" panose="020B0604020202020204" pitchFamily="34" charset="0"/>
                <a:ea typeface="+mj-ea"/>
                <a:cs typeface="Arial" panose="020B0604020202020204" pitchFamily="34" charset="0"/>
              </a:rPr>
              <a:t> </a:t>
            </a:r>
            <a:r>
              <a:rPr lang="fr-FR" sz="2400" b="1" i="1" dirty="0" err="1">
                <a:solidFill>
                  <a:srgbClr val="C00000"/>
                </a:solidFill>
                <a:latin typeface="Arial" panose="020B0604020202020204" pitchFamily="34" charset="0"/>
                <a:ea typeface="+mj-ea"/>
                <a:cs typeface="Arial" panose="020B0604020202020204" pitchFamily="34" charset="0"/>
              </a:rPr>
              <a:t>Act</a:t>
            </a:r>
            <a:endParaRPr lang="fr-FR" sz="2400" b="1" i="1" dirty="0">
              <a:solidFill>
                <a:srgbClr val="C00000"/>
              </a:solidFill>
              <a:latin typeface="Arial" panose="020B0604020202020204" pitchFamily="34" charset="0"/>
              <a:ea typeface="+mj-ea"/>
              <a:cs typeface="Arial" panose="020B0604020202020204" pitchFamily="34" charset="0"/>
            </a:endParaRPr>
          </a:p>
        </p:txBody>
      </p:sp>
      <p:grpSp>
        <p:nvGrpSpPr>
          <p:cNvPr id="8" name="Groupe 7">
            <a:extLst>
              <a:ext uri="{FF2B5EF4-FFF2-40B4-BE49-F238E27FC236}">
                <a16:creationId xmlns:a16="http://schemas.microsoft.com/office/drawing/2014/main" id="{9091F6EA-CBA4-C1A9-4D4A-B6DEFD41D36F}"/>
              </a:ext>
            </a:extLst>
          </p:cNvPr>
          <p:cNvGrpSpPr/>
          <p:nvPr/>
        </p:nvGrpSpPr>
        <p:grpSpPr>
          <a:xfrm>
            <a:off x="281158" y="1617637"/>
            <a:ext cx="11123157" cy="5140125"/>
            <a:chOff x="1127465" y="1154593"/>
            <a:chExt cx="10031766" cy="4552581"/>
          </a:xfrm>
        </p:grpSpPr>
        <p:sp>
          <p:nvSpPr>
            <p:cNvPr id="10" name="Rectangle 9">
              <a:extLst>
                <a:ext uri="{FF2B5EF4-FFF2-40B4-BE49-F238E27FC236}">
                  <a16:creationId xmlns:a16="http://schemas.microsoft.com/office/drawing/2014/main" id="{E36FC2F7-C03A-E814-4DEE-6EE563E44AB1}"/>
                </a:ext>
              </a:extLst>
            </p:cNvPr>
            <p:cNvSpPr/>
            <p:nvPr/>
          </p:nvSpPr>
          <p:spPr>
            <a:xfrm>
              <a:off x="1127465" y="4263133"/>
              <a:ext cx="4693630" cy="1444041"/>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indent="-285750" defTabSz="1219170" fontAlgn="base">
                <a:spcBef>
                  <a:spcPct val="0"/>
                </a:spcBef>
                <a:spcAft>
                  <a:spcPct val="0"/>
                </a:spcAft>
                <a:buFont typeface="Arial" panose="020B0604020202020204" pitchFamily="34" charset="0"/>
                <a:buChar char="•"/>
              </a:pPr>
              <a:r>
                <a:rPr lang="fr-FR" sz="1400" dirty="0">
                  <a:latin typeface="Arial" panose="020B0604020202020204" pitchFamily="34" charset="0"/>
                  <a:cs typeface="Arial" panose="020B0604020202020204" pitchFamily="34" charset="0"/>
                </a:rPr>
                <a:t>Ce texte présente des aspects positifs car il vise à limiter les éventuels abus de position dominante, et à garantir une concurrence équilibrée.</a:t>
              </a:r>
            </a:p>
            <a:p>
              <a:pPr marL="285750" indent="-285750" defTabSz="1219170" fontAlgn="base">
                <a:spcBef>
                  <a:spcPct val="0"/>
                </a:spcBef>
                <a:spcAft>
                  <a:spcPct val="0"/>
                </a:spcAft>
                <a:buFont typeface="Arial" panose="020B0604020202020204" pitchFamily="34" charset="0"/>
                <a:buChar char="•"/>
              </a:pPr>
              <a:r>
                <a:rPr lang="fr-FR" sz="1400" dirty="0">
                  <a:latin typeface="Arial" panose="020B0604020202020204" pitchFamily="34" charset="0"/>
                  <a:cs typeface="Arial" panose="020B0604020202020204" pitchFamily="34" charset="0"/>
                </a:rPr>
                <a:t>Il pourrait être insuffisant pour garantir un terrain de jeu équitable (</a:t>
              </a:r>
              <a:r>
                <a:rPr lang="fr-FR" sz="1400" i="1" dirty="0" err="1">
                  <a:latin typeface="Arial" panose="020B0604020202020204" pitchFamily="34" charset="0"/>
                  <a:cs typeface="Arial" panose="020B0604020202020204" pitchFamily="34" charset="0"/>
                </a:rPr>
                <a:t>level</a:t>
              </a:r>
              <a:r>
                <a:rPr lang="fr-FR" sz="1400" i="1" dirty="0">
                  <a:latin typeface="Arial" panose="020B0604020202020204" pitchFamily="34" charset="0"/>
                  <a:cs typeface="Arial" panose="020B0604020202020204" pitchFamily="34" charset="0"/>
                </a:rPr>
                <a:t> </a:t>
              </a:r>
              <a:r>
                <a:rPr lang="fr-FR" sz="1400" i="1" dirty="0" err="1">
                  <a:latin typeface="Arial" panose="020B0604020202020204" pitchFamily="34" charset="0"/>
                  <a:cs typeface="Arial" panose="020B0604020202020204" pitchFamily="34" charset="0"/>
                </a:rPr>
                <a:t>playing</a:t>
              </a:r>
              <a:r>
                <a:rPr lang="fr-FR" sz="1400" i="1" dirty="0">
                  <a:latin typeface="Arial" panose="020B0604020202020204" pitchFamily="34" charset="0"/>
                  <a:cs typeface="Arial" panose="020B0604020202020204" pitchFamily="34" charset="0"/>
                </a:rPr>
                <a:t> </a:t>
              </a:r>
              <a:r>
                <a:rPr lang="fr-FR" sz="1400" i="1" dirty="0" err="1">
                  <a:latin typeface="Arial" panose="020B0604020202020204" pitchFamily="34" charset="0"/>
                  <a:cs typeface="Arial" panose="020B0604020202020204" pitchFamily="34" charset="0"/>
                </a:rPr>
                <a:t>field</a:t>
              </a:r>
              <a:r>
                <a:rPr lang="fr-FR" sz="1400" dirty="0">
                  <a:latin typeface="Arial" panose="020B0604020202020204" pitchFamily="34" charset="0"/>
                  <a:cs typeface="Arial" panose="020B0604020202020204" pitchFamily="34" charset="0"/>
                </a:rPr>
                <a:t>) sur le marché des données des véhicules connectés, a minima pendant les premières années de son entrée en vigueur.</a:t>
              </a:r>
            </a:p>
            <a:p>
              <a:pPr marL="285750" indent="-285750" defTabSz="1219170" fontAlgn="base">
                <a:spcBef>
                  <a:spcPct val="0"/>
                </a:spcBef>
                <a:spcAft>
                  <a:spcPct val="0"/>
                </a:spcAft>
                <a:buFont typeface="Arial" panose="020B0604020202020204" pitchFamily="34" charset="0"/>
                <a:buChar char="•"/>
              </a:pPr>
              <a:endParaRPr lang="fr-FR" sz="12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6D6388F-519D-9903-2FFC-236A164B692F}"/>
                </a:ext>
              </a:extLst>
            </p:cNvPr>
            <p:cNvSpPr/>
            <p:nvPr/>
          </p:nvSpPr>
          <p:spPr>
            <a:xfrm>
              <a:off x="6465601" y="4263133"/>
              <a:ext cx="4693630" cy="1444041"/>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indent="-285750" defTabSz="1219170" fontAlgn="base">
                <a:spcBef>
                  <a:spcPct val="0"/>
                </a:spcBef>
                <a:spcAft>
                  <a:spcPct val="0"/>
                </a:spcAft>
                <a:buFont typeface="Arial" panose="020B0604020202020204" pitchFamily="34" charset="0"/>
                <a:buChar char="•"/>
              </a:pPr>
              <a:r>
                <a:rPr lang="fr-FR" sz="1400" dirty="0">
                  <a:latin typeface="Arial" panose="020B0604020202020204" pitchFamily="34" charset="0"/>
                  <a:cs typeface="Arial" panose="020B0604020202020204" pitchFamily="34" charset="0"/>
                </a:rPr>
                <a:t>Depuis janvier 2022 et dans le cadre de la présidence du Conseil de l’U.E, la France conduit les négociations avec le Parlement européen afin de faire converger les versions issues des travaux de ces institutions</a:t>
              </a:r>
            </a:p>
            <a:p>
              <a:pPr marL="285750" indent="-285750" defTabSz="1219170" fontAlgn="base">
                <a:spcBef>
                  <a:spcPct val="0"/>
                </a:spcBef>
                <a:spcAft>
                  <a:spcPct val="0"/>
                </a:spcAft>
                <a:buFont typeface="Arial" panose="020B0604020202020204" pitchFamily="34" charset="0"/>
                <a:buChar char="•"/>
              </a:pPr>
              <a:r>
                <a:rPr lang="fr-FR" sz="1400" dirty="0">
                  <a:latin typeface="Arial" panose="020B0604020202020204" pitchFamily="34" charset="0"/>
                  <a:cs typeface="Arial" panose="020B0604020202020204" pitchFamily="34" charset="0"/>
                </a:rPr>
                <a:t>Un texte final pourrait aboutir au printemps 2022</a:t>
              </a:r>
              <a:endParaRPr lang="fr-FR" sz="1400" dirty="0">
                <a:latin typeface="Arial" panose="020B0604020202020204" pitchFamily="34" charset="0"/>
                <a:cs typeface="Arial" panose="020B0604020202020204" pitchFamily="34" charset="0"/>
                <a:sym typeface="Wingdings" panose="05000000000000000000" pitchFamily="2" charset="2"/>
              </a:endParaRPr>
            </a:p>
          </p:txBody>
        </p:sp>
        <p:sp>
          <p:nvSpPr>
            <p:cNvPr id="12" name="Rectangle 11">
              <a:extLst>
                <a:ext uri="{FF2B5EF4-FFF2-40B4-BE49-F238E27FC236}">
                  <a16:creationId xmlns:a16="http://schemas.microsoft.com/office/drawing/2014/main" id="{4E629C21-6131-A35E-C23B-6702392144D0}"/>
                </a:ext>
              </a:extLst>
            </p:cNvPr>
            <p:cNvSpPr/>
            <p:nvPr/>
          </p:nvSpPr>
          <p:spPr>
            <a:xfrm>
              <a:off x="1127465" y="1890241"/>
              <a:ext cx="10015746" cy="1444041"/>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indent="-285750" defTabSz="1219170" fontAlgn="base">
                <a:spcBef>
                  <a:spcPct val="0"/>
                </a:spcBef>
                <a:spcAft>
                  <a:spcPct val="0"/>
                </a:spcAft>
                <a:buFont typeface="Arial" panose="020B0604020202020204" pitchFamily="34" charset="0"/>
                <a:buChar char="•"/>
              </a:pPr>
              <a:r>
                <a:rPr lang="fr-FR" sz="1400" dirty="0">
                  <a:latin typeface="Arial" panose="020B0604020202020204" pitchFamily="34" charset="0"/>
                  <a:cs typeface="Arial" panose="020B0604020202020204" pitchFamily="34" charset="0"/>
                </a:rPr>
                <a:t>Le </a:t>
              </a:r>
              <a:r>
                <a:rPr lang="fr-FR" sz="1400" i="1" dirty="0">
                  <a:latin typeface="Arial" panose="020B0604020202020204" pitchFamily="34" charset="0"/>
                  <a:cs typeface="Arial" panose="020B0604020202020204" pitchFamily="34" charset="0"/>
                </a:rPr>
                <a:t>Digital </a:t>
              </a:r>
              <a:r>
                <a:rPr lang="fr-FR" sz="1400" i="1" dirty="0" err="1">
                  <a:latin typeface="Arial" panose="020B0604020202020204" pitchFamily="34" charset="0"/>
                  <a:cs typeface="Arial" panose="020B0604020202020204" pitchFamily="34" charset="0"/>
                </a:rPr>
                <a:t>Markets</a:t>
              </a:r>
              <a:r>
                <a:rPr lang="fr-FR" sz="1400" i="1" dirty="0">
                  <a:latin typeface="Arial" panose="020B0604020202020204" pitchFamily="34" charset="0"/>
                  <a:cs typeface="Arial" panose="020B0604020202020204" pitchFamily="34" charset="0"/>
                </a:rPr>
                <a:t> </a:t>
              </a:r>
              <a:r>
                <a:rPr lang="fr-FR" sz="1400" i="1" dirty="0" err="1">
                  <a:latin typeface="Arial" panose="020B0604020202020204" pitchFamily="34" charset="0"/>
                  <a:cs typeface="Arial" panose="020B0604020202020204" pitchFamily="34" charset="0"/>
                </a:rPr>
                <a:t>Act</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(DMA) est un projet de règlement européen qui vise à mettre en œuvre un nouveau cadre de régulation pour les grandes plateformes du numérique (« </a:t>
              </a:r>
              <a:r>
                <a:rPr lang="fr-FR" sz="1400" i="1" dirty="0" err="1">
                  <a:latin typeface="Arial" panose="020B0604020202020204" pitchFamily="34" charset="0"/>
                  <a:cs typeface="Arial" panose="020B0604020202020204" pitchFamily="34" charset="0"/>
                </a:rPr>
                <a:t>gatekeepers</a:t>
              </a:r>
              <a:r>
                <a:rPr lang="fr-FR" sz="1400" dirty="0">
                  <a:latin typeface="Arial" panose="020B0604020202020204" pitchFamily="34" charset="0"/>
                  <a:cs typeface="Arial" panose="020B0604020202020204" pitchFamily="34" charset="0"/>
                </a:rPr>
                <a:t> »/ contrôleurs d’accès) structurantes en adaptant les règles du droit de la concurrence.</a:t>
              </a:r>
            </a:p>
            <a:p>
              <a:pPr marL="285750" indent="-285750" defTabSz="1219170" fontAlgn="base">
                <a:spcBef>
                  <a:spcPct val="0"/>
                </a:spcBef>
                <a:spcAft>
                  <a:spcPct val="0"/>
                </a:spcAft>
                <a:buFont typeface="Arial" panose="020B0604020202020204" pitchFamily="34" charset="0"/>
                <a:buChar char="•"/>
              </a:pPr>
              <a:r>
                <a:rPr lang="fr-FR" sz="1400" dirty="0">
                  <a:latin typeface="Arial" panose="020B0604020202020204" pitchFamily="34" charset="0"/>
                  <a:cs typeface="Arial" panose="020B0604020202020204" pitchFamily="34" charset="0"/>
                </a:rPr>
                <a:t>La qualification de </a:t>
              </a:r>
              <a:r>
                <a:rPr lang="fr-FR" sz="1400" i="1" dirty="0" err="1">
                  <a:latin typeface="Arial" panose="020B0604020202020204" pitchFamily="34" charset="0"/>
                  <a:cs typeface="Arial" panose="020B0604020202020204" pitchFamily="34" charset="0"/>
                </a:rPr>
                <a:t>gatekeepers</a:t>
              </a:r>
              <a:r>
                <a:rPr lang="fr-FR" sz="1400" dirty="0">
                  <a:latin typeface="Arial" panose="020B0604020202020204" pitchFamily="34" charset="0"/>
                  <a:cs typeface="Arial" panose="020B0604020202020204" pitchFamily="34" charset="0"/>
                </a:rPr>
                <a:t> entraine ainsi pour les plateformes le respect de nouvelles obligations.</a:t>
              </a:r>
            </a:p>
            <a:p>
              <a:pPr marL="285750" indent="-285750" defTabSz="1219170" fontAlgn="base">
                <a:spcBef>
                  <a:spcPct val="0"/>
                </a:spcBef>
                <a:spcAft>
                  <a:spcPct val="0"/>
                </a:spcAft>
                <a:buFont typeface="Arial" panose="020B0604020202020204" pitchFamily="34" charset="0"/>
                <a:buChar char="•"/>
              </a:pPr>
              <a:r>
                <a:rPr lang="fr-FR" sz="1400" dirty="0">
                  <a:latin typeface="Arial" panose="020B0604020202020204" pitchFamily="34" charset="0"/>
                  <a:cs typeface="Arial" panose="020B0604020202020204" pitchFamily="34" charset="0"/>
                </a:rPr>
                <a:t>Sont visés les plus gros acteurs des marchés numériques au niveau international: CA égal ou supérieur à 7,5 milliards d’€ / capitalisation boursière moyenne de l'entreprise d’au moins 75 milliards d’€, plus de 45 millions d'utilisateurs finaux actifs mensuels et a plus de 10 000 utilisateurs professionnels actifs annuels.</a:t>
              </a:r>
            </a:p>
            <a:p>
              <a:pPr marL="285750" indent="-285750" defTabSz="1219170" fontAlgn="base">
                <a:spcBef>
                  <a:spcPct val="0"/>
                </a:spcBef>
                <a:spcAft>
                  <a:spcPct val="0"/>
                </a:spcAft>
                <a:buFont typeface="Arial" panose="020B0604020202020204" pitchFamily="34" charset="0"/>
                <a:buChar char="•"/>
              </a:pPr>
              <a:endParaRPr lang="fr-FR" sz="1200" dirty="0">
                <a:latin typeface="Arial" panose="020B0604020202020204" pitchFamily="34" charset="0"/>
                <a:cs typeface="Arial" panose="020B0604020202020204" pitchFamily="34" charset="0"/>
              </a:endParaRPr>
            </a:p>
          </p:txBody>
        </p:sp>
        <p:sp>
          <p:nvSpPr>
            <p:cNvPr id="13" name="Rectangle : coins arrondis 12">
              <a:extLst>
                <a:ext uri="{FF2B5EF4-FFF2-40B4-BE49-F238E27FC236}">
                  <a16:creationId xmlns:a16="http://schemas.microsoft.com/office/drawing/2014/main" id="{4D957B92-0BDD-CE48-1EB0-4A6FC971D941}"/>
                </a:ext>
              </a:extLst>
            </p:cNvPr>
            <p:cNvSpPr/>
            <p:nvPr/>
          </p:nvSpPr>
          <p:spPr>
            <a:xfrm>
              <a:off x="1127465" y="1154593"/>
              <a:ext cx="10015746" cy="739434"/>
            </a:xfrm>
            <a:prstGeom prst="roundRect">
              <a:avLst/>
            </a:prstGeom>
            <a:solidFill>
              <a:srgbClr val="0080C9">
                <a:lumMod val="75000"/>
              </a:srgb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marL="0" marR="0" lvl="0" indent="0" algn="ctr" defTabSz="1219170" eaLnBrk="1" fontAlgn="base" latinLnBrk="0" hangingPunct="1">
                <a:lnSpc>
                  <a:spcPct val="100000"/>
                </a:lnSpc>
                <a:spcBef>
                  <a:spcPct val="0"/>
                </a:spcBef>
                <a:spcAft>
                  <a:spcPct val="0"/>
                </a:spcAft>
                <a:buClrTx/>
                <a:buSzTx/>
                <a:buFontTx/>
                <a:buNone/>
                <a:tabLst/>
                <a:defRPr/>
              </a:pPr>
              <a:r>
                <a:rPr lang="fr-FR" sz="1600" b="1" kern="0" dirty="0">
                  <a:solidFill>
                    <a:srgbClr val="FFFFFF"/>
                  </a:solidFill>
                  <a:latin typeface="Arial"/>
                </a:rPr>
                <a:t>Contexte &amp; enjeux</a:t>
              </a:r>
              <a:endParaRPr kumimoji="0" lang="fr-FR" sz="1600" b="1" i="0" u="none" strike="noStrike" kern="0" cap="none" spc="0" normalizeH="0" baseline="0" noProof="0" dirty="0">
                <a:ln>
                  <a:noFill/>
                </a:ln>
                <a:solidFill>
                  <a:srgbClr val="FFFFFF"/>
                </a:solidFill>
                <a:effectLst/>
                <a:uLnTx/>
                <a:uFillTx/>
                <a:latin typeface="Arial"/>
                <a:ea typeface="+mn-ea"/>
                <a:cs typeface="+mn-cs"/>
              </a:endParaRPr>
            </a:p>
          </p:txBody>
        </p:sp>
        <p:sp>
          <p:nvSpPr>
            <p:cNvPr id="14" name="Rectangle : coins arrondis 13">
              <a:extLst>
                <a:ext uri="{FF2B5EF4-FFF2-40B4-BE49-F238E27FC236}">
                  <a16:creationId xmlns:a16="http://schemas.microsoft.com/office/drawing/2014/main" id="{3D9A084A-0F26-D6F6-BBF2-B187FB96BB61}"/>
                </a:ext>
              </a:extLst>
            </p:cNvPr>
            <p:cNvSpPr/>
            <p:nvPr/>
          </p:nvSpPr>
          <p:spPr>
            <a:xfrm>
              <a:off x="1127465" y="3527485"/>
              <a:ext cx="4693630" cy="739434"/>
            </a:xfrm>
            <a:prstGeom prst="roundRect">
              <a:avLst/>
            </a:prstGeom>
            <a:solidFill>
              <a:srgbClr val="0080C9"/>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1219170" fontAlgn="base">
                <a:spcBef>
                  <a:spcPct val="0"/>
                </a:spcBef>
                <a:spcAft>
                  <a:spcPct val="0"/>
                </a:spcAft>
              </a:pPr>
              <a:r>
                <a:rPr lang="fr-FR" sz="1600" b="1" kern="0" dirty="0">
                  <a:solidFill>
                    <a:srgbClr val="FFFFFF"/>
                  </a:solidFill>
                  <a:latin typeface="Arial"/>
                </a:rPr>
                <a:t>Nos positions</a:t>
              </a:r>
            </a:p>
          </p:txBody>
        </p:sp>
        <p:sp>
          <p:nvSpPr>
            <p:cNvPr id="15" name="Rectangle : coins arrondis 14">
              <a:extLst>
                <a:ext uri="{FF2B5EF4-FFF2-40B4-BE49-F238E27FC236}">
                  <a16:creationId xmlns:a16="http://schemas.microsoft.com/office/drawing/2014/main" id="{13A47275-0771-CE40-1E58-1874D59B6C1D}"/>
                </a:ext>
              </a:extLst>
            </p:cNvPr>
            <p:cNvSpPr/>
            <p:nvPr/>
          </p:nvSpPr>
          <p:spPr>
            <a:xfrm>
              <a:off x="6465601" y="3527485"/>
              <a:ext cx="4693630" cy="739434"/>
            </a:xfrm>
            <a:prstGeom prst="roundRect">
              <a:avLst/>
            </a:prstGeom>
            <a:solidFill>
              <a:srgbClr val="0080C9"/>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srgbClr val="FFFFFF"/>
                  </a:solidFill>
                  <a:effectLst/>
                  <a:uLnTx/>
                  <a:uFillTx/>
                  <a:latin typeface="Arial"/>
                  <a:ea typeface="+mn-ea"/>
                  <a:cs typeface="+mn-cs"/>
                </a:rPr>
                <a:t>Nos actions &amp; actualités</a:t>
              </a:r>
            </a:p>
          </p:txBody>
        </p:sp>
      </p:grpSp>
    </p:spTree>
    <p:extLst>
      <p:ext uri="{BB962C8B-B14F-4D97-AF65-F5344CB8AC3E}">
        <p14:creationId xmlns:p14="http://schemas.microsoft.com/office/powerpoint/2010/main" val="2916095851"/>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42</a:t>
            </a:fld>
            <a:endParaRPr lang="fr-FR" dirty="0"/>
          </a:p>
        </p:txBody>
      </p:sp>
      <p:sp>
        <p:nvSpPr>
          <p:cNvPr id="7" name="Titre 2">
            <a:extLst>
              <a:ext uri="{FF2B5EF4-FFF2-40B4-BE49-F238E27FC236}">
                <a16:creationId xmlns:a16="http://schemas.microsoft.com/office/drawing/2014/main" id="{58E61D40-E1E2-A71B-4B72-21B2D04BD3D7}"/>
              </a:ext>
            </a:extLst>
          </p:cNvPr>
          <p:cNvSpPr>
            <a:spLocks noGrp="1"/>
          </p:cNvSpPr>
          <p:nvPr>
            <p:ph type="title"/>
          </p:nvPr>
        </p:nvSpPr>
        <p:spPr>
          <a:xfrm>
            <a:off x="185548" y="100238"/>
            <a:ext cx="9359143" cy="558393"/>
          </a:xfrm>
        </p:spPr>
        <p:txBody>
          <a:bodyPr>
            <a:normAutofit/>
          </a:bodyPr>
          <a:lstStyle/>
          <a:p>
            <a:r>
              <a:rPr lang="fr-FR" sz="2800" dirty="0"/>
              <a:t>France Assureurs -Panorama des enjeux digitaux européens</a:t>
            </a:r>
          </a:p>
        </p:txBody>
      </p:sp>
      <p:pic>
        <p:nvPicPr>
          <p:cNvPr id="9" name="Image 8">
            <a:extLst>
              <a:ext uri="{FF2B5EF4-FFF2-40B4-BE49-F238E27FC236}">
                <a16:creationId xmlns:a16="http://schemas.microsoft.com/office/drawing/2014/main" id="{23C8AE99-FCCB-8ED9-E1BC-09B9744CF7AF}"/>
              </a:ext>
            </a:extLst>
          </p:cNvPr>
          <p:cNvPicPr>
            <a:picLocks noChangeAspect="1"/>
          </p:cNvPicPr>
          <p:nvPr/>
        </p:nvPicPr>
        <p:blipFill>
          <a:blip r:embed="rId2"/>
          <a:stretch>
            <a:fillRect/>
          </a:stretch>
        </p:blipFill>
        <p:spPr>
          <a:xfrm>
            <a:off x="9853193" y="851138"/>
            <a:ext cx="2178121" cy="737105"/>
          </a:xfrm>
          <a:prstGeom prst="rect">
            <a:avLst/>
          </a:prstGeom>
        </p:spPr>
      </p:pic>
      <p:sp>
        <p:nvSpPr>
          <p:cNvPr id="6" name="Titre 4">
            <a:extLst>
              <a:ext uri="{FF2B5EF4-FFF2-40B4-BE49-F238E27FC236}">
                <a16:creationId xmlns:a16="http://schemas.microsoft.com/office/drawing/2014/main" id="{0A4DF356-EBF2-3531-DD05-B590CAECA10D}"/>
              </a:ext>
            </a:extLst>
          </p:cNvPr>
          <p:cNvSpPr txBox="1">
            <a:spLocks/>
          </p:cNvSpPr>
          <p:nvPr/>
        </p:nvSpPr>
        <p:spPr bwMode="gray">
          <a:xfrm>
            <a:off x="322254" y="840864"/>
            <a:ext cx="10620000" cy="287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133" kern="1200">
                <a:solidFill>
                  <a:schemeClr val="accent1"/>
                </a:solidFill>
                <a:latin typeface="+mj-lt"/>
                <a:ea typeface="ＭＳ Ｐゴシック" charset="0"/>
                <a:cs typeface="ＭＳ Ｐゴシック" charset="0"/>
              </a:defRPr>
            </a:lvl1pPr>
            <a:lvl2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6pPr>
            <a:lvl7pPr marL="1219170"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7pPr>
            <a:lvl8pPr marL="1828754"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8pPr>
            <a:lvl9pPr marL="2438339"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dirty="0">
                <a:solidFill>
                  <a:srgbClr val="282D69"/>
                </a:solidFill>
                <a:latin typeface="Arial" panose="020B0604020202020204" pitchFamily="34" charset="0"/>
                <a:ea typeface="+mj-ea"/>
                <a:cs typeface="Arial" panose="020B0604020202020204" pitchFamily="34" charset="0"/>
              </a:rPr>
              <a:t>Nos principales positions &amp; actions d’influence</a:t>
            </a:r>
          </a:p>
          <a:p>
            <a:pPr>
              <a:defRPr/>
            </a:pPr>
            <a:r>
              <a:rPr lang="fr-FR" sz="2400" b="1" i="1" dirty="0">
                <a:solidFill>
                  <a:srgbClr val="C00000"/>
                </a:solidFill>
                <a:latin typeface="Arial"/>
                <a:ea typeface="+mj-ea"/>
                <a:cs typeface="Arial"/>
              </a:rPr>
              <a:t>Digital Service </a:t>
            </a:r>
            <a:r>
              <a:rPr lang="fr-FR" sz="2400" b="1" i="1" dirty="0" err="1">
                <a:solidFill>
                  <a:srgbClr val="C00000"/>
                </a:solidFill>
                <a:latin typeface="Arial"/>
                <a:ea typeface="+mj-ea"/>
                <a:cs typeface="Arial"/>
              </a:rPr>
              <a:t>Act</a:t>
            </a:r>
            <a:endParaRPr lang="fr-FR" sz="2400" b="1" i="1" dirty="0">
              <a:solidFill>
                <a:srgbClr val="C00000"/>
              </a:solidFill>
              <a:latin typeface="Arial"/>
              <a:ea typeface="+mj-ea"/>
              <a:cs typeface="Arial"/>
            </a:endParaRPr>
          </a:p>
        </p:txBody>
      </p:sp>
      <p:grpSp>
        <p:nvGrpSpPr>
          <p:cNvPr id="2" name="Groupe 1">
            <a:extLst>
              <a:ext uri="{FF2B5EF4-FFF2-40B4-BE49-F238E27FC236}">
                <a16:creationId xmlns:a16="http://schemas.microsoft.com/office/drawing/2014/main" id="{E55F7BCA-9DFA-AF26-86F9-5A11C3BA150B}"/>
              </a:ext>
            </a:extLst>
          </p:cNvPr>
          <p:cNvGrpSpPr/>
          <p:nvPr/>
        </p:nvGrpSpPr>
        <p:grpSpPr>
          <a:xfrm>
            <a:off x="185549" y="1697241"/>
            <a:ext cx="11249588" cy="5029699"/>
            <a:chOff x="322254" y="1728063"/>
            <a:chExt cx="10031766" cy="4552581"/>
          </a:xfrm>
        </p:grpSpPr>
        <p:sp>
          <p:nvSpPr>
            <p:cNvPr id="8" name="Rectangle 7">
              <a:extLst>
                <a:ext uri="{FF2B5EF4-FFF2-40B4-BE49-F238E27FC236}">
                  <a16:creationId xmlns:a16="http://schemas.microsoft.com/office/drawing/2014/main" id="{DAE1BA47-A5B4-370B-D0F3-900626436E1D}"/>
                </a:ext>
              </a:extLst>
            </p:cNvPr>
            <p:cNvSpPr/>
            <p:nvPr/>
          </p:nvSpPr>
          <p:spPr>
            <a:xfrm>
              <a:off x="322254" y="4836603"/>
              <a:ext cx="4693630" cy="1444041"/>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indent="-285750" defTabSz="1219170" fontAlgn="base">
                <a:spcBef>
                  <a:spcPct val="0"/>
                </a:spcBef>
                <a:spcAft>
                  <a:spcPct val="0"/>
                </a:spcAft>
                <a:buFont typeface="Arial" panose="020B0604020202020204" pitchFamily="34" charset="0"/>
                <a:buChar char="•"/>
              </a:pPr>
              <a:r>
                <a:rPr lang="fr-FR" sz="1400" dirty="0">
                  <a:latin typeface="Arial"/>
                  <a:cs typeface="Arial"/>
                </a:rPr>
                <a:t>Renforce la sécurité des utilisateurs et le respect de leurs droits fondamentaux. </a:t>
              </a:r>
            </a:p>
            <a:p>
              <a:pPr marL="285750" indent="-285750" defTabSz="1219170" fontAlgn="base">
                <a:spcBef>
                  <a:spcPct val="0"/>
                </a:spcBef>
                <a:spcAft>
                  <a:spcPct val="0"/>
                </a:spcAft>
                <a:buFont typeface="Arial" panose="020B0604020202020204" pitchFamily="34" charset="0"/>
                <a:buChar char="•"/>
              </a:pPr>
              <a:r>
                <a:rPr lang="fr-FR" sz="1400" dirty="0">
                  <a:latin typeface="Arial"/>
                  <a:cs typeface="Arial"/>
                </a:rPr>
                <a:t>La question de l’éventuelle couverture de cette nouvelle responsabilité des intermédiaires de contenus n’a pas fait l’objet d’une étude détaillée au niveau de France Assureurs dans la mesure où nos adhérents ne sont pas directement concernés par ce texte. </a:t>
              </a:r>
            </a:p>
          </p:txBody>
        </p:sp>
        <p:sp>
          <p:nvSpPr>
            <p:cNvPr id="10" name="Rectangle 9">
              <a:extLst>
                <a:ext uri="{FF2B5EF4-FFF2-40B4-BE49-F238E27FC236}">
                  <a16:creationId xmlns:a16="http://schemas.microsoft.com/office/drawing/2014/main" id="{6D923564-87A0-82C5-A8F6-EFAE6ADABFAA}"/>
                </a:ext>
              </a:extLst>
            </p:cNvPr>
            <p:cNvSpPr/>
            <p:nvPr/>
          </p:nvSpPr>
          <p:spPr>
            <a:xfrm>
              <a:off x="5660390" y="4836603"/>
              <a:ext cx="4693630" cy="1444041"/>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indent="-285750" defTabSz="1219170" fontAlgn="base">
                <a:spcBef>
                  <a:spcPct val="0"/>
                </a:spcBef>
                <a:spcAft>
                  <a:spcPct val="0"/>
                </a:spcAft>
                <a:buFont typeface="Arial" panose="020B0604020202020204" pitchFamily="34" charset="0"/>
                <a:buChar char="•"/>
              </a:pPr>
              <a:r>
                <a:rPr lang="fr-FR" sz="1400" dirty="0">
                  <a:latin typeface="Arial"/>
                  <a:cs typeface="Arial"/>
                </a:rPr>
                <a:t>Accord politique obtenu en avril 2022. </a:t>
              </a:r>
            </a:p>
            <a:p>
              <a:pPr defTabSz="1219170">
                <a:spcBef>
                  <a:spcPct val="0"/>
                </a:spcBef>
                <a:spcAft>
                  <a:spcPct val="0"/>
                </a:spcAft>
              </a:pPr>
              <a:endParaRPr lang="fr-FR" sz="1400" dirty="0">
                <a:latin typeface="Arial"/>
                <a:cs typeface="Arial"/>
              </a:endParaRPr>
            </a:p>
            <a:p>
              <a:pPr marL="285750" indent="-285750" defTabSz="1219170">
                <a:spcBef>
                  <a:spcPct val="0"/>
                </a:spcBef>
                <a:spcAft>
                  <a:spcPct val="0"/>
                </a:spcAft>
                <a:buFont typeface="Arial" panose="020B0604020202020204" pitchFamily="34" charset="0"/>
                <a:buChar char="•"/>
              </a:pPr>
              <a:r>
                <a:rPr lang="fr-FR" sz="1400" dirty="0">
                  <a:latin typeface="Arial"/>
                  <a:cs typeface="Arial"/>
                </a:rPr>
                <a:t>Le DSA doit être approuvé par le Conseil de l'UE et le Parlement européen en juillet prochain.</a:t>
              </a:r>
              <a:endParaRPr lang="fr-FR" sz="1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E2DF975-B1F3-ECA1-DAB6-261E2CAAFC6F}"/>
                </a:ext>
              </a:extLst>
            </p:cNvPr>
            <p:cNvSpPr/>
            <p:nvPr/>
          </p:nvSpPr>
          <p:spPr>
            <a:xfrm>
              <a:off x="322254" y="2473480"/>
              <a:ext cx="10025515" cy="1561272"/>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indent="-285750" algn="just" defTabSz="1219170" fontAlgn="base">
                <a:spcBef>
                  <a:spcPct val="0"/>
                </a:spcBef>
                <a:spcAft>
                  <a:spcPct val="0"/>
                </a:spcAft>
                <a:buFont typeface="Arial" panose="020B0604020202020204" pitchFamily="34" charset="0"/>
                <a:buChar char="•"/>
              </a:pPr>
              <a:r>
                <a:rPr lang="fr-FR" sz="1400" dirty="0">
                  <a:latin typeface="Arial"/>
                  <a:cs typeface="Arial"/>
                </a:rPr>
                <a:t>Le </a:t>
              </a:r>
              <a:r>
                <a:rPr lang="fr-FR" sz="1400" i="1" dirty="0">
                  <a:latin typeface="Arial"/>
                  <a:cs typeface="Arial"/>
                </a:rPr>
                <a:t>Digital Service </a:t>
              </a:r>
              <a:r>
                <a:rPr lang="fr-FR" sz="1400" i="1" dirty="0" err="1">
                  <a:latin typeface="Arial"/>
                  <a:cs typeface="Arial"/>
                </a:rPr>
                <a:t>Act</a:t>
              </a:r>
              <a:r>
                <a:rPr lang="fr-FR" sz="1400" i="1" dirty="0">
                  <a:latin typeface="Arial"/>
                  <a:cs typeface="Arial"/>
                </a:rPr>
                <a:t> </a:t>
              </a:r>
              <a:r>
                <a:rPr lang="fr-FR" sz="1400" dirty="0">
                  <a:latin typeface="Arial"/>
                  <a:cs typeface="Arial"/>
                </a:rPr>
                <a:t>(DSA) est un projet de règlement européen qui vise à renforcer les obligations des services numériques quant aux contenus et garantir la sécurité des utilisateurs en ligne.</a:t>
              </a:r>
            </a:p>
            <a:p>
              <a:pPr marL="285750" indent="-285750" algn="just" defTabSz="1219170">
                <a:spcBef>
                  <a:spcPct val="0"/>
                </a:spcBef>
                <a:spcAft>
                  <a:spcPct val="0"/>
                </a:spcAft>
                <a:buFont typeface="Arial" panose="020B0604020202020204" pitchFamily="34" charset="0"/>
                <a:buChar char="•"/>
              </a:pPr>
              <a:r>
                <a:rPr lang="fr-FR" sz="1400" dirty="0">
                  <a:latin typeface="Arial"/>
                  <a:cs typeface="Arial"/>
                </a:rPr>
                <a:t>Le DSA vise également à actualiser la directive e-commerce qui prévoit actuellement que les hébergeurs ne peuvent être tenus à des obligations de surveillance généralisée des contenus.</a:t>
              </a:r>
            </a:p>
            <a:p>
              <a:pPr marL="285750" indent="-285750" algn="just" defTabSz="1219170">
                <a:spcBef>
                  <a:spcPct val="0"/>
                </a:spcBef>
                <a:spcAft>
                  <a:spcPct val="0"/>
                </a:spcAft>
                <a:buFont typeface="Arial" panose="020B0604020202020204" pitchFamily="34" charset="0"/>
                <a:buChar char="•"/>
              </a:pPr>
              <a:r>
                <a:rPr lang="fr-FR" sz="1400" dirty="0">
                  <a:latin typeface="Arial"/>
                  <a:cs typeface="Arial"/>
                </a:rPr>
                <a:t>Ce cadre juridique aura vocation à s’appliquer directement sans transposition, aux services intermédiaires techniques (fournisseurs d'accès d'Internet, services de stockage...), aux hébergeurs, aux plateformes de plus de 45 millions d'actifs par mois.  </a:t>
              </a:r>
            </a:p>
            <a:p>
              <a:pPr marL="285750" indent="-285750" defTabSz="1219170" fontAlgn="base">
                <a:spcBef>
                  <a:spcPct val="0"/>
                </a:spcBef>
                <a:spcAft>
                  <a:spcPct val="0"/>
                </a:spcAft>
                <a:buFont typeface="Arial" panose="020B0604020202020204" pitchFamily="34" charset="0"/>
                <a:buChar char="•"/>
              </a:pPr>
              <a:r>
                <a:rPr lang="fr-FR" sz="1400" dirty="0">
                  <a:latin typeface="Arial"/>
                  <a:cs typeface="Arial"/>
                </a:rPr>
                <a:t>L'objectif étant de lutter contre certains types de contenus tels que : la haine en ligne, la contrefaçon, la vente de produits dangereux ou non conformes aux normes européennes...</a:t>
              </a:r>
              <a:endParaRPr lang="fr-FR" sz="1400" dirty="0">
                <a:latin typeface="Arial" panose="020B0604020202020204" pitchFamily="34" charset="0"/>
                <a:cs typeface="Arial" panose="020B0604020202020204" pitchFamily="34" charset="0"/>
              </a:endParaRPr>
            </a:p>
            <a:p>
              <a:pPr marL="285750" indent="-285750" defTabSz="1219170" fontAlgn="base">
                <a:spcBef>
                  <a:spcPct val="0"/>
                </a:spcBef>
                <a:spcAft>
                  <a:spcPct val="0"/>
                </a:spcAft>
                <a:buFont typeface="Arial" panose="020B0604020202020204" pitchFamily="34" charset="0"/>
                <a:buChar char="•"/>
              </a:pPr>
              <a:endParaRPr lang="fr-FR" sz="1200" dirty="0">
                <a:latin typeface="Arial" panose="020B0604020202020204" pitchFamily="34" charset="0"/>
                <a:cs typeface="Arial" panose="020B0604020202020204" pitchFamily="34" charset="0"/>
              </a:endParaRPr>
            </a:p>
          </p:txBody>
        </p:sp>
        <p:sp>
          <p:nvSpPr>
            <p:cNvPr id="12" name="Rectangle : coins arrondis 11">
              <a:extLst>
                <a:ext uri="{FF2B5EF4-FFF2-40B4-BE49-F238E27FC236}">
                  <a16:creationId xmlns:a16="http://schemas.microsoft.com/office/drawing/2014/main" id="{BE96C232-4CB9-D056-45A3-593B9502ABAB}"/>
                </a:ext>
              </a:extLst>
            </p:cNvPr>
            <p:cNvSpPr/>
            <p:nvPr/>
          </p:nvSpPr>
          <p:spPr>
            <a:xfrm>
              <a:off x="322254" y="1728063"/>
              <a:ext cx="10015746" cy="739434"/>
            </a:xfrm>
            <a:prstGeom prst="roundRect">
              <a:avLst/>
            </a:prstGeom>
            <a:solidFill>
              <a:srgbClr val="0080C9">
                <a:lumMod val="75000"/>
              </a:srgb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marL="0" marR="0" lvl="0" indent="0" algn="ctr" defTabSz="1219170" eaLnBrk="1" fontAlgn="base" latinLnBrk="0" hangingPunct="1">
                <a:lnSpc>
                  <a:spcPct val="100000"/>
                </a:lnSpc>
                <a:spcBef>
                  <a:spcPct val="0"/>
                </a:spcBef>
                <a:spcAft>
                  <a:spcPct val="0"/>
                </a:spcAft>
                <a:buClrTx/>
                <a:buSzTx/>
                <a:buFontTx/>
                <a:buNone/>
                <a:tabLst/>
                <a:defRPr/>
              </a:pPr>
              <a:r>
                <a:rPr lang="fr-FR" sz="1600" b="1" kern="0" dirty="0">
                  <a:solidFill>
                    <a:srgbClr val="FFFFFF"/>
                  </a:solidFill>
                  <a:latin typeface="Arial"/>
                </a:rPr>
                <a:t>Contexte &amp; enjeux</a:t>
              </a:r>
              <a:endParaRPr kumimoji="0" lang="fr-FR" sz="1600" b="1" i="0" u="none" strike="noStrike" kern="0" cap="none" spc="0" normalizeH="0" baseline="0" noProof="0" dirty="0">
                <a:ln>
                  <a:noFill/>
                </a:ln>
                <a:solidFill>
                  <a:srgbClr val="FFFFFF"/>
                </a:solidFill>
                <a:effectLst/>
                <a:uLnTx/>
                <a:uFillTx/>
                <a:latin typeface="Arial"/>
                <a:ea typeface="+mn-ea"/>
                <a:cs typeface="+mn-cs"/>
              </a:endParaRPr>
            </a:p>
          </p:txBody>
        </p:sp>
        <p:sp>
          <p:nvSpPr>
            <p:cNvPr id="13" name="Rectangle : coins arrondis 12">
              <a:extLst>
                <a:ext uri="{FF2B5EF4-FFF2-40B4-BE49-F238E27FC236}">
                  <a16:creationId xmlns:a16="http://schemas.microsoft.com/office/drawing/2014/main" id="{41BF1ED4-C598-D5C6-EDDC-14C50220118B}"/>
                </a:ext>
              </a:extLst>
            </p:cNvPr>
            <p:cNvSpPr/>
            <p:nvPr/>
          </p:nvSpPr>
          <p:spPr>
            <a:xfrm>
              <a:off x="322254" y="4100955"/>
              <a:ext cx="4693630" cy="739434"/>
            </a:xfrm>
            <a:prstGeom prst="roundRect">
              <a:avLst/>
            </a:prstGeom>
            <a:solidFill>
              <a:srgbClr val="0080C9"/>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1219170" fontAlgn="base">
                <a:spcBef>
                  <a:spcPct val="0"/>
                </a:spcBef>
                <a:spcAft>
                  <a:spcPct val="0"/>
                </a:spcAft>
              </a:pPr>
              <a:r>
                <a:rPr lang="fr-FR" sz="1600" b="1" kern="0" dirty="0">
                  <a:solidFill>
                    <a:srgbClr val="FFFFFF"/>
                  </a:solidFill>
                  <a:latin typeface="Arial"/>
                </a:rPr>
                <a:t>Nos positions</a:t>
              </a:r>
            </a:p>
          </p:txBody>
        </p:sp>
        <p:sp>
          <p:nvSpPr>
            <p:cNvPr id="14" name="Rectangle : coins arrondis 13">
              <a:extLst>
                <a:ext uri="{FF2B5EF4-FFF2-40B4-BE49-F238E27FC236}">
                  <a16:creationId xmlns:a16="http://schemas.microsoft.com/office/drawing/2014/main" id="{74D9E10B-62C0-6420-3322-379EE8516DB9}"/>
                </a:ext>
              </a:extLst>
            </p:cNvPr>
            <p:cNvSpPr/>
            <p:nvPr/>
          </p:nvSpPr>
          <p:spPr>
            <a:xfrm>
              <a:off x="5660390" y="4100955"/>
              <a:ext cx="4693630" cy="739434"/>
            </a:xfrm>
            <a:prstGeom prst="roundRect">
              <a:avLst/>
            </a:prstGeom>
            <a:solidFill>
              <a:srgbClr val="0080C9"/>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srgbClr val="FFFFFF"/>
                  </a:solidFill>
                  <a:effectLst/>
                  <a:uLnTx/>
                  <a:uFillTx/>
                  <a:latin typeface="Arial"/>
                  <a:ea typeface="+mn-ea"/>
                  <a:cs typeface="+mn-cs"/>
                </a:rPr>
                <a:t>Nos actions &amp; actualités</a:t>
              </a:r>
            </a:p>
          </p:txBody>
        </p:sp>
      </p:grpSp>
    </p:spTree>
    <p:extLst>
      <p:ext uri="{BB962C8B-B14F-4D97-AF65-F5344CB8AC3E}">
        <p14:creationId xmlns:p14="http://schemas.microsoft.com/office/powerpoint/2010/main" val="422036800"/>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43</a:t>
            </a:fld>
            <a:endParaRPr lang="fr-FR" dirty="0"/>
          </a:p>
        </p:txBody>
      </p:sp>
      <p:sp>
        <p:nvSpPr>
          <p:cNvPr id="7" name="Titre 2">
            <a:extLst>
              <a:ext uri="{FF2B5EF4-FFF2-40B4-BE49-F238E27FC236}">
                <a16:creationId xmlns:a16="http://schemas.microsoft.com/office/drawing/2014/main" id="{58E61D40-E1E2-A71B-4B72-21B2D04BD3D7}"/>
              </a:ext>
            </a:extLst>
          </p:cNvPr>
          <p:cNvSpPr>
            <a:spLocks noGrp="1"/>
          </p:cNvSpPr>
          <p:nvPr>
            <p:ph type="title"/>
          </p:nvPr>
        </p:nvSpPr>
        <p:spPr>
          <a:xfrm>
            <a:off x="185548" y="100238"/>
            <a:ext cx="9359143" cy="558393"/>
          </a:xfrm>
        </p:spPr>
        <p:txBody>
          <a:bodyPr>
            <a:normAutofit/>
          </a:bodyPr>
          <a:lstStyle/>
          <a:p>
            <a:r>
              <a:rPr lang="fr-FR" sz="2800" dirty="0"/>
              <a:t>France Assureurs -Panorama des enjeux digitaux européens</a:t>
            </a:r>
          </a:p>
        </p:txBody>
      </p:sp>
      <p:pic>
        <p:nvPicPr>
          <p:cNvPr id="9" name="Image 8">
            <a:extLst>
              <a:ext uri="{FF2B5EF4-FFF2-40B4-BE49-F238E27FC236}">
                <a16:creationId xmlns:a16="http://schemas.microsoft.com/office/drawing/2014/main" id="{23C8AE99-FCCB-8ED9-E1BC-09B9744CF7AF}"/>
              </a:ext>
            </a:extLst>
          </p:cNvPr>
          <p:cNvPicPr>
            <a:picLocks noChangeAspect="1"/>
          </p:cNvPicPr>
          <p:nvPr/>
        </p:nvPicPr>
        <p:blipFill>
          <a:blip r:embed="rId2"/>
          <a:stretch>
            <a:fillRect/>
          </a:stretch>
        </p:blipFill>
        <p:spPr>
          <a:xfrm>
            <a:off x="9812097" y="834536"/>
            <a:ext cx="2178121" cy="737105"/>
          </a:xfrm>
          <a:prstGeom prst="rect">
            <a:avLst/>
          </a:prstGeom>
        </p:spPr>
      </p:pic>
      <p:sp>
        <p:nvSpPr>
          <p:cNvPr id="6" name="Titre 4">
            <a:extLst>
              <a:ext uri="{FF2B5EF4-FFF2-40B4-BE49-F238E27FC236}">
                <a16:creationId xmlns:a16="http://schemas.microsoft.com/office/drawing/2014/main" id="{A68189BA-38DF-5B35-8AF3-016668EC4B99}"/>
              </a:ext>
            </a:extLst>
          </p:cNvPr>
          <p:cNvSpPr txBox="1">
            <a:spLocks/>
          </p:cNvSpPr>
          <p:nvPr/>
        </p:nvSpPr>
        <p:spPr bwMode="gray">
          <a:xfrm>
            <a:off x="281158" y="840863"/>
            <a:ext cx="10620000" cy="287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133" kern="1200">
                <a:solidFill>
                  <a:schemeClr val="accent1"/>
                </a:solidFill>
                <a:latin typeface="+mj-lt"/>
                <a:ea typeface="ＭＳ Ｐゴシック" charset="0"/>
                <a:cs typeface="ＭＳ Ｐゴシック" charset="0"/>
              </a:defRPr>
            </a:lvl1pPr>
            <a:lvl2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6pPr>
            <a:lvl7pPr marL="1219170"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7pPr>
            <a:lvl8pPr marL="1828754"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8pPr>
            <a:lvl9pPr marL="2438339"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dirty="0">
                <a:solidFill>
                  <a:srgbClr val="282D69"/>
                </a:solidFill>
                <a:latin typeface="Arial" panose="020B0604020202020204" pitchFamily="34" charset="0"/>
                <a:ea typeface="+mj-ea"/>
                <a:cs typeface="Arial" panose="020B0604020202020204" pitchFamily="34" charset="0"/>
              </a:rPr>
              <a:t>Nos principales positions &amp; actions d’influence</a:t>
            </a:r>
          </a:p>
          <a:p>
            <a:pPr>
              <a:defRPr/>
            </a:pPr>
            <a:r>
              <a:rPr lang="fr-FR" sz="2400" b="1" i="1" dirty="0">
                <a:solidFill>
                  <a:srgbClr val="C00000"/>
                </a:solidFill>
                <a:latin typeface="Arial"/>
                <a:ea typeface="+mj-ea"/>
                <a:cs typeface="Arial"/>
              </a:rPr>
              <a:t>Identité numérique</a:t>
            </a:r>
            <a:endParaRPr lang="fr-FR" dirty="0">
              <a:ea typeface="+mj-ea"/>
            </a:endParaRPr>
          </a:p>
        </p:txBody>
      </p:sp>
      <p:grpSp>
        <p:nvGrpSpPr>
          <p:cNvPr id="8" name="Groupe 7">
            <a:extLst>
              <a:ext uri="{FF2B5EF4-FFF2-40B4-BE49-F238E27FC236}">
                <a16:creationId xmlns:a16="http://schemas.microsoft.com/office/drawing/2014/main" id="{986A285A-90C0-4595-7104-549F22EC8482}"/>
              </a:ext>
            </a:extLst>
          </p:cNvPr>
          <p:cNvGrpSpPr/>
          <p:nvPr/>
        </p:nvGrpSpPr>
        <p:grpSpPr>
          <a:xfrm>
            <a:off x="281158" y="1658542"/>
            <a:ext cx="11205350" cy="5099221"/>
            <a:chOff x="1127465" y="1154593"/>
            <a:chExt cx="10031766" cy="4727674"/>
          </a:xfrm>
        </p:grpSpPr>
        <p:sp>
          <p:nvSpPr>
            <p:cNvPr id="10" name="Rectangle 9">
              <a:extLst>
                <a:ext uri="{FF2B5EF4-FFF2-40B4-BE49-F238E27FC236}">
                  <a16:creationId xmlns:a16="http://schemas.microsoft.com/office/drawing/2014/main" id="{947CEB4B-E776-A1C3-1873-6C9CDC92C15A}"/>
                </a:ext>
              </a:extLst>
            </p:cNvPr>
            <p:cNvSpPr/>
            <p:nvPr/>
          </p:nvSpPr>
          <p:spPr>
            <a:xfrm>
              <a:off x="1127465" y="4072624"/>
              <a:ext cx="4917621" cy="1809643"/>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indent="-285750" algn="just" defTabSz="1219170" fontAlgn="base">
                <a:spcBef>
                  <a:spcPct val="0"/>
                </a:spcBef>
                <a:spcAft>
                  <a:spcPct val="0"/>
                </a:spcAft>
                <a:buFont typeface="Arial" panose="020B0604020202020204" pitchFamily="34" charset="0"/>
                <a:buChar char="•"/>
              </a:pPr>
              <a:r>
                <a:rPr lang="fr-FR" sz="1400" dirty="0">
                  <a:latin typeface="Arial"/>
                  <a:cs typeface="Arial"/>
                </a:rPr>
                <a:t>Il est crucial que la France se dote d'un ou plusieurs dispositifs d'identité numérique forte par : </a:t>
              </a:r>
              <a:endParaRPr lang="fr-FR" sz="1400" dirty="0">
                <a:latin typeface="Arial" panose="020B0604020202020204" pitchFamily="34" charset="0"/>
                <a:cs typeface="Arial" panose="020B0604020202020204" pitchFamily="34" charset="0"/>
              </a:endParaRPr>
            </a:p>
            <a:p>
              <a:pPr marL="742950" lvl="1" indent="-285750" algn="just" defTabSz="1219170">
                <a:spcBef>
                  <a:spcPct val="0"/>
                </a:spcBef>
                <a:spcAft>
                  <a:spcPct val="0"/>
                </a:spcAft>
                <a:buFont typeface="Arial" panose="020B0604020202020204" pitchFamily="34" charset="0"/>
                <a:buChar char="•"/>
              </a:pPr>
              <a:r>
                <a:rPr lang="fr-FR" sz="1400" dirty="0">
                  <a:latin typeface="Arial"/>
                  <a:cs typeface="Arial"/>
                </a:rPr>
                <a:t>soit le déploiement du dispositif France </a:t>
              </a:r>
              <a:r>
                <a:rPr lang="fr-FR" sz="1400" dirty="0" err="1">
                  <a:latin typeface="Arial"/>
                  <a:cs typeface="Arial"/>
                </a:rPr>
                <a:t>Connect</a:t>
              </a:r>
              <a:r>
                <a:rPr lang="fr-FR" sz="1400" dirty="0">
                  <a:latin typeface="Arial"/>
                  <a:cs typeface="Arial"/>
                </a:rPr>
                <a:t>+ en conjonction avec l’Identité Numérique de la Poste - encouragé par l'Etat</a:t>
              </a:r>
              <a:endParaRPr lang="fr-FR" sz="1400" dirty="0">
                <a:latin typeface="Arial" panose="020B0604020202020204" pitchFamily="34" charset="0"/>
                <a:cs typeface="Arial" panose="020B0604020202020204" pitchFamily="34" charset="0"/>
              </a:endParaRPr>
            </a:p>
            <a:p>
              <a:pPr marL="742950" lvl="1" indent="-285750" algn="just" defTabSz="1219170">
                <a:spcBef>
                  <a:spcPct val="0"/>
                </a:spcBef>
                <a:spcAft>
                  <a:spcPct val="0"/>
                </a:spcAft>
                <a:buFont typeface="Arial" panose="020B0604020202020204" pitchFamily="34" charset="0"/>
                <a:buChar char="•"/>
              </a:pPr>
              <a:r>
                <a:rPr lang="fr-FR" sz="1400" dirty="0">
                  <a:latin typeface="Arial"/>
                  <a:cs typeface="Arial"/>
                </a:rPr>
                <a:t>soit la diffusion d'un outil d'identification utilisable par chaque consommateur</a:t>
              </a:r>
            </a:p>
            <a:p>
              <a:pPr marL="742950" lvl="1" indent="-285750" algn="just" defTabSz="1219170">
                <a:spcBef>
                  <a:spcPct val="0"/>
                </a:spcBef>
                <a:spcAft>
                  <a:spcPct val="0"/>
                </a:spcAft>
                <a:buFont typeface="Arial" panose="020B0604020202020204" pitchFamily="34" charset="0"/>
                <a:buChar char="•"/>
              </a:pPr>
              <a:r>
                <a:rPr lang="fr-FR" sz="1400" dirty="0">
                  <a:latin typeface="Arial"/>
                  <a:cs typeface="Arial"/>
                </a:rPr>
                <a:t>soit l'interopérabilité de dispositifs d'identification.</a:t>
              </a:r>
            </a:p>
            <a:p>
              <a:pPr marL="285750" indent="-285750" defTabSz="1219170" fontAlgn="base">
                <a:spcBef>
                  <a:spcPct val="0"/>
                </a:spcBef>
                <a:spcAft>
                  <a:spcPct val="0"/>
                </a:spcAft>
                <a:buFont typeface="Arial" panose="020B0604020202020204" pitchFamily="34" charset="0"/>
                <a:buChar char="•"/>
              </a:pPr>
              <a:endParaRPr lang="fr-FR" sz="12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DD54437-18D8-8FCA-2C23-2A3E84129ECE}"/>
                </a:ext>
              </a:extLst>
            </p:cNvPr>
            <p:cNvSpPr/>
            <p:nvPr/>
          </p:nvSpPr>
          <p:spPr>
            <a:xfrm>
              <a:off x="6465601" y="4072624"/>
              <a:ext cx="4676507" cy="1809643"/>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285750" indent="-285750" defTabSz="1219170" fontAlgn="base">
                <a:spcBef>
                  <a:spcPct val="0"/>
                </a:spcBef>
                <a:spcAft>
                  <a:spcPct val="0"/>
                </a:spcAft>
                <a:buFont typeface="Arial" panose="020B0604020202020204" pitchFamily="34" charset="0"/>
                <a:buChar char="•"/>
              </a:pPr>
              <a:r>
                <a:rPr lang="fr-FR" sz="1400" dirty="0">
                  <a:latin typeface="Arial"/>
                  <a:cs typeface="Arial"/>
                </a:rPr>
                <a:t>Rédaction d'un libre blanc France Assureurs sur l'économie de la donnée évoquant la question de l'identité numérique.</a:t>
              </a:r>
            </a:p>
            <a:p>
              <a:pPr marL="285750" indent="-285750" defTabSz="1219170">
                <a:spcBef>
                  <a:spcPct val="0"/>
                </a:spcBef>
                <a:spcAft>
                  <a:spcPct val="0"/>
                </a:spcAft>
                <a:buFont typeface="Arial" panose="020B0604020202020204" pitchFamily="34" charset="0"/>
                <a:buChar char="•"/>
              </a:pPr>
              <a:endParaRPr lang="fr-FR" sz="1400" dirty="0">
                <a:latin typeface="Arial"/>
                <a:cs typeface="Arial"/>
              </a:endParaRPr>
            </a:p>
            <a:p>
              <a:pPr marL="285750" indent="-285750" defTabSz="1219170">
                <a:spcBef>
                  <a:spcPct val="0"/>
                </a:spcBef>
                <a:spcAft>
                  <a:spcPct val="0"/>
                </a:spcAft>
                <a:buFont typeface="Arial" panose="020B0604020202020204" pitchFamily="34" charset="0"/>
                <a:buChar char="•"/>
              </a:pPr>
              <a:r>
                <a:rPr lang="fr-FR" sz="1400" dirty="0">
                  <a:latin typeface="Arial"/>
                  <a:cs typeface="Arial"/>
                </a:rPr>
                <a:t>La Commission européenne a annoncé un projet d'identité numérique européenne.</a:t>
              </a:r>
            </a:p>
            <a:p>
              <a:pPr marL="285750" indent="-285750" defTabSz="1219170">
                <a:spcBef>
                  <a:spcPct val="0"/>
                </a:spcBef>
                <a:spcAft>
                  <a:spcPct val="0"/>
                </a:spcAft>
                <a:buFont typeface="Arial" panose="020B0604020202020204" pitchFamily="34" charset="0"/>
                <a:buChar char="•"/>
              </a:pPr>
              <a:endParaRPr lang="fr-FR" sz="1400" dirty="0">
                <a:latin typeface="Arial"/>
                <a:cs typeface="Arial"/>
              </a:endParaRPr>
            </a:p>
            <a:p>
              <a:pPr marL="285750" indent="-285750" defTabSz="1219170">
                <a:spcBef>
                  <a:spcPct val="0"/>
                </a:spcBef>
                <a:spcAft>
                  <a:spcPct val="0"/>
                </a:spcAft>
                <a:buFont typeface="Arial" panose="020B0604020202020204" pitchFamily="34" charset="0"/>
                <a:buChar char="•"/>
              </a:pPr>
              <a:r>
                <a:rPr lang="fr-FR" sz="1400" dirty="0">
                  <a:latin typeface="Arial"/>
                  <a:cs typeface="Arial"/>
                </a:rPr>
                <a:t>Une révision du règlement </a:t>
              </a:r>
              <a:r>
                <a:rPr lang="fr-FR" sz="1400" dirty="0" err="1">
                  <a:latin typeface="Arial"/>
                  <a:cs typeface="Arial"/>
                </a:rPr>
                <a:t>eIDAS</a:t>
              </a:r>
              <a:r>
                <a:rPr lang="fr-FR" sz="1400" dirty="0">
                  <a:latin typeface="Arial"/>
                  <a:cs typeface="Arial"/>
                </a:rPr>
                <a:t> est en cours.</a:t>
              </a:r>
              <a:endParaRPr lang="fr-FR" sz="14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3999DA2-578D-33BF-D317-F7E12283FACE}"/>
                </a:ext>
              </a:extLst>
            </p:cNvPr>
            <p:cNvSpPr/>
            <p:nvPr/>
          </p:nvSpPr>
          <p:spPr>
            <a:xfrm>
              <a:off x="1127465" y="1890241"/>
              <a:ext cx="10015746" cy="1444041"/>
            </a:xfrm>
            <a:prstGeom prst="rect">
              <a:avLst/>
            </a:prstGeom>
            <a:solidFill>
              <a:sysClr val="window" lastClr="FFFFFF">
                <a:lumMod val="95000"/>
              </a:sysClr>
            </a:solidFill>
            <a:ln w="25400" cap="flat" cmpd="sng" algn="ctr">
              <a:noFill/>
              <a:prstDash val="solid"/>
            </a:ln>
            <a:effectLst/>
          </p:spPr>
          <p:txBody>
            <a:bodyPr spcFirstLastPara="0" vert="horz" wrap="square" lIns="240000" tIns="72000" rIns="144000" bIns="48000" numCol="1" spcCol="1270" anchor="t" anchorCtr="0">
              <a:noAutofit/>
            </a:bodyPr>
            <a:lstStyle/>
            <a:p>
              <a:pPr marL="171450" indent="-171450" algn="just" defTabSz="1219170" fontAlgn="base">
                <a:buFont typeface="Arial"/>
                <a:buChar char="•"/>
              </a:pPr>
              <a:r>
                <a:rPr lang="fr-FR" sz="1400" dirty="0">
                  <a:latin typeface="Arial"/>
                  <a:cs typeface="Arial"/>
                </a:rPr>
                <a:t>En tant qu’utilisateur de services numériques, chaque citoyen ou entreprise peut avoir besoin de prouver son identité sur Internet. Pour cela, il est nécessaire de vérifier l'identité. </a:t>
              </a:r>
              <a:endParaRPr lang="fr-FR" sz="1400" dirty="0">
                <a:latin typeface="Calibri" panose="020F0502020204030204"/>
                <a:cs typeface="Calibri" panose="020F0502020204030204"/>
              </a:endParaRPr>
            </a:p>
            <a:p>
              <a:pPr marL="171450" indent="-171450" algn="just" defTabSz="1219170">
                <a:buFont typeface="Arial"/>
                <a:buChar char="•"/>
              </a:pPr>
              <a:r>
                <a:rPr lang="fr-FR" sz="1400" dirty="0">
                  <a:latin typeface="Arial"/>
                  <a:cs typeface="Arial"/>
                </a:rPr>
                <a:t>A l'heure actuelle, l'identité numérique est composée de plusieurs éléments : un identifiant, un mot de passe, une adresse mail …</a:t>
              </a:r>
            </a:p>
            <a:p>
              <a:pPr marL="171450" indent="-171450" algn="just" defTabSz="1219170">
                <a:buFont typeface="Arial"/>
                <a:buChar char="•"/>
              </a:pPr>
              <a:r>
                <a:rPr lang="fr-FR" sz="1400" dirty="0">
                  <a:latin typeface="Arial"/>
                  <a:cs typeface="Arial"/>
                </a:rPr>
                <a:t>Dans un contexte d’accroissement des risques cyber, le faible niveau de sécurité de nos identités digitales ouvre la voie à des accès frauduleux, au moyen par exemple d’usurpations d’identité.</a:t>
              </a:r>
            </a:p>
            <a:p>
              <a:pPr marL="171450" indent="-171450" algn="just" defTabSz="1219170">
                <a:buFont typeface="Arial"/>
                <a:buChar char="•"/>
              </a:pPr>
              <a:r>
                <a:rPr lang="fr-FR" sz="1400" dirty="0">
                  <a:latin typeface="Arial"/>
                  <a:cs typeface="Arial"/>
                </a:rPr>
                <a:t>L'identité numérique forte – obtenu lorsqu’au moins deux des trois facteurs d’authentification sont utilisés – pourraient </a:t>
              </a:r>
              <a:r>
                <a:rPr lang="fr-FR" sz="1200" dirty="0">
                  <a:latin typeface="Arial"/>
                  <a:cs typeface="Arial"/>
                </a:rPr>
                <a:t>répondre être une </a:t>
              </a:r>
              <a:r>
                <a:rPr lang="fr-FR" sz="1400" dirty="0">
                  <a:latin typeface="Arial"/>
                  <a:cs typeface="Arial"/>
                </a:rPr>
                <a:t>solution.</a:t>
              </a:r>
              <a:endParaRPr lang="fr-FR" sz="1400" dirty="0">
                <a:latin typeface="Calibri" panose="020F0502020204030204"/>
                <a:cs typeface="Calibri" panose="020F0502020204030204"/>
              </a:endParaRPr>
            </a:p>
            <a:p>
              <a:pPr marL="171450" indent="-171450" algn="just" defTabSz="1219170">
                <a:buFont typeface="Arial"/>
                <a:buChar char="•"/>
              </a:pPr>
              <a:endParaRPr lang="fr-FR" sz="1200" dirty="0">
                <a:latin typeface="Arial"/>
                <a:cs typeface="Arial"/>
              </a:endParaRPr>
            </a:p>
          </p:txBody>
        </p:sp>
        <p:sp>
          <p:nvSpPr>
            <p:cNvPr id="13" name="Rectangle : coins arrondis 12">
              <a:extLst>
                <a:ext uri="{FF2B5EF4-FFF2-40B4-BE49-F238E27FC236}">
                  <a16:creationId xmlns:a16="http://schemas.microsoft.com/office/drawing/2014/main" id="{01585EF3-9064-A8A9-46C5-DE496FEB449E}"/>
                </a:ext>
              </a:extLst>
            </p:cNvPr>
            <p:cNvSpPr/>
            <p:nvPr/>
          </p:nvSpPr>
          <p:spPr>
            <a:xfrm>
              <a:off x="1127465" y="1154593"/>
              <a:ext cx="10015746" cy="739434"/>
            </a:xfrm>
            <a:prstGeom prst="roundRect">
              <a:avLst/>
            </a:prstGeom>
            <a:solidFill>
              <a:srgbClr val="0080C9">
                <a:lumMod val="75000"/>
              </a:srgbClr>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marL="0" marR="0" lvl="0" indent="0" algn="ctr" defTabSz="1219170" eaLnBrk="1" fontAlgn="base" latinLnBrk="0" hangingPunct="1">
                <a:lnSpc>
                  <a:spcPct val="100000"/>
                </a:lnSpc>
                <a:spcBef>
                  <a:spcPct val="0"/>
                </a:spcBef>
                <a:spcAft>
                  <a:spcPct val="0"/>
                </a:spcAft>
                <a:buClrTx/>
                <a:buSzTx/>
                <a:buFontTx/>
                <a:buNone/>
                <a:tabLst/>
                <a:defRPr/>
              </a:pPr>
              <a:r>
                <a:rPr lang="fr-FR" sz="1600" b="1" kern="0" dirty="0">
                  <a:solidFill>
                    <a:srgbClr val="FFFFFF"/>
                  </a:solidFill>
                  <a:latin typeface="Arial"/>
                </a:rPr>
                <a:t>Contexte &amp; enjeux</a:t>
              </a:r>
              <a:endParaRPr kumimoji="0" lang="fr-FR" sz="1600" b="1" i="0" u="none" strike="noStrike" kern="0" cap="none" spc="0" normalizeH="0" baseline="0" noProof="0" dirty="0">
                <a:ln>
                  <a:noFill/>
                </a:ln>
                <a:solidFill>
                  <a:srgbClr val="FFFFFF"/>
                </a:solidFill>
                <a:effectLst/>
                <a:uLnTx/>
                <a:uFillTx/>
                <a:latin typeface="Arial"/>
                <a:ea typeface="+mn-ea"/>
                <a:cs typeface="+mn-cs"/>
              </a:endParaRPr>
            </a:p>
          </p:txBody>
        </p:sp>
        <p:sp>
          <p:nvSpPr>
            <p:cNvPr id="14" name="Rectangle : coins arrondis 13">
              <a:extLst>
                <a:ext uri="{FF2B5EF4-FFF2-40B4-BE49-F238E27FC236}">
                  <a16:creationId xmlns:a16="http://schemas.microsoft.com/office/drawing/2014/main" id="{5EE6C614-C7B3-4732-5033-9F1E5A3D7035}"/>
                </a:ext>
              </a:extLst>
            </p:cNvPr>
            <p:cNvSpPr/>
            <p:nvPr/>
          </p:nvSpPr>
          <p:spPr>
            <a:xfrm>
              <a:off x="1127465" y="3394129"/>
              <a:ext cx="4917621" cy="675802"/>
            </a:xfrm>
            <a:prstGeom prst="roundRect">
              <a:avLst/>
            </a:prstGeom>
            <a:solidFill>
              <a:srgbClr val="0080C9"/>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1219170" fontAlgn="base">
                <a:spcBef>
                  <a:spcPct val="0"/>
                </a:spcBef>
                <a:spcAft>
                  <a:spcPct val="0"/>
                </a:spcAft>
              </a:pPr>
              <a:r>
                <a:rPr lang="fr-FR" sz="1600" b="1" kern="0" dirty="0">
                  <a:solidFill>
                    <a:srgbClr val="FFFFFF"/>
                  </a:solidFill>
                  <a:latin typeface="Arial"/>
                </a:rPr>
                <a:t>Nos positions</a:t>
              </a:r>
            </a:p>
          </p:txBody>
        </p:sp>
        <p:sp>
          <p:nvSpPr>
            <p:cNvPr id="15" name="Rectangle : coins arrondis 14">
              <a:extLst>
                <a:ext uri="{FF2B5EF4-FFF2-40B4-BE49-F238E27FC236}">
                  <a16:creationId xmlns:a16="http://schemas.microsoft.com/office/drawing/2014/main" id="{A63F629B-7EE9-D4CF-3BB5-7DFF763DADF8}"/>
                </a:ext>
              </a:extLst>
            </p:cNvPr>
            <p:cNvSpPr/>
            <p:nvPr/>
          </p:nvSpPr>
          <p:spPr>
            <a:xfrm>
              <a:off x="6465601" y="3403655"/>
              <a:ext cx="4693630" cy="666276"/>
            </a:xfrm>
            <a:prstGeom prst="roundRect">
              <a:avLst/>
            </a:prstGeom>
            <a:solidFill>
              <a:srgbClr val="0080C9"/>
            </a:solidFill>
            <a:ln w="9525" cap="flat" cmpd="sng" algn="ctr">
              <a:noFill/>
              <a:prstDash val="soli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srgbClr val="FFFFFF"/>
                  </a:solidFill>
                  <a:effectLst/>
                  <a:uLnTx/>
                  <a:uFillTx/>
                  <a:latin typeface="Arial"/>
                  <a:ea typeface="+mn-ea"/>
                  <a:cs typeface="+mn-cs"/>
                </a:rPr>
                <a:t>Nos actions &amp; actualités</a:t>
              </a:r>
            </a:p>
          </p:txBody>
        </p:sp>
      </p:grpSp>
    </p:spTree>
    <p:extLst>
      <p:ext uri="{BB962C8B-B14F-4D97-AF65-F5344CB8AC3E}">
        <p14:creationId xmlns:p14="http://schemas.microsoft.com/office/powerpoint/2010/main" val="2769565724"/>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D753DA-9AF6-4917-AE81-83ECBDA32E8F}"/>
              </a:ext>
            </a:extLst>
          </p:cNvPr>
          <p:cNvSpPr>
            <a:spLocks noGrp="1"/>
          </p:cNvSpPr>
          <p:nvPr>
            <p:ph type="title"/>
          </p:nvPr>
        </p:nvSpPr>
        <p:spPr>
          <a:xfrm>
            <a:off x="3684612" y="3230202"/>
            <a:ext cx="8377249" cy="558393"/>
          </a:xfrm>
        </p:spPr>
        <p:txBody>
          <a:bodyPr>
            <a:normAutofit fontScale="90000"/>
          </a:bodyPr>
          <a:lstStyle/>
          <a:p>
            <a:r>
              <a:rPr lang="fr-FR" sz="4000" b="1" dirty="0">
                <a:solidFill>
                  <a:schemeClr val="accent1">
                    <a:lumMod val="75000"/>
                  </a:schemeClr>
                </a:solidFill>
                <a:latin typeface="Arial"/>
                <a:cs typeface="Arial"/>
              </a:rPr>
              <a:t>Prospectives </a:t>
            </a:r>
            <a:endParaRPr lang="fr-FR" sz="4000" dirty="0">
              <a:solidFill>
                <a:schemeClr val="accent1">
                  <a:lumMod val="75000"/>
                </a:schemeClr>
              </a:solidFill>
            </a:endParaRPr>
          </a:p>
        </p:txBody>
      </p:sp>
      <p:sp>
        <p:nvSpPr>
          <p:cNvPr id="3" name="Rectangle 2">
            <a:extLst>
              <a:ext uri="{FF2B5EF4-FFF2-40B4-BE49-F238E27FC236}">
                <a16:creationId xmlns:a16="http://schemas.microsoft.com/office/drawing/2014/main" id="{8CBBB361-081F-FD34-B888-F4A6F4CF129A}"/>
              </a:ext>
            </a:extLst>
          </p:cNvPr>
          <p:cNvSpPr/>
          <p:nvPr/>
        </p:nvSpPr>
        <p:spPr>
          <a:xfrm>
            <a:off x="154112" y="133564"/>
            <a:ext cx="4099389" cy="109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4" name="Rectangle 3">
            <a:extLst>
              <a:ext uri="{FF2B5EF4-FFF2-40B4-BE49-F238E27FC236}">
                <a16:creationId xmlns:a16="http://schemas.microsoft.com/office/drawing/2014/main" id="{EF4BCC7E-49CF-8C4C-C057-824BC2D5F0F0}"/>
              </a:ext>
            </a:extLst>
          </p:cNvPr>
          <p:cNvSpPr/>
          <p:nvPr/>
        </p:nvSpPr>
        <p:spPr>
          <a:xfrm>
            <a:off x="8578921" y="6298058"/>
            <a:ext cx="3369238" cy="277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640F4BC3-3C82-253C-2991-4A9684A35AE7}"/>
              </a:ext>
            </a:extLst>
          </p:cNvPr>
          <p:cNvPicPr>
            <a:picLocks noChangeAspect="1"/>
          </p:cNvPicPr>
          <p:nvPr/>
        </p:nvPicPr>
        <p:blipFill>
          <a:blip r:embed="rId3"/>
          <a:stretch>
            <a:fillRect/>
          </a:stretch>
        </p:blipFill>
        <p:spPr>
          <a:xfrm>
            <a:off x="9483048" y="5671335"/>
            <a:ext cx="2465112" cy="995275"/>
          </a:xfrm>
          <a:prstGeom prst="rect">
            <a:avLst/>
          </a:prstGeom>
        </p:spPr>
      </p:pic>
      <p:pic>
        <p:nvPicPr>
          <p:cNvPr id="7" name="Image 6">
            <a:extLst>
              <a:ext uri="{FF2B5EF4-FFF2-40B4-BE49-F238E27FC236}">
                <a16:creationId xmlns:a16="http://schemas.microsoft.com/office/drawing/2014/main" id="{E7FAAB72-9BD1-63FA-6BE2-37CBFF458BF8}"/>
              </a:ext>
            </a:extLst>
          </p:cNvPr>
          <p:cNvPicPr>
            <a:picLocks noChangeAspect="1"/>
          </p:cNvPicPr>
          <p:nvPr/>
        </p:nvPicPr>
        <p:blipFill>
          <a:blip r:embed="rId4"/>
          <a:stretch>
            <a:fillRect/>
          </a:stretch>
        </p:blipFill>
        <p:spPr>
          <a:xfrm>
            <a:off x="204248" y="0"/>
            <a:ext cx="1888892" cy="1099335"/>
          </a:xfrm>
          <a:prstGeom prst="rect">
            <a:avLst/>
          </a:prstGeom>
        </p:spPr>
      </p:pic>
    </p:spTree>
    <p:extLst>
      <p:ext uri="{BB962C8B-B14F-4D97-AF65-F5344CB8AC3E}">
        <p14:creationId xmlns:p14="http://schemas.microsoft.com/office/powerpoint/2010/main" val="1544127371"/>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45</a:t>
            </a:fld>
            <a:endParaRPr lang="fr-FR" dirty="0"/>
          </a:p>
        </p:txBody>
      </p:sp>
      <p:sp>
        <p:nvSpPr>
          <p:cNvPr id="7" name="Titre 2">
            <a:extLst>
              <a:ext uri="{FF2B5EF4-FFF2-40B4-BE49-F238E27FC236}">
                <a16:creationId xmlns:a16="http://schemas.microsoft.com/office/drawing/2014/main" id="{58E61D40-E1E2-A71B-4B72-21B2D04BD3D7}"/>
              </a:ext>
            </a:extLst>
          </p:cNvPr>
          <p:cNvSpPr>
            <a:spLocks noGrp="1"/>
          </p:cNvSpPr>
          <p:nvPr>
            <p:ph type="title"/>
          </p:nvPr>
        </p:nvSpPr>
        <p:spPr>
          <a:xfrm>
            <a:off x="185548" y="100238"/>
            <a:ext cx="9359143" cy="558393"/>
          </a:xfrm>
        </p:spPr>
        <p:txBody>
          <a:bodyPr>
            <a:normAutofit/>
          </a:bodyPr>
          <a:lstStyle/>
          <a:p>
            <a:r>
              <a:rPr lang="fr-FR" sz="2800" dirty="0"/>
              <a:t>France Assureurs -Panorama des enjeux digitaux européens</a:t>
            </a:r>
          </a:p>
        </p:txBody>
      </p:sp>
      <p:pic>
        <p:nvPicPr>
          <p:cNvPr id="9" name="Image 8">
            <a:extLst>
              <a:ext uri="{FF2B5EF4-FFF2-40B4-BE49-F238E27FC236}">
                <a16:creationId xmlns:a16="http://schemas.microsoft.com/office/drawing/2014/main" id="{23C8AE99-FCCB-8ED9-E1BC-09B9744CF7AF}"/>
              </a:ext>
            </a:extLst>
          </p:cNvPr>
          <p:cNvPicPr>
            <a:picLocks noChangeAspect="1"/>
          </p:cNvPicPr>
          <p:nvPr/>
        </p:nvPicPr>
        <p:blipFill>
          <a:blip r:embed="rId2"/>
          <a:stretch>
            <a:fillRect/>
          </a:stretch>
        </p:blipFill>
        <p:spPr>
          <a:xfrm>
            <a:off x="9206793" y="6145826"/>
            <a:ext cx="1808251" cy="611936"/>
          </a:xfrm>
          <a:prstGeom prst="rect">
            <a:avLst/>
          </a:prstGeom>
        </p:spPr>
      </p:pic>
      <p:sp>
        <p:nvSpPr>
          <p:cNvPr id="6" name="Titre 4">
            <a:extLst>
              <a:ext uri="{FF2B5EF4-FFF2-40B4-BE49-F238E27FC236}">
                <a16:creationId xmlns:a16="http://schemas.microsoft.com/office/drawing/2014/main" id="{D73E75A7-A1DD-3969-EF08-4BE4A816F8CE}"/>
              </a:ext>
            </a:extLst>
          </p:cNvPr>
          <p:cNvSpPr txBox="1">
            <a:spLocks/>
          </p:cNvSpPr>
          <p:nvPr/>
        </p:nvSpPr>
        <p:spPr bwMode="gray">
          <a:xfrm>
            <a:off x="353077" y="830589"/>
            <a:ext cx="10620000" cy="287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133" kern="1200">
                <a:solidFill>
                  <a:schemeClr val="accent1"/>
                </a:solidFill>
                <a:latin typeface="+mj-lt"/>
                <a:ea typeface="ＭＳ Ｐゴシック" charset="0"/>
                <a:cs typeface="ＭＳ Ｐゴシック" charset="0"/>
              </a:defRPr>
            </a:lvl1pPr>
            <a:lvl2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6pPr>
            <a:lvl7pPr marL="1219170"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7pPr>
            <a:lvl8pPr marL="1828754"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8pPr>
            <a:lvl9pPr marL="2438339"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dirty="0">
                <a:solidFill>
                  <a:srgbClr val="282D69"/>
                </a:solidFill>
                <a:latin typeface="Arial" panose="020B0604020202020204" pitchFamily="34" charset="0"/>
                <a:ea typeface="+mj-ea"/>
                <a:cs typeface="Arial" panose="020B0604020202020204" pitchFamily="34" charset="0"/>
              </a:rPr>
              <a:t>Blockchain, crypto, smart </a:t>
            </a:r>
            <a:r>
              <a:rPr lang="fr-FR" sz="2400" b="1" dirty="0" err="1">
                <a:solidFill>
                  <a:srgbClr val="282D69"/>
                </a:solidFill>
                <a:latin typeface="Arial" panose="020B0604020202020204" pitchFamily="34" charset="0"/>
                <a:ea typeface="+mj-ea"/>
                <a:cs typeface="Arial" panose="020B0604020202020204" pitchFamily="34" charset="0"/>
              </a:rPr>
              <a:t>contracts</a:t>
            </a:r>
            <a:endParaRPr lang="fr-FR" sz="2400" b="1" dirty="0">
              <a:solidFill>
                <a:srgbClr val="282D69"/>
              </a:solidFill>
              <a:latin typeface="Arial" panose="020B0604020202020204" pitchFamily="34" charset="0"/>
              <a:ea typeface="+mj-ea"/>
              <a:cs typeface="Arial" panose="020B0604020202020204" pitchFamily="34" charset="0"/>
            </a:endParaRPr>
          </a:p>
          <a:p>
            <a:pPr>
              <a:defRPr/>
            </a:pPr>
            <a:r>
              <a:rPr lang="fr-FR" sz="1800" b="1" i="1" dirty="0">
                <a:solidFill>
                  <a:srgbClr val="C00000"/>
                </a:solidFill>
                <a:latin typeface="Arial"/>
                <a:ea typeface="+mj-ea"/>
                <a:cs typeface="Arial"/>
              </a:rPr>
              <a:t>Des cas d’usage allant de l’innovation incrémentale jusqu’à la disruption du modèle d’affaires</a:t>
            </a:r>
            <a:endParaRPr lang="fr-FR" sz="1800" dirty="0">
              <a:ea typeface="+mj-ea"/>
            </a:endParaRPr>
          </a:p>
        </p:txBody>
      </p:sp>
      <p:sp>
        <p:nvSpPr>
          <p:cNvPr id="2" name="Rectangle 1">
            <a:extLst>
              <a:ext uri="{FF2B5EF4-FFF2-40B4-BE49-F238E27FC236}">
                <a16:creationId xmlns:a16="http://schemas.microsoft.com/office/drawing/2014/main" id="{6574B426-4A51-0F55-09B0-5E9E214A37E1}"/>
              </a:ext>
            </a:extLst>
          </p:cNvPr>
          <p:cNvSpPr/>
          <p:nvPr/>
        </p:nvSpPr>
        <p:spPr>
          <a:xfrm>
            <a:off x="1194779" y="2110452"/>
            <a:ext cx="9110201" cy="15982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Rectangle 97">
            <a:extLst>
              <a:ext uri="{FF2B5EF4-FFF2-40B4-BE49-F238E27FC236}">
                <a16:creationId xmlns:a16="http://schemas.microsoft.com/office/drawing/2014/main" id="{A613818B-E19C-DCAA-45D9-FA94E64AF9AE}"/>
              </a:ext>
            </a:extLst>
          </p:cNvPr>
          <p:cNvSpPr/>
          <p:nvPr/>
        </p:nvSpPr>
        <p:spPr>
          <a:xfrm>
            <a:off x="1194779" y="3773152"/>
            <a:ext cx="9110201" cy="1714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1" name="Groupe 70">
            <a:extLst>
              <a:ext uri="{FF2B5EF4-FFF2-40B4-BE49-F238E27FC236}">
                <a16:creationId xmlns:a16="http://schemas.microsoft.com/office/drawing/2014/main" id="{0419F095-439A-5A21-8D70-9022EA5CA1A5}"/>
              </a:ext>
            </a:extLst>
          </p:cNvPr>
          <p:cNvGrpSpPr/>
          <p:nvPr/>
        </p:nvGrpSpPr>
        <p:grpSpPr>
          <a:xfrm>
            <a:off x="0" y="1513026"/>
            <a:ext cx="11505904" cy="4531414"/>
            <a:chOff x="428264" y="1341313"/>
            <a:chExt cx="11505904" cy="4531414"/>
          </a:xfrm>
        </p:grpSpPr>
        <p:cxnSp>
          <p:nvCxnSpPr>
            <p:cNvPr id="72" name="Connecteur droit 71">
              <a:extLst>
                <a:ext uri="{FF2B5EF4-FFF2-40B4-BE49-F238E27FC236}">
                  <a16:creationId xmlns:a16="http://schemas.microsoft.com/office/drawing/2014/main" id="{E0F4ED0C-47B9-17B2-CF32-5B67B2393D67}"/>
                </a:ext>
              </a:extLst>
            </p:cNvPr>
            <p:cNvCxnSpPr>
              <a:cxnSpLocks/>
            </p:cNvCxnSpPr>
            <p:nvPr/>
          </p:nvCxnSpPr>
          <p:spPr>
            <a:xfrm>
              <a:off x="1532245" y="3542672"/>
              <a:ext cx="9367056" cy="0"/>
            </a:xfrm>
            <a:prstGeom prst="line">
              <a:avLst/>
            </a:prstGeom>
            <a:noFill/>
            <a:ln w="28575" cap="flat" cmpd="sng" algn="ctr">
              <a:solidFill>
                <a:sysClr val="window" lastClr="FFFFFF"/>
              </a:solidFill>
              <a:prstDash val="solid"/>
            </a:ln>
            <a:effectLst/>
          </p:spPr>
        </p:cxnSp>
        <p:cxnSp>
          <p:nvCxnSpPr>
            <p:cNvPr id="73" name="Connecteur droit 72">
              <a:extLst>
                <a:ext uri="{FF2B5EF4-FFF2-40B4-BE49-F238E27FC236}">
                  <a16:creationId xmlns:a16="http://schemas.microsoft.com/office/drawing/2014/main" id="{4F6DC710-E65A-8B6E-19C4-674721A81A6F}"/>
                </a:ext>
              </a:extLst>
            </p:cNvPr>
            <p:cNvCxnSpPr>
              <a:cxnSpLocks/>
            </p:cNvCxnSpPr>
            <p:nvPr/>
          </p:nvCxnSpPr>
          <p:spPr>
            <a:xfrm>
              <a:off x="6452075" y="1768870"/>
              <a:ext cx="0" cy="3558039"/>
            </a:xfrm>
            <a:prstGeom prst="line">
              <a:avLst/>
            </a:prstGeom>
            <a:noFill/>
            <a:ln w="28575" cap="flat" cmpd="sng" algn="ctr">
              <a:solidFill>
                <a:sysClr val="window" lastClr="FFFFFF"/>
              </a:solidFill>
              <a:prstDash val="solid"/>
            </a:ln>
            <a:effectLst/>
          </p:spPr>
        </p:cxnSp>
        <p:sp>
          <p:nvSpPr>
            <p:cNvPr id="74" name="ZoneTexte 73">
              <a:extLst>
                <a:ext uri="{FF2B5EF4-FFF2-40B4-BE49-F238E27FC236}">
                  <a16:creationId xmlns:a16="http://schemas.microsoft.com/office/drawing/2014/main" id="{5B9EF1C5-145C-7AC0-1B4A-9270990A7EBB}"/>
                </a:ext>
              </a:extLst>
            </p:cNvPr>
            <p:cNvSpPr txBox="1"/>
            <p:nvPr/>
          </p:nvSpPr>
          <p:spPr>
            <a:xfrm>
              <a:off x="894187" y="1341313"/>
              <a:ext cx="1405083" cy="369332"/>
            </a:xfrm>
            <a:prstGeom prst="rect">
              <a:avLst/>
            </a:prstGeom>
            <a:noFill/>
          </p:spPr>
          <p:txBody>
            <a:bodyPr wrap="square" rtlCol="0">
              <a:spAutoFit/>
            </a:bodyPr>
            <a:lstStyle/>
            <a:p>
              <a:pPr defTabSz="1219170" fontAlgn="base">
                <a:spcBef>
                  <a:spcPct val="0"/>
                </a:spcBef>
                <a:spcAft>
                  <a:spcPct val="0"/>
                </a:spcAft>
              </a:pPr>
              <a:r>
                <a:rPr lang="fr-FR" b="1" dirty="0">
                  <a:solidFill>
                    <a:srgbClr val="4A4A49"/>
                  </a:solidFill>
                  <a:latin typeface="Arial" charset="0"/>
                  <a:ea typeface="ＭＳ Ｐゴシック" charset="0"/>
                </a:rPr>
                <a:t>Disruption</a:t>
              </a:r>
            </a:p>
          </p:txBody>
        </p:sp>
        <p:cxnSp>
          <p:nvCxnSpPr>
            <p:cNvPr id="75" name="Connecteur droit avec flèche 74">
              <a:extLst>
                <a:ext uri="{FF2B5EF4-FFF2-40B4-BE49-F238E27FC236}">
                  <a16:creationId xmlns:a16="http://schemas.microsoft.com/office/drawing/2014/main" id="{21CFEF87-C5A5-8067-DB84-F8B5C1A01639}"/>
                </a:ext>
              </a:extLst>
            </p:cNvPr>
            <p:cNvCxnSpPr>
              <a:cxnSpLocks/>
            </p:cNvCxnSpPr>
            <p:nvPr/>
          </p:nvCxnSpPr>
          <p:spPr>
            <a:xfrm flipV="1">
              <a:off x="1532245" y="1768870"/>
              <a:ext cx="0" cy="3547605"/>
            </a:xfrm>
            <a:prstGeom prst="straightConnector1">
              <a:avLst/>
            </a:prstGeom>
            <a:noFill/>
            <a:ln w="28575" cap="flat" cmpd="sng" algn="ctr">
              <a:solidFill>
                <a:srgbClr val="0080C9">
                  <a:shade val="95000"/>
                  <a:satMod val="105000"/>
                </a:srgbClr>
              </a:solidFill>
              <a:prstDash val="solid"/>
              <a:tailEnd type="triangle"/>
            </a:ln>
            <a:effectLst/>
          </p:spPr>
        </p:cxnSp>
        <p:sp>
          <p:nvSpPr>
            <p:cNvPr id="76" name="ZoneTexte 75">
              <a:extLst>
                <a:ext uri="{FF2B5EF4-FFF2-40B4-BE49-F238E27FC236}">
                  <a16:creationId xmlns:a16="http://schemas.microsoft.com/office/drawing/2014/main" id="{F10E1B6E-9652-FCCE-34E1-626E5B2558DD}"/>
                </a:ext>
              </a:extLst>
            </p:cNvPr>
            <p:cNvSpPr txBox="1"/>
            <p:nvPr/>
          </p:nvSpPr>
          <p:spPr>
            <a:xfrm>
              <a:off x="6570655" y="5395637"/>
              <a:ext cx="3851224" cy="338554"/>
            </a:xfrm>
            <a:prstGeom prst="rect">
              <a:avLst/>
            </a:prstGeom>
            <a:noFill/>
          </p:spPr>
          <p:txBody>
            <a:bodyPr wrap="square" rtlCol="0">
              <a:spAutoFit/>
            </a:bodyPr>
            <a:lstStyle>
              <a:defPPr>
                <a:defRPr lang="fr-FR"/>
              </a:defPPr>
              <a:lvl1pPr algn="ctr">
                <a:defRPr sz="800" i="1"/>
              </a:lvl1pPr>
            </a:lstStyle>
            <a:p>
              <a:pPr defTabSz="1219170" fontAlgn="base">
                <a:spcBef>
                  <a:spcPct val="0"/>
                </a:spcBef>
                <a:spcAft>
                  <a:spcPct val="0"/>
                </a:spcAft>
              </a:pPr>
              <a:r>
                <a:rPr lang="fr-FR" sz="1600" dirty="0" err="1">
                  <a:solidFill>
                    <a:schemeClr val="accent1"/>
                  </a:solidFill>
                  <a:latin typeface="Arial" charset="0"/>
                  <a:ea typeface="ＭＳ Ｐゴシック" charset="0"/>
                </a:rPr>
                <a:t>Smartcontracts</a:t>
              </a:r>
              <a:endParaRPr lang="fr-FR" sz="1600" dirty="0">
                <a:solidFill>
                  <a:schemeClr val="accent1"/>
                </a:solidFill>
                <a:latin typeface="Arial" charset="0"/>
                <a:ea typeface="ＭＳ Ｐゴシック" charset="0"/>
              </a:endParaRPr>
            </a:p>
          </p:txBody>
        </p:sp>
        <p:sp>
          <p:nvSpPr>
            <p:cNvPr id="77" name="ZoneTexte 76">
              <a:extLst>
                <a:ext uri="{FF2B5EF4-FFF2-40B4-BE49-F238E27FC236}">
                  <a16:creationId xmlns:a16="http://schemas.microsoft.com/office/drawing/2014/main" id="{C9366AC1-4CDA-667F-2B5C-97E98C6F4729}"/>
                </a:ext>
              </a:extLst>
            </p:cNvPr>
            <p:cNvSpPr txBox="1"/>
            <p:nvPr/>
          </p:nvSpPr>
          <p:spPr>
            <a:xfrm>
              <a:off x="2636227" y="2801325"/>
              <a:ext cx="3203965" cy="338554"/>
            </a:xfrm>
            <a:prstGeom prst="rect">
              <a:avLst/>
            </a:prstGeom>
            <a:noFill/>
          </p:spPr>
          <p:txBody>
            <a:bodyPr wrap="square" rtlCol="0">
              <a:spAutoFit/>
            </a:bodyPr>
            <a:lstStyle/>
            <a:p>
              <a:pPr algn="ctr" defTabSz="1219170" fontAlgn="base">
                <a:spcBef>
                  <a:spcPct val="0"/>
                </a:spcBef>
                <a:spcAft>
                  <a:spcPct val="0"/>
                </a:spcAft>
              </a:pPr>
              <a:r>
                <a:rPr lang="fr-FR" sz="1600" b="1" dirty="0">
                  <a:solidFill>
                    <a:srgbClr val="4A4A49"/>
                  </a:solidFill>
                  <a:latin typeface="Arial" charset="0"/>
                  <a:ea typeface="ＭＳ Ｐゴシック" charset="0"/>
                </a:rPr>
                <a:t>Investissements crypto (ICO)</a:t>
              </a:r>
            </a:p>
          </p:txBody>
        </p:sp>
        <p:sp>
          <p:nvSpPr>
            <p:cNvPr id="78" name="ZoneTexte 77">
              <a:extLst>
                <a:ext uri="{FF2B5EF4-FFF2-40B4-BE49-F238E27FC236}">
                  <a16:creationId xmlns:a16="http://schemas.microsoft.com/office/drawing/2014/main" id="{A9FEC6B1-5E4A-CD91-6CAE-0971CB6C1896}"/>
                </a:ext>
              </a:extLst>
            </p:cNvPr>
            <p:cNvSpPr txBox="1"/>
            <p:nvPr/>
          </p:nvSpPr>
          <p:spPr>
            <a:xfrm>
              <a:off x="1969755" y="4352952"/>
              <a:ext cx="4160447" cy="338554"/>
            </a:xfrm>
            <a:prstGeom prst="rect">
              <a:avLst/>
            </a:prstGeom>
            <a:noFill/>
          </p:spPr>
          <p:txBody>
            <a:bodyPr wrap="square" rtlCol="0">
              <a:spAutoFit/>
            </a:bodyPr>
            <a:lstStyle/>
            <a:p>
              <a:pPr algn="ctr" defTabSz="1219170" fontAlgn="base">
                <a:spcBef>
                  <a:spcPct val="0"/>
                </a:spcBef>
                <a:spcAft>
                  <a:spcPct val="0"/>
                </a:spcAft>
              </a:pPr>
              <a:r>
                <a:rPr lang="fr-FR" sz="1600" b="1" dirty="0">
                  <a:solidFill>
                    <a:srgbClr val="4A4A49"/>
                  </a:solidFill>
                  <a:latin typeface="Arial" charset="0"/>
                  <a:ea typeface="ＭＳ Ｐゴシック" charset="0"/>
                </a:rPr>
                <a:t>Crypto-assurance (assurance, </a:t>
              </a:r>
              <a:r>
                <a:rPr lang="fr-FR" sz="1600" b="1" i="1" dirty="0" err="1">
                  <a:solidFill>
                    <a:srgbClr val="4A4A49"/>
                  </a:solidFill>
                  <a:latin typeface="Arial" charset="0"/>
                  <a:ea typeface="ＭＳ Ｐゴシック" charset="0"/>
                </a:rPr>
                <a:t>wallet</a:t>
              </a:r>
              <a:r>
                <a:rPr lang="fr-FR" sz="1600" b="1" dirty="0">
                  <a:solidFill>
                    <a:srgbClr val="4A4A49"/>
                  </a:solidFill>
                  <a:latin typeface="Arial" charset="0"/>
                  <a:ea typeface="ＭＳ Ｐゴシック" charset="0"/>
                </a:rPr>
                <a:t>..)</a:t>
              </a:r>
            </a:p>
          </p:txBody>
        </p:sp>
        <p:sp>
          <p:nvSpPr>
            <p:cNvPr id="79" name="ZoneTexte 78">
              <a:extLst>
                <a:ext uri="{FF2B5EF4-FFF2-40B4-BE49-F238E27FC236}">
                  <a16:creationId xmlns:a16="http://schemas.microsoft.com/office/drawing/2014/main" id="{53B55F78-0CC9-29EC-8C6C-EE118FECBD94}"/>
                </a:ext>
              </a:extLst>
            </p:cNvPr>
            <p:cNvSpPr txBox="1"/>
            <p:nvPr/>
          </p:nvSpPr>
          <p:spPr>
            <a:xfrm>
              <a:off x="7360289" y="2791666"/>
              <a:ext cx="2417244" cy="338554"/>
            </a:xfrm>
            <a:prstGeom prst="rect">
              <a:avLst/>
            </a:prstGeom>
            <a:noFill/>
          </p:spPr>
          <p:txBody>
            <a:bodyPr wrap="square">
              <a:spAutoFit/>
            </a:bodyPr>
            <a:lstStyle/>
            <a:p>
              <a:pPr algn="ctr" defTabSz="1219170" fontAlgn="base">
                <a:spcBef>
                  <a:spcPct val="0"/>
                </a:spcBef>
                <a:spcAft>
                  <a:spcPct val="0"/>
                </a:spcAft>
              </a:pPr>
              <a:r>
                <a:rPr lang="fr-FR" sz="1600" b="1" i="1" dirty="0" err="1">
                  <a:solidFill>
                    <a:srgbClr val="4A4A49"/>
                  </a:solidFill>
                  <a:latin typeface="Arial" charset="0"/>
                  <a:ea typeface="ＭＳ Ｐゴシック" charset="0"/>
                </a:rPr>
                <a:t>Insurerless</a:t>
              </a:r>
              <a:r>
                <a:rPr lang="fr-FR" sz="1600" b="1" i="1" dirty="0">
                  <a:solidFill>
                    <a:srgbClr val="4A4A49"/>
                  </a:solidFill>
                  <a:latin typeface="Arial" charset="0"/>
                  <a:ea typeface="ＭＳ Ｐゴシック" charset="0"/>
                </a:rPr>
                <a:t> </a:t>
              </a:r>
              <a:r>
                <a:rPr lang="fr-FR" sz="1600" b="1" i="1" dirty="0" err="1">
                  <a:solidFill>
                    <a:srgbClr val="4A4A49"/>
                  </a:solidFill>
                  <a:latin typeface="Arial" charset="0"/>
                  <a:ea typeface="ＭＳ Ｐゴシック" charset="0"/>
                </a:rPr>
                <a:t>insurance</a:t>
              </a:r>
              <a:endParaRPr lang="fr-FR" sz="1600" b="1" i="1" dirty="0">
                <a:solidFill>
                  <a:srgbClr val="4A4A49"/>
                </a:solidFill>
                <a:latin typeface="Arial" charset="0"/>
                <a:ea typeface="ＭＳ Ｐゴシック" charset="0"/>
              </a:endParaRPr>
            </a:p>
          </p:txBody>
        </p:sp>
        <p:sp>
          <p:nvSpPr>
            <p:cNvPr id="80" name="ZoneTexte 79">
              <a:extLst>
                <a:ext uri="{FF2B5EF4-FFF2-40B4-BE49-F238E27FC236}">
                  <a16:creationId xmlns:a16="http://schemas.microsoft.com/office/drawing/2014/main" id="{9F6606E9-7B01-5E7A-68BA-105F0D6E7B1C}"/>
                </a:ext>
              </a:extLst>
            </p:cNvPr>
            <p:cNvSpPr txBox="1"/>
            <p:nvPr/>
          </p:nvSpPr>
          <p:spPr>
            <a:xfrm>
              <a:off x="2946475" y="5395637"/>
              <a:ext cx="1824203" cy="338554"/>
            </a:xfrm>
            <a:prstGeom prst="rect">
              <a:avLst/>
            </a:prstGeom>
            <a:noFill/>
          </p:spPr>
          <p:txBody>
            <a:bodyPr wrap="square" rtlCol="0">
              <a:spAutoFit/>
            </a:bodyPr>
            <a:lstStyle>
              <a:defPPr>
                <a:defRPr lang="fr-FR"/>
              </a:defPPr>
              <a:lvl1pPr algn="ctr">
                <a:defRPr sz="800" i="1"/>
              </a:lvl1pPr>
            </a:lstStyle>
            <a:p>
              <a:pPr defTabSz="1219170" fontAlgn="base">
                <a:spcBef>
                  <a:spcPct val="0"/>
                </a:spcBef>
                <a:spcAft>
                  <a:spcPct val="0"/>
                </a:spcAft>
              </a:pPr>
              <a:r>
                <a:rPr lang="fr-FR" sz="1600" dirty="0">
                  <a:solidFill>
                    <a:schemeClr val="accent1"/>
                  </a:solidFill>
                  <a:latin typeface="Arial" charset="0"/>
                  <a:ea typeface="ＭＳ Ｐゴシック" charset="0"/>
                </a:rPr>
                <a:t>Blockchain</a:t>
              </a:r>
            </a:p>
          </p:txBody>
        </p:sp>
        <p:sp>
          <p:nvSpPr>
            <p:cNvPr id="81" name="ZoneTexte 80">
              <a:extLst>
                <a:ext uri="{FF2B5EF4-FFF2-40B4-BE49-F238E27FC236}">
                  <a16:creationId xmlns:a16="http://schemas.microsoft.com/office/drawing/2014/main" id="{C960AC26-B71C-B362-557D-95B446B05E9E}"/>
                </a:ext>
              </a:extLst>
            </p:cNvPr>
            <p:cNvSpPr txBox="1"/>
            <p:nvPr/>
          </p:nvSpPr>
          <p:spPr>
            <a:xfrm>
              <a:off x="6889781" y="4468805"/>
              <a:ext cx="3514244" cy="338554"/>
            </a:xfrm>
            <a:prstGeom prst="rect">
              <a:avLst/>
            </a:prstGeom>
            <a:noFill/>
          </p:spPr>
          <p:txBody>
            <a:bodyPr wrap="square">
              <a:spAutoFit/>
            </a:bodyPr>
            <a:lstStyle/>
            <a:p>
              <a:pPr algn="ctr" defTabSz="1219170" fontAlgn="base">
                <a:spcBef>
                  <a:spcPct val="0"/>
                </a:spcBef>
                <a:spcAft>
                  <a:spcPct val="0"/>
                </a:spcAft>
              </a:pPr>
              <a:r>
                <a:rPr lang="fr-FR" sz="1600" b="1" dirty="0">
                  <a:solidFill>
                    <a:srgbClr val="4A4A49"/>
                  </a:solidFill>
                  <a:latin typeface="Arial" charset="0"/>
                  <a:ea typeface="ＭＳ Ｐゴシック" charset="0"/>
                </a:rPr>
                <a:t>Horodatage &amp; </a:t>
              </a:r>
              <a:r>
                <a:rPr lang="fr-FR" sz="1600" b="1" i="1" dirty="0">
                  <a:solidFill>
                    <a:srgbClr val="4A4A49"/>
                  </a:solidFill>
                  <a:latin typeface="Arial" charset="0"/>
                  <a:ea typeface="ＭＳ Ｐゴシック" charset="0"/>
                </a:rPr>
                <a:t>Smart </a:t>
              </a:r>
              <a:r>
                <a:rPr lang="fr-FR" sz="1600" b="1" i="1" dirty="0" err="1">
                  <a:solidFill>
                    <a:srgbClr val="4A4A49"/>
                  </a:solidFill>
                  <a:latin typeface="Arial" charset="0"/>
                  <a:ea typeface="ＭＳ Ｐゴシック" charset="0"/>
                </a:rPr>
                <a:t>contracts</a:t>
              </a:r>
              <a:endParaRPr lang="fr-FR" sz="1600" b="1" i="1" dirty="0">
                <a:solidFill>
                  <a:srgbClr val="4A4A49"/>
                </a:solidFill>
                <a:latin typeface="Arial" charset="0"/>
                <a:ea typeface="ＭＳ Ｐゴシック" charset="0"/>
              </a:endParaRPr>
            </a:p>
          </p:txBody>
        </p:sp>
        <p:cxnSp>
          <p:nvCxnSpPr>
            <p:cNvPr id="82" name="Connecteur droit 81">
              <a:extLst>
                <a:ext uri="{FF2B5EF4-FFF2-40B4-BE49-F238E27FC236}">
                  <a16:creationId xmlns:a16="http://schemas.microsoft.com/office/drawing/2014/main" id="{15F67C4A-C3C8-C81E-75BF-EEC12CB50B5A}"/>
                </a:ext>
              </a:extLst>
            </p:cNvPr>
            <p:cNvCxnSpPr>
              <a:cxnSpLocks/>
            </p:cNvCxnSpPr>
            <p:nvPr/>
          </p:nvCxnSpPr>
          <p:spPr>
            <a:xfrm>
              <a:off x="1532245" y="5321264"/>
              <a:ext cx="9120000" cy="0"/>
            </a:xfrm>
            <a:prstGeom prst="line">
              <a:avLst/>
            </a:prstGeom>
            <a:noFill/>
            <a:ln w="28575" cap="flat" cmpd="sng" algn="ctr">
              <a:solidFill>
                <a:srgbClr val="0080C9">
                  <a:shade val="95000"/>
                  <a:satMod val="105000"/>
                </a:srgbClr>
              </a:solidFill>
              <a:prstDash val="solid"/>
              <a:tailEnd type="triangle"/>
            </a:ln>
            <a:effectLst/>
          </p:spPr>
        </p:cxnSp>
        <p:sp>
          <p:nvSpPr>
            <p:cNvPr id="83" name="Ellipse 82">
              <a:extLst>
                <a:ext uri="{FF2B5EF4-FFF2-40B4-BE49-F238E27FC236}">
                  <a16:creationId xmlns:a16="http://schemas.microsoft.com/office/drawing/2014/main" id="{7BA79943-8A72-2715-2193-FCE9179AD15F}"/>
                </a:ext>
              </a:extLst>
            </p:cNvPr>
            <p:cNvSpPr/>
            <p:nvPr/>
          </p:nvSpPr>
          <p:spPr>
            <a:xfrm>
              <a:off x="8693301" y="3693440"/>
              <a:ext cx="117915" cy="89676"/>
            </a:xfrm>
            <a:prstGeom prst="ellipse">
              <a:avLst/>
            </a:prstGeom>
            <a:noFill/>
            <a:ln w="25400" cap="flat" cmpd="sng" algn="ctr">
              <a:solidFill>
                <a:srgbClr val="0080C9"/>
              </a:solidFill>
              <a:prstDash val="solid"/>
            </a:ln>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Arial"/>
                <a:ea typeface="+mn-ea"/>
                <a:cs typeface="+mn-cs"/>
              </a:endParaRPr>
            </a:p>
          </p:txBody>
        </p:sp>
        <p:sp>
          <p:nvSpPr>
            <p:cNvPr id="84" name="ZoneTexte 83">
              <a:extLst>
                <a:ext uri="{FF2B5EF4-FFF2-40B4-BE49-F238E27FC236}">
                  <a16:creationId xmlns:a16="http://schemas.microsoft.com/office/drawing/2014/main" id="{4FF5D021-1232-A8FF-E9A7-5236944F2744}"/>
                </a:ext>
              </a:extLst>
            </p:cNvPr>
            <p:cNvSpPr txBox="1"/>
            <p:nvPr/>
          </p:nvSpPr>
          <p:spPr>
            <a:xfrm>
              <a:off x="7868500" y="3794190"/>
              <a:ext cx="1717362" cy="266215"/>
            </a:xfrm>
            <a:prstGeom prst="rect">
              <a:avLst/>
            </a:prstGeom>
            <a:noFill/>
          </p:spPr>
          <p:txBody>
            <a:bodyPr wrap="square" lIns="48000" tIns="48000" rIns="48000" bIns="48000" rtlCol="0">
              <a:spAutoFit/>
            </a:bodyPr>
            <a:lstStyle/>
            <a:p>
              <a:pPr algn="ctr" defTabSz="1219170" fontAlgn="base">
                <a:spcBef>
                  <a:spcPct val="0"/>
                </a:spcBef>
                <a:spcAft>
                  <a:spcPct val="0"/>
                </a:spcAft>
              </a:pPr>
              <a:r>
                <a:rPr lang="fr-FR" sz="1100" dirty="0">
                  <a:solidFill>
                    <a:srgbClr val="4A4A49"/>
                  </a:solidFill>
                  <a:latin typeface="Arial" charset="0"/>
                  <a:ea typeface="ＭＳ Ｐゴシック" charset="0"/>
                </a:rPr>
                <a:t>Assurance paramétrique</a:t>
              </a:r>
            </a:p>
          </p:txBody>
        </p:sp>
        <p:sp>
          <p:nvSpPr>
            <p:cNvPr id="85" name="ZoneTexte 84">
              <a:extLst>
                <a:ext uri="{FF2B5EF4-FFF2-40B4-BE49-F238E27FC236}">
                  <a16:creationId xmlns:a16="http://schemas.microsoft.com/office/drawing/2014/main" id="{069CB896-D324-7F5A-F451-5BA5B3BCB79C}"/>
                </a:ext>
              </a:extLst>
            </p:cNvPr>
            <p:cNvSpPr txBox="1"/>
            <p:nvPr/>
          </p:nvSpPr>
          <p:spPr>
            <a:xfrm>
              <a:off x="7801504" y="2391461"/>
              <a:ext cx="1690798" cy="266215"/>
            </a:xfrm>
            <a:prstGeom prst="rect">
              <a:avLst/>
            </a:prstGeom>
            <a:noFill/>
          </p:spPr>
          <p:txBody>
            <a:bodyPr wrap="square" lIns="48000" tIns="48000" rIns="48000" bIns="48000" rtlCol="0">
              <a:spAutoFit/>
            </a:bodyPr>
            <a:lstStyle/>
            <a:p>
              <a:pPr algn="ctr" defTabSz="1219170" fontAlgn="base">
                <a:spcBef>
                  <a:spcPct val="0"/>
                </a:spcBef>
                <a:spcAft>
                  <a:spcPct val="0"/>
                </a:spcAft>
              </a:pPr>
              <a:r>
                <a:rPr lang="fr-FR" sz="1100" dirty="0">
                  <a:solidFill>
                    <a:srgbClr val="4A4A49"/>
                  </a:solidFill>
                  <a:latin typeface="Arial" charset="0"/>
                  <a:ea typeface="ＭＳ Ｐゴシック" charset="0"/>
                </a:rPr>
                <a:t>Assurance P2P / DAO</a:t>
              </a:r>
            </a:p>
          </p:txBody>
        </p:sp>
        <p:sp>
          <p:nvSpPr>
            <p:cNvPr id="86" name="Ellipse 85">
              <a:extLst>
                <a:ext uri="{FF2B5EF4-FFF2-40B4-BE49-F238E27FC236}">
                  <a16:creationId xmlns:a16="http://schemas.microsoft.com/office/drawing/2014/main" id="{74EEB2F5-12FC-EDEA-A63E-1B8258D88EDC}"/>
                </a:ext>
              </a:extLst>
            </p:cNvPr>
            <p:cNvSpPr/>
            <p:nvPr/>
          </p:nvSpPr>
          <p:spPr>
            <a:xfrm>
              <a:off x="4030468" y="3702134"/>
              <a:ext cx="117915" cy="89676"/>
            </a:xfrm>
            <a:prstGeom prst="ellipse">
              <a:avLst/>
            </a:prstGeom>
            <a:noFill/>
            <a:ln w="25400" cap="flat" cmpd="sng" algn="ctr">
              <a:solidFill>
                <a:srgbClr val="0080C9"/>
              </a:solidFill>
              <a:prstDash val="solid"/>
            </a:ln>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Arial"/>
                <a:ea typeface="+mn-ea"/>
                <a:cs typeface="+mn-cs"/>
              </a:endParaRPr>
            </a:p>
          </p:txBody>
        </p:sp>
        <p:sp>
          <p:nvSpPr>
            <p:cNvPr id="87" name="ZoneTexte 86">
              <a:extLst>
                <a:ext uri="{FF2B5EF4-FFF2-40B4-BE49-F238E27FC236}">
                  <a16:creationId xmlns:a16="http://schemas.microsoft.com/office/drawing/2014/main" id="{6CE2EA26-195D-04DA-D710-8AEBF1797095}"/>
                </a:ext>
              </a:extLst>
            </p:cNvPr>
            <p:cNvSpPr txBox="1"/>
            <p:nvPr/>
          </p:nvSpPr>
          <p:spPr>
            <a:xfrm>
              <a:off x="3098166" y="3823224"/>
              <a:ext cx="2065959" cy="435492"/>
            </a:xfrm>
            <a:prstGeom prst="rect">
              <a:avLst/>
            </a:prstGeom>
            <a:noFill/>
          </p:spPr>
          <p:txBody>
            <a:bodyPr wrap="square" lIns="48000" tIns="48000" rIns="48000" bIns="48000" rtlCol="0">
              <a:spAutoFit/>
            </a:bodyPr>
            <a:lstStyle/>
            <a:p>
              <a:pPr algn="ctr" defTabSz="1219170" fontAlgn="base">
                <a:spcBef>
                  <a:spcPct val="0"/>
                </a:spcBef>
                <a:spcAft>
                  <a:spcPct val="0"/>
                </a:spcAft>
              </a:pPr>
              <a:r>
                <a:rPr lang="fr-FR" sz="1100" dirty="0">
                  <a:solidFill>
                    <a:srgbClr val="4A4A49"/>
                  </a:solidFill>
                  <a:latin typeface="Arial" charset="0"/>
                  <a:ea typeface="ＭＳ Ｐゴシック" charset="0"/>
                </a:rPr>
                <a:t>Souscription &amp; indemnisation en crypto</a:t>
              </a:r>
            </a:p>
          </p:txBody>
        </p:sp>
        <p:sp>
          <p:nvSpPr>
            <p:cNvPr id="88" name="Ellipse 87">
              <a:extLst>
                <a:ext uri="{FF2B5EF4-FFF2-40B4-BE49-F238E27FC236}">
                  <a16:creationId xmlns:a16="http://schemas.microsoft.com/office/drawing/2014/main" id="{04DF576D-C4B5-7FD6-D162-E02C9723AB5F}"/>
                </a:ext>
              </a:extLst>
            </p:cNvPr>
            <p:cNvSpPr/>
            <p:nvPr/>
          </p:nvSpPr>
          <p:spPr>
            <a:xfrm>
              <a:off x="4006154" y="4744665"/>
              <a:ext cx="117915" cy="89676"/>
            </a:xfrm>
            <a:prstGeom prst="ellipse">
              <a:avLst/>
            </a:prstGeom>
            <a:noFill/>
            <a:ln w="25400" cap="flat" cmpd="sng" algn="ctr">
              <a:solidFill>
                <a:srgbClr val="0080C9"/>
              </a:solidFill>
              <a:prstDash val="solid"/>
            </a:ln>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Arial"/>
                <a:ea typeface="+mn-ea"/>
                <a:cs typeface="+mn-cs"/>
              </a:endParaRPr>
            </a:p>
          </p:txBody>
        </p:sp>
        <p:sp>
          <p:nvSpPr>
            <p:cNvPr id="89" name="ZoneTexte 88">
              <a:extLst>
                <a:ext uri="{FF2B5EF4-FFF2-40B4-BE49-F238E27FC236}">
                  <a16:creationId xmlns:a16="http://schemas.microsoft.com/office/drawing/2014/main" id="{F0B072A7-4E41-F4AC-0E08-530F1D6A6CAC}"/>
                </a:ext>
              </a:extLst>
            </p:cNvPr>
            <p:cNvSpPr txBox="1"/>
            <p:nvPr/>
          </p:nvSpPr>
          <p:spPr>
            <a:xfrm>
              <a:off x="3069677" y="4854620"/>
              <a:ext cx="1947916" cy="435492"/>
            </a:xfrm>
            <a:prstGeom prst="rect">
              <a:avLst/>
            </a:prstGeom>
            <a:noFill/>
          </p:spPr>
          <p:txBody>
            <a:bodyPr wrap="square" lIns="48000" tIns="48000" rIns="48000" bIns="48000" rtlCol="0">
              <a:spAutoFit/>
            </a:bodyPr>
            <a:lstStyle/>
            <a:p>
              <a:pPr algn="ctr" defTabSz="1219170" fontAlgn="base">
                <a:spcBef>
                  <a:spcPct val="0"/>
                </a:spcBef>
                <a:spcAft>
                  <a:spcPct val="0"/>
                </a:spcAft>
              </a:pPr>
              <a:r>
                <a:rPr lang="fr-FR" sz="1100" dirty="0">
                  <a:solidFill>
                    <a:srgbClr val="4A4A49"/>
                  </a:solidFill>
                  <a:latin typeface="Arial" charset="0"/>
                  <a:ea typeface="ＭＳ Ｐゴシック" charset="0"/>
                </a:rPr>
                <a:t>Couverture vol ou perte </a:t>
              </a:r>
              <a:r>
                <a:rPr lang="fr-FR" sz="1100" dirty="0" err="1">
                  <a:solidFill>
                    <a:srgbClr val="4A4A49"/>
                  </a:solidFill>
                  <a:latin typeface="Arial" charset="0"/>
                  <a:ea typeface="ＭＳ Ｐゴシック" charset="0"/>
                </a:rPr>
                <a:t>crypto-actifs</a:t>
              </a:r>
              <a:endParaRPr lang="fr-FR" sz="1100" dirty="0">
                <a:solidFill>
                  <a:srgbClr val="4A4A49"/>
                </a:solidFill>
                <a:latin typeface="Arial" charset="0"/>
                <a:ea typeface="ＭＳ Ｐゴシック" charset="0"/>
              </a:endParaRPr>
            </a:p>
          </p:txBody>
        </p:sp>
        <p:sp>
          <p:nvSpPr>
            <p:cNvPr id="90" name="Ellipse 89">
              <a:extLst>
                <a:ext uri="{FF2B5EF4-FFF2-40B4-BE49-F238E27FC236}">
                  <a16:creationId xmlns:a16="http://schemas.microsoft.com/office/drawing/2014/main" id="{4DA18D66-67FF-7414-E358-96EF327F1FCB}"/>
                </a:ext>
              </a:extLst>
            </p:cNvPr>
            <p:cNvSpPr/>
            <p:nvPr/>
          </p:nvSpPr>
          <p:spPr>
            <a:xfrm>
              <a:off x="4043635" y="2244162"/>
              <a:ext cx="117915" cy="89676"/>
            </a:xfrm>
            <a:prstGeom prst="ellipse">
              <a:avLst/>
            </a:prstGeom>
            <a:noFill/>
            <a:ln w="25400" cap="flat" cmpd="sng" algn="ctr">
              <a:solidFill>
                <a:srgbClr val="0080C9"/>
              </a:solidFill>
              <a:prstDash val="solid"/>
            </a:ln>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Arial"/>
                <a:ea typeface="+mn-ea"/>
                <a:cs typeface="+mn-cs"/>
              </a:endParaRPr>
            </a:p>
          </p:txBody>
        </p:sp>
        <p:sp>
          <p:nvSpPr>
            <p:cNvPr id="91" name="ZoneTexte 90">
              <a:extLst>
                <a:ext uri="{FF2B5EF4-FFF2-40B4-BE49-F238E27FC236}">
                  <a16:creationId xmlns:a16="http://schemas.microsoft.com/office/drawing/2014/main" id="{5DCEBDCD-52EA-1740-3F43-42FE1D751F0E}"/>
                </a:ext>
              </a:extLst>
            </p:cNvPr>
            <p:cNvSpPr txBox="1"/>
            <p:nvPr/>
          </p:nvSpPr>
          <p:spPr>
            <a:xfrm>
              <a:off x="3312239" y="2416841"/>
              <a:ext cx="1670121" cy="435492"/>
            </a:xfrm>
            <a:prstGeom prst="rect">
              <a:avLst/>
            </a:prstGeom>
            <a:noFill/>
          </p:spPr>
          <p:txBody>
            <a:bodyPr wrap="square" lIns="48000" tIns="48000" rIns="48000" bIns="48000" rtlCol="0">
              <a:spAutoFit/>
            </a:bodyPr>
            <a:lstStyle/>
            <a:p>
              <a:pPr algn="ctr" defTabSz="1219170" fontAlgn="base">
                <a:spcBef>
                  <a:spcPct val="0"/>
                </a:spcBef>
                <a:spcAft>
                  <a:spcPct val="0"/>
                </a:spcAft>
              </a:pPr>
              <a:r>
                <a:rPr lang="fr-FR" sz="1100" dirty="0">
                  <a:solidFill>
                    <a:srgbClr val="4A4A49"/>
                  </a:solidFill>
                  <a:latin typeface="Arial" charset="0"/>
                  <a:ea typeface="ＭＳ Ｐゴシック" charset="0"/>
                </a:rPr>
                <a:t>ICO &amp; intégration crypto au portefeuille</a:t>
              </a:r>
            </a:p>
          </p:txBody>
        </p:sp>
        <p:sp>
          <p:nvSpPr>
            <p:cNvPr id="92" name="ZoneTexte 91">
              <a:extLst>
                <a:ext uri="{FF2B5EF4-FFF2-40B4-BE49-F238E27FC236}">
                  <a16:creationId xmlns:a16="http://schemas.microsoft.com/office/drawing/2014/main" id="{B072E3D9-5C7B-CE59-3140-4EE1D4E83F6E}"/>
                </a:ext>
              </a:extLst>
            </p:cNvPr>
            <p:cNvSpPr txBox="1"/>
            <p:nvPr/>
          </p:nvSpPr>
          <p:spPr>
            <a:xfrm>
              <a:off x="7397502" y="4210996"/>
              <a:ext cx="2616716" cy="266215"/>
            </a:xfrm>
            <a:prstGeom prst="rect">
              <a:avLst/>
            </a:prstGeom>
            <a:noFill/>
          </p:spPr>
          <p:txBody>
            <a:bodyPr wrap="square" lIns="48000" tIns="48000" rIns="48000" bIns="48000" rtlCol="0">
              <a:spAutoFit/>
            </a:bodyPr>
            <a:lstStyle/>
            <a:p>
              <a:pPr algn="ctr" defTabSz="1219170" fontAlgn="base">
                <a:spcBef>
                  <a:spcPct val="0"/>
                </a:spcBef>
                <a:spcAft>
                  <a:spcPct val="0"/>
                </a:spcAft>
              </a:pPr>
              <a:r>
                <a:rPr lang="fr-FR" sz="1100" dirty="0">
                  <a:solidFill>
                    <a:srgbClr val="4A4A49"/>
                  </a:solidFill>
                  <a:latin typeface="Arial" charset="0"/>
                  <a:ea typeface="ＭＳ Ｐゴシック" charset="0"/>
                </a:rPr>
                <a:t>Supervision automatisée en temps réel</a:t>
              </a:r>
            </a:p>
          </p:txBody>
        </p:sp>
        <p:sp>
          <p:nvSpPr>
            <p:cNvPr id="93" name="ZoneTexte 92">
              <a:extLst>
                <a:ext uri="{FF2B5EF4-FFF2-40B4-BE49-F238E27FC236}">
                  <a16:creationId xmlns:a16="http://schemas.microsoft.com/office/drawing/2014/main" id="{F23DC877-C10E-BFE2-967D-82E3186D2720}"/>
                </a:ext>
              </a:extLst>
            </p:cNvPr>
            <p:cNvSpPr txBox="1"/>
            <p:nvPr/>
          </p:nvSpPr>
          <p:spPr>
            <a:xfrm>
              <a:off x="7770190" y="4976074"/>
              <a:ext cx="1905258" cy="266215"/>
            </a:xfrm>
            <a:prstGeom prst="rect">
              <a:avLst/>
            </a:prstGeom>
            <a:noFill/>
          </p:spPr>
          <p:txBody>
            <a:bodyPr wrap="square" lIns="48000" tIns="48000" rIns="48000" bIns="48000" rtlCol="0">
              <a:spAutoFit/>
            </a:bodyPr>
            <a:lstStyle/>
            <a:p>
              <a:pPr algn="ctr" defTabSz="1219170" fontAlgn="base">
                <a:spcBef>
                  <a:spcPct val="0"/>
                </a:spcBef>
                <a:spcAft>
                  <a:spcPct val="0"/>
                </a:spcAft>
              </a:pPr>
              <a:r>
                <a:rPr lang="fr-FR" sz="1100" dirty="0">
                  <a:solidFill>
                    <a:srgbClr val="4A4A49"/>
                  </a:solidFill>
                  <a:latin typeface="Arial" charset="0"/>
                  <a:ea typeface="ＭＳ Ｐゴシック" charset="0"/>
                </a:rPr>
                <a:t>Simplification souscription</a:t>
              </a:r>
            </a:p>
          </p:txBody>
        </p:sp>
        <p:sp>
          <p:nvSpPr>
            <p:cNvPr id="94" name="ZoneTexte 93">
              <a:extLst>
                <a:ext uri="{FF2B5EF4-FFF2-40B4-BE49-F238E27FC236}">
                  <a16:creationId xmlns:a16="http://schemas.microsoft.com/office/drawing/2014/main" id="{A269306B-18BE-168A-92D8-62944223417D}"/>
                </a:ext>
              </a:extLst>
            </p:cNvPr>
            <p:cNvSpPr txBox="1"/>
            <p:nvPr/>
          </p:nvSpPr>
          <p:spPr>
            <a:xfrm>
              <a:off x="10404025" y="5503395"/>
              <a:ext cx="1530143" cy="369332"/>
            </a:xfrm>
            <a:prstGeom prst="rect">
              <a:avLst/>
            </a:prstGeom>
            <a:noFill/>
          </p:spPr>
          <p:txBody>
            <a:bodyPr wrap="square" rtlCol="0">
              <a:spAutoFit/>
            </a:bodyPr>
            <a:lstStyle/>
            <a:p>
              <a:pPr defTabSz="1219170" fontAlgn="base">
                <a:spcBef>
                  <a:spcPct val="0"/>
                </a:spcBef>
                <a:spcAft>
                  <a:spcPct val="0"/>
                </a:spcAft>
              </a:pPr>
              <a:r>
                <a:rPr lang="fr-FR" b="1" dirty="0">
                  <a:solidFill>
                    <a:srgbClr val="4A4A49"/>
                  </a:solidFill>
                  <a:latin typeface="Arial" charset="0"/>
                  <a:ea typeface="ＭＳ Ｐゴシック" charset="0"/>
                </a:rPr>
                <a:t>Technologie</a:t>
              </a:r>
            </a:p>
          </p:txBody>
        </p:sp>
        <p:sp>
          <p:nvSpPr>
            <p:cNvPr id="95" name="ZoneTexte 94">
              <a:extLst>
                <a:ext uri="{FF2B5EF4-FFF2-40B4-BE49-F238E27FC236}">
                  <a16:creationId xmlns:a16="http://schemas.microsoft.com/office/drawing/2014/main" id="{E34E64F0-7EB0-CDD6-169D-00360AB39475}"/>
                </a:ext>
              </a:extLst>
            </p:cNvPr>
            <p:cNvSpPr txBox="1"/>
            <p:nvPr/>
          </p:nvSpPr>
          <p:spPr>
            <a:xfrm>
              <a:off x="428264" y="4291995"/>
              <a:ext cx="1129654" cy="338554"/>
            </a:xfrm>
            <a:prstGeom prst="rect">
              <a:avLst/>
            </a:prstGeom>
            <a:noFill/>
          </p:spPr>
          <p:txBody>
            <a:bodyPr wrap="square" rtlCol="0">
              <a:spAutoFit/>
            </a:bodyPr>
            <a:lstStyle/>
            <a:p>
              <a:pPr algn="r" defTabSz="1219170" fontAlgn="base">
                <a:spcBef>
                  <a:spcPct val="0"/>
                </a:spcBef>
                <a:spcAft>
                  <a:spcPct val="0"/>
                </a:spcAft>
              </a:pPr>
              <a:r>
                <a:rPr lang="fr-FR" sz="1600" i="1" dirty="0">
                  <a:solidFill>
                    <a:schemeClr val="accent1"/>
                  </a:solidFill>
                  <a:latin typeface="Arial" charset="0"/>
                  <a:ea typeface="ＭＳ Ｐゴシック" charset="0"/>
                </a:rPr>
                <a:t>Modérée</a:t>
              </a:r>
            </a:p>
          </p:txBody>
        </p:sp>
        <p:sp>
          <p:nvSpPr>
            <p:cNvPr id="96" name="ZoneTexte 95">
              <a:extLst>
                <a:ext uri="{FF2B5EF4-FFF2-40B4-BE49-F238E27FC236}">
                  <a16:creationId xmlns:a16="http://schemas.microsoft.com/office/drawing/2014/main" id="{625C1AFC-F49C-C4AA-FB98-B7627CEBC6F4}"/>
                </a:ext>
              </a:extLst>
            </p:cNvPr>
            <p:cNvSpPr txBox="1"/>
            <p:nvPr/>
          </p:nvSpPr>
          <p:spPr>
            <a:xfrm>
              <a:off x="744986" y="2599941"/>
              <a:ext cx="812932" cy="338554"/>
            </a:xfrm>
            <a:prstGeom prst="rect">
              <a:avLst/>
            </a:prstGeom>
            <a:noFill/>
          </p:spPr>
          <p:txBody>
            <a:bodyPr wrap="square" rtlCol="0">
              <a:spAutoFit/>
            </a:bodyPr>
            <a:lstStyle/>
            <a:p>
              <a:pPr algn="r" defTabSz="1219170" fontAlgn="base">
                <a:spcBef>
                  <a:spcPct val="0"/>
                </a:spcBef>
                <a:spcAft>
                  <a:spcPct val="0"/>
                </a:spcAft>
              </a:pPr>
              <a:r>
                <a:rPr lang="fr-FR" sz="1600" i="1" dirty="0">
                  <a:solidFill>
                    <a:schemeClr val="accent1"/>
                  </a:solidFill>
                  <a:latin typeface="Arial" charset="0"/>
                  <a:ea typeface="ＭＳ Ｐゴシック" charset="0"/>
                </a:rPr>
                <a:t>Elevée</a:t>
              </a:r>
            </a:p>
          </p:txBody>
        </p:sp>
        <p:sp>
          <p:nvSpPr>
            <p:cNvPr id="97" name="Ellipse 96">
              <a:extLst>
                <a:ext uri="{FF2B5EF4-FFF2-40B4-BE49-F238E27FC236}">
                  <a16:creationId xmlns:a16="http://schemas.microsoft.com/office/drawing/2014/main" id="{F8541B64-C6CC-5C96-48F6-48F28D56889A}"/>
                </a:ext>
              </a:extLst>
            </p:cNvPr>
            <p:cNvSpPr/>
            <p:nvPr/>
          </p:nvSpPr>
          <p:spPr>
            <a:xfrm>
              <a:off x="8515887" y="2303908"/>
              <a:ext cx="131013" cy="91215"/>
            </a:xfrm>
            <a:prstGeom prst="ellipse">
              <a:avLst/>
            </a:prstGeom>
            <a:noFill/>
            <a:ln w="25400" cap="flat" cmpd="sng" algn="ctr">
              <a:solidFill>
                <a:srgbClr val="0080C9"/>
              </a:solidFill>
              <a:prstDash val="solid"/>
            </a:ln>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Arial"/>
                <a:ea typeface="+mn-ea"/>
                <a:cs typeface="+mn-cs"/>
              </a:endParaRPr>
            </a:p>
          </p:txBody>
        </p:sp>
      </p:grpSp>
      <p:sp>
        <p:nvSpPr>
          <p:cNvPr id="99" name="Ellipse 98">
            <a:extLst>
              <a:ext uri="{FF2B5EF4-FFF2-40B4-BE49-F238E27FC236}">
                <a16:creationId xmlns:a16="http://schemas.microsoft.com/office/drawing/2014/main" id="{ADB11E6F-B006-394D-8769-8BDBE9E0417F}"/>
              </a:ext>
            </a:extLst>
          </p:cNvPr>
          <p:cNvSpPr/>
          <p:nvPr/>
        </p:nvSpPr>
        <p:spPr>
          <a:xfrm>
            <a:off x="8262253" y="4325776"/>
            <a:ext cx="117915" cy="89676"/>
          </a:xfrm>
          <a:prstGeom prst="ellipse">
            <a:avLst/>
          </a:prstGeom>
          <a:noFill/>
          <a:ln w="25400" cap="flat" cmpd="sng" algn="ctr">
            <a:solidFill>
              <a:srgbClr val="0080C9"/>
            </a:solidFill>
            <a:prstDash val="solid"/>
          </a:ln>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Arial"/>
              <a:ea typeface="+mn-ea"/>
              <a:cs typeface="+mn-cs"/>
            </a:endParaRPr>
          </a:p>
        </p:txBody>
      </p:sp>
      <p:sp>
        <p:nvSpPr>
          <p:cNvPr id="100" name="Ellipse 99">
            <a:extLst>
              <a:ext uri="{FF2B5EF4-FFF2-40B4-BE49-F238E27FC236}">
                <a16:creationId xmlns:a16="http://schemas.microsoft.com/office/drawing/2014/main" id="{699B850E-1A5F-D3D3-F446-6AF504AE2D80}"/>
              </a:ext>
            </a:extLst>
          </p:cNvPr>
          <p:cNvSpPr/>
          <p:nvPr/>
        </p:nvSpPr>
        <p:spPr>
          <a:xfrm>
            <a:off x="8259683" y="5082569"/>
            <a:ext cx="117915" cy="89676"/>
          </a:xfrm>
          <a:prstGeom prst="ellipse">
            <a:avLst/>
          </a:prstGeom>
          <a:noFill/>
          <a:ln w="25400" cap="flat" cmpd="sng" algn="ctr">
            <a:solidFill>
              <a:srgbClr val="0080C9"/>
            </a:solidFill>
            <a:prstDash val="solid"/>
          </a:ln>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61886668"/>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46</a:t>
            </a:fld>
            <a:endParaRPr lang="fr-FR" dirty="0"/>
          </a:p>
        </p:txBody>
      </p:sp>
      <p:sp>
        <p:nvSpPr>
          <p:cNvPr id="7" name="Titre 2">
            <a:extLst>
              <a:ext uri="{FF2B5EF4-FFF2-40B4-BE49-F238E27FC236}">
                <a16:creationId xmlns:a16="http://schemas.microsoft.com/office/drawing/2014/main" id="{58E61D40-E1E2-A71B-4B72-21B2D04BD3D7}"/>
              </a:ext>
            </a:extLst>
          </p:cNvPr>
          <p:cNvSpPr>
            <a:spLocks noGrp="1"/>
          </p:cNvSpPr>
          <p:nvPr>
            <p:ph type="title"/>
          </p:nvPr>
        </p:nvSpPr>
        <p:spPr>
          <a:xfrm>
            <a:off x="185548" y="100238"/>
            <a:ext cx="9359143" cy="558393"/>
          </a:xfrm>
        </p:spPr>
        <p:txBody>
          <a:bodyPr>
            <a:normAutofit/>
          </a:bodyPr>
          <a:lstStyle/>
          <a:p>
            <a:r>
              <a:rPr lang="fr-FR" sz="2800" dirty="0"/>
              <a:t>France Assureurs -Panorama des enjeux digitaux européens</a:t>
            </a:r>
          </a:p>
        </p:txBody>
      </p:sp>
      <p:pic>
        <p:nvPicPr>
          <p:cNvPr id="9" name="Image 8">
            <a:extLst>
              <a:ext uri="{FF2B5EF4-FFF2-40B4-BE49-F238E27FC236}">
                <a16:creationId xmlns:a16="http://schemas.microsoft.com/office/drawing/2014/main" id="{23C8AE99-FCCB-8ED9-E1BC-09B9744CF7AF}"/>
              </a:ext>
            </a:extLst>
          </p:cNvPr>
          <p:cNvPicPr>
            <a:picLocks noChangeAspect="1"/>
          </p:cNvPicPr>
          <p:nvPr/>
        </p:nvPicPr>
        <p:blipFill>
          <a:blip r:embed="rId2"/>
          <a:stretch>
            <a:fillRect/>
          </a:stretch>
        </p:blipFill>
        <p:spPr>
          <a:xfrm>
            <a:off x="9540976" y="912879"/>
            <a:ext cx="2178121" cy="737105"/>
          </a:xfrm>
          <a:prstGeom prst="rect">
            <a:avLst/>
          </a:prstGeom>
        </p:spPr>
      </p:pic>
      <p:sp>
        <p:nvSpPr>
          <p:cNvPr id="6" name="Titre 4">
            <a:extLst>
              <a:ext uri="{FF2B5EF4-FFF2-40B4-BE49-F238E27FC236}">
                <a16:creationId xmlns:a16="http://schemas.microsoft.com/office/drawing/2014/main" id="{80D24260-7743-4450-CA32-3BE0A2332D84}"/>
              </a:ext>
            </a:extLst>
          </p:cNvPr>
          <p:cNvSpPr txBox="1">
            <a:spLocks/>
          </p:cNvSpPr>
          <p:nvPr/>
        </p:nvSpPr>
        <p:spPr bwMode="gray">
          <a:xfrm>
            <a:off x="281158" y="840864"/>
            <a:ext cx="10620000" cy="287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133" kern="1200">
                <a:solidFill>
                  <a:schemeClr val="accent1"/>
                </a:solidFill>
                <a:latin typeface="+mj-lt"/>
                <a:ea typeface="ＭＳ Ｐゴシック" charset="0"/>
                <a:cs typeface="ＭＳ Ｐゴシック" charset="0"/>
              </a:defRPr>
            </a:lvl1pPr>
            <a:lvl2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2pPr>
            <a:lvl3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3pPr>
            <a:lvl4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4pPr>
            <a:lvl5pPr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6pPr>
            <a:lvl7pPr marL="1219170"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7pPr>
            <a:lvl8pPr marL="1828754"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8pPr>
            <a:lvl9pPr marL="2438339" algn="l" rtl="0" eaLnBrk="1" fontAlgn="base" hangingPunct="1">
              <a:spcBef>
                <a:spcPct val="0"/>
              </a:spcBef>
              <a:spcAft>
                <a:spcPct val="0"/>
              </a:spcAft>
              <a:defRPr sz="2133">
                <a:solidFill>
                  <a:schemeClr val="accent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400" b="1" dirty="0">
                <a:solidFill>
                  <a:srgbClr val="282D69"/>
                </a:solidFill>
                <a:latin typeface="Arial" panose="020B0604020202020204" pitchFamily="34" charset="0"/>
                <a:ea typeface="+mj-ea"/>
                <a:cs typeface="Arial" panose="020B0604020202020204" pitchFamily="34" charset="0"/>
              </a:rPr>
              <a:t>Blockchain, crypto, smart </a:t>
            </a:r>
            <a:r>
              <a:rPr lang="fr-FR" sz="2400" b="1" dirty="0" err="1">
                <a:solidFill>
                  <a:srgbClr val="282D69"/>
                </a:solidFill>
                <a:latin typeface="Arial" panose="020B0604020202020204" pitchFamily="34" charset="0"/>
                <a:ea typeface="+mj-ea"/>
                <a:cs typeface="Arial" panose="020B0604020202020204" pitchFamily="34" charset="0"/>
              </a:rPr>
              <a:t>contracts</a:t>
            </a:r>
            <a:endParaRPr lang="fr-FR" sz="2400" b="1" dirty="0">
              <a:solidFill>
                <a:srgbClr val="282D69"/>
              </a:solidFill>
              <a:latin typeface="Arial" panose="020B0604020202020204" pitchFamily="34" charset="0"/>
              <a:ea typeface="+mj-ea"/>
              <a:cs typeface="Arial" panose="020B0604020202020204" pitchFamily="34" charset="0"/>
            </a:endParaRPr>
          </a:p>
          <a:p>
            <a:pPr>
              <a:defRPr/>
            </a:pPr>
            <a:r>
              <a:rPr lang="fr-FR" sz="2400" b="1" i="1" dirty="0">
                <a:solidFill>
                  <a:srgbClr val="C00000"/>
                </a:solidFill>
                <a:latin typeface="Arial"/>
                <a:ea typeface="+mj-ea"/>
                <a:cs typeface="Arial"/>
              </a:rPr>
              <a:t>Un potentiel qui reste à exploiter dans l’assurance</a:t>
            </a:r>
            <a:endParaRPr lang="fr-FR" sz="2400" dirty="0">
              <a:ea typeface="+mj-ea"/>
            </a:endParaRPr>
          </a:p>
        </p:txBody>
      </p:sp>
      <p:pic>
        <p:nvPicPr>
          <p:cNvPr id="3" name="Image 2">
            <a:extLst>
              <a:ext uri="{FF2B5EF4-FFF2-40B4-BE49-F238E27FC236}">
                <a16:creationId xmlns:a16="http://schemas.microsoft.com/office/drawing/2014/main" id="{C25F82BB-28A2-EB6E-C46E-7F1285D79F16}"/>
              </a:ext>
            </a:extLst>
          </p:cNvPr>
          <p:cNvPicPr>
            <a:picLocks noChangeAspect="1"/>
          </p:cNvPicPr>
          <p:nvPr/>
        </p:nvPicPr>
        <p:blipFill>
          <a:blip r:embed="rId3"/>
          <a:stretch>
            <a:fillRect/>
          </a:stretch>
        </p:blipFill>
        <p:spPr>
          <a:xfrm>
            <a:off x="281158" y="1732176"/>
            <a:ext cx="11010141" cy="5025585"/>
          </a:xfrm>
          <a:prstGeom prst="rect">
            <a:avLst/>
          </a:prstGeom>
        </p:spPr>
      </p:pic>
    </p:spTree>
    <p:extLst>
      <p:ext uri="{BB962C8B-B14F-4D97-AF65-F5344CB8AC3E}">
        <p14:creationId xmlns:p14="http://schemas.microsoft.com/office/powerpoint/2010/main" val="399377015"/>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7FD270-FBA0-624F-B4E7-C9D1AF319969}"/>
              </a:ext>
            </a:extLst>
          </p:cNvPr>
          <p:cNvSpPr>
            <a:spLocks noGrp="1"/>
          </p:cNvSpPr>
          <p:nvPr>
            <p:ph type="body" sz="quarter" idx="22"/>
          </p:nvPr>
        </p:nvSpPr>
        <p:spPr>
          <a:xfrm>
            <a:off x="478502" y="2418858"/>
            <a:ext cx="8899608" cy="702233"/>
          </a:xfrm>
        </p:spPr>
        <p:txBody>
          <a:bodyPr/>
          <a:lstStyle/>
          <a:p>
            <a:r>
              <a:rPr lang="fr-FR" dirty="0">
                <a:solidFill>
                  <a:srgbClr val="008291"/>
                </a:solidFill>
              </a:rPr>
              <a:t>Félix D’ALANCON  </a:t>
            </a:r>
          </a:p>
          <a:p>
            <a:r>
              <a:rPr lang="fr-FR" sz="3600" dirty="0">
                <a:solidFill>
                  <a:srgbClr val="008291"/>
                </a:solidFill>
              </a:rPr>
              <a:t>(Directeur Commercial)</a:t>
            </a:r>
          </a:p>
        </p:txBody>
      </p:sp>
      <p:sp>
        <p:nvSpPr>
          <p:cNvPr id="4" name="Titre 3">
            <a:extLst>
              <a:ext uri="{FF2B5EF4-FFF2-40B4-BE49-F238E27FC236}">
                <a16:creationId xmlns:a16="http://schemas.microsoft.com/office/drawing/2014/main" id="{236C44B5-18E9-AB44-B79A-DB8A4E7E490D}"/>
              </a:ext>
            </a:extLst>
          </p:cNvPr>
          <p:cNvSpPr>
            <a:spLocks noGrp="1"/>
          </p:cNvSpPr>
          <p:nvPr>
            <p:ph type="title"/>
          </p:nvPr>
        </p:nvSpPr>
        <p:spPr/>
        <p:txBody>
          <a:bodyPr/>
          <a:lstStyle/>
          <a:p>
            <a:r>
              <a:rPr lang="fr-FR" dirty="0"/>
              <a:t>Apref – Matinale Nouvelles Technologies – 09 Juin 2022 </a:t>
            </a:r>
          </a:p>
        </p:txBody>
      </p:sp>
      <p:sp>
        <p:nvSpPr>
          <p:cNvPr id="5" name="Espace réservé du numéro de diapositive 4">
            <a:extLst>
              <a:ext uri="{FF2B5EF4-FFF2-40B4-BE49-F238E27FC236}">
                <a16:creationId xmlns:a16="http://schemas.microsoft.com/office/drawing/2014/main" id="{49B729AC-32DD-E647-9410-A2AD7EE932A5}"/>
              </a:ext>
            </a:extLst>
          </p:cNvPr>
          <p:cNvSpPr>
            <a:spLocks noGrp="1"/>
          </p:cNvSpPr>
          <p:nvPr>
            <p:ph type="sldNum" sz="quarter" idx="12"/>
          </p:nvPr>
        </p:nvSpPr>
        <p:spPr/>
        <p:txBody>
          <a:bodyPr/>
          <a:lstStyle/>
          <a:p>
            <a:fld id="{7E8142E3-C1AF-7B4B-A0AC-666D1027A077}" type="slidenum">
              <a:rPr lang="fr-FR" smtClean="0"/>
              <a:pPr/>
              <a:t>47</a:t>
            </a:fld>
            <a:endParaRPr lang="fr-FR" dirty="0"/>
          </a:p>
        </p:txBody>
      </p:sp>
      <p:pic>
        <p:nvPicPr>
          <p:cNvPr id="6" name="Image 5">
            <a:extLst>
              <a:ext uri="{FF2B5EF4-FFF2-40B4-BE49-F238E27FC236}">
                <a16:creationId xmlns:a16="http://schemas.microsoft.com/office/drawing/2014/main" id="{9111F5BA-376A-CB04-D852-F15AFC85D4C4}"/>
              </a:ext>
            </a:extLst>
          </p:cNvPr>
          <p:cNvPicPr>
            <a:picLocks noChangeAspect="1"/>
          </p:cNvPicPr>
          <p:nvPr/>
        </p:nvPicPr>
        <p:blipFill>
          <a:blip r:embed="rId2"/>
          <a:stretch>
            <a:fillRect/>
          </a:stretch>
        </p:blipFill>
        <p:spPr>
          <a:xfrm>
            <a:off x="7019735" y="5293938"/>
            <a:ext cx="2724530" cy="819264"/>
          </a:xfrm>
          <a:prstGeom prst="rect">
            <a:avLst/>
          </a:prstGeom>
        </p:spPr>
      </p:pic>
    </p:spTree>
    <p:extLst>
      <p:ext uri="{BB962C8B-B14F-4D97-AF65-F5344CB8AC3E}">
        <p14:creationId xmlns:p14="http://schemas.microsoft.com/office/powerpoint/2010/main" val="2626898631"/>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76"/>
          <p:cNvSpPr/>
          <p:nvPr/>
        </p:nvSpPr>
        <p:spPr>
          <a:xfrm>
            <a:off x="18883133" y="549323"/>
            <a:ext cx="500400" cy="500400"/>
          </a:xfrm>
          <a:prstGeom prst="ellipse">
            <a:avLst/>
          </a:prstGeom>
          <a:solidFill>
            <a:srgbClr val="FFFBF5"/>
          </a:solidFill>
          <a:ln w="9525" cap="flat" cmpd="sng">
            <a:solidFill>
              <a:srgbClr val="F3F3F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1600"/>
          </a:p>
        </p:txBody>
      </p:sp>
      <p:sp>
        <p:nvSpPr>
          <p:cNvPr id="417" name="Google Shape;417;p76"/>
          <p:cNvSpPr txBox="1"/>
          <p:nvPr/>
        </p:nvSpPr>
        <p:spPr>
          <a:xfrm>
            <a:off x="6113933" y="1687167"/>
            <a:ext cx="656800" cy="389746"/>
          </a:xfrm>
          <a:prstGeom prst="rect">
            <a:avLst/>
          </a:prstGeom>
          <a:noFill/>
          <a:ln>
            <a:noFill/>
          </a:ln>
        </p:spPr>
        <p:txBody>
          <a:bodyPr spcFirstLastPara="1" wrap="square" lIns="121900" tIns="121900" rIns="121900" bIns="121900" anchor="t" anchorCtr="0">
            <a:spAutoFit/>
          </a:bodyPr>
          <a:lstStyle/>
          <a:p>
            <a:r>
              <a:rPr lang="fr" sz="933">
                <a:solidFill>
                  <a:srgbClr val="5762AB"/>
                </a:solidFill>
                <a:latin typeface="Roboto"/>
                <a:ea typeface="Roboto"/>
                <a:cs typeface="Roboto"/>
                <a:sym typeface="Roboto"/>
              </a:rPr>
              <a:t>(2022)</a:t>
            </a:r>
            <a:endParaRPr sz="933">
              <a:solidFill>
                <a:srgbClr val="5762AB"/>
              </a:solidFill>
              <a:latin typeface="Roboto"/>
              <a:ea typeface="Roboto"/>
              <a:cs typeface="Roboto"/>
              <a:sym typeface="Roboto"/>
            </a:endParaRPr>
          </a:p>
        </p:txBody>
      </p:sp>
      <p:sp>
        <p:nvSpPr>
          <p:cNvPr id="418" name="Google Shape;418;p76"/>
          <p:cNvSpPr txBox="1"/>
          <p:nvPr/>
        </p:nvSpPr>
        <p:spPr>
          <a:xfrm>
            <a:off x="584733" y="340133"/>
            <a:ext cx="11187200" cy="626000"/>
          </a:xfrm>
          <a:prstGeom prst="rect">
            <a:avLst/>
          </a:prstGeom>
          <a:noFill/>
          <a:ln>
            <a:noFill/>
          </a:ln>
        </p:spPr>
        <p:txBody>
          <a:bodyPr spcFirstLastPara="1" wrap="square" lIns="121900" tIns="121900" rIns="121900" bIns="121900" anchor="t" anchorCtr="0">
            <a:noAutofit/>
          </a:bodyPr>
          <a:lstStyle/>
          <a:p>
            <a:r>
              <a:rPr lang="fr" sz="2667" b="1" dirty="0">
                <a:solidFill>
                  <a:srgbClr val="5268B1"/>
                </a:solidFill>
                <a:latin typeface="Roboto"/>
                <a:ea typeface="Roboto"/>
                <a:cs typeface="Roboto"/>
                <a:sym typeface="Roboto"/>
              </a:rPr>
              <a:t>Akur8</a:t>
            </a:r>
            <a:endParaRPr sz="2667" b="1" dirty="0">
              <a:solidFill>
                <a:srgbClr val="5268B1"/>
              </a:solidFill>
              <a:latin typeface="Roboto"/>
              <a:ea typeface="Roboto"/>
              <a:cs typeface="Roboto"/>
              <a:sym typeface="Roboto"/>
            </a:endParaRPr>
          </a:p>
        </p:txBody>
      </p:sp>
      <p:pic>
        <p:nvPicPr>
          <p:cNvPr id="419" name="Google Shape;419;p76"/>
          <p:cNvPicPr preferRelativeResize="0"/>
          <p:nvPr/>
        </p:nvPicPr>
        <p:blipFill rotWithShape="1">
          <a:blip r:embed="rId3">
            <a:alphaModFix/>
          </a:blip>
          <a:srcRect t="29" b="39"/>
          <a:stretch/>
        </p:blipFill>
        <p:spPr>
          <a:xfrm>
            <a:off x="2743956" y="5357733"/>
            <a:ext cx="2399961" cy="626000"/>
          </a:xfrm>
          <a:prstGeom prst="rect">
            <a:avLst/>
          </a:prstGeom>
          <a:noFill/>
          <a:ln>
            <a:noFill/>
          </a:ln>
        </p:spPr>
      </p:pic>
      <p:sp>
        <p:nvSpPr>
          <p:cNvPr id="420" name="Google Shape;420;p76"/>
          <p:cNvSpPr/>
          <p:nvPr/>
        </p:nvSpPr>
        <p:spPr>
          <a:xfrm>
            <a:off x="7516100" y="4246529"/>
            <a:ext cx="4239200" cy="1906800"/>
          </a:xfrm>
          <a:prstGeom prst="roundRect">
            <a:avLst>
              <a:gd name="adj" fmla="val 8876"/>
            </a:avLst>
          </a:prstGeom>
          <a:solidFill>
            <a:srgbClr val="FFFFFF">
              <a:alpha val="67600"/>
            </a:srgbClr>
          </a:solidFill>
          <a:ln w="19050" cap="flat" cmpd="sng">
            <a:solidFill>
              <a:srgbClr val="8C9CD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21" name="Google Shape;421;p76"/>
          <p:cNvSpPr/>
          <p:nvPr/>
        </p:nvSpPr>
        <p:spPr>
          <a:xfrm>
            <a:off x="7516100" y="1182967"/>
            <a:ext cx="4239200" cy="2801600"/>
          </a:xfrm>
          <a:prstGeom prst="roundRect">
            <a:avLst>
              <a:gd name="adj" fmla="val 8876"/>
            </a:avLst>
          </a:prstGeom>
          <a:solidFill>
            <a:srgbClr val="FFFFFF">
              <a:alpha val="67600"/>
            </a:srgbClr>
          </a:solidFill>
          <a:ln w="19050" cap="flat" cmpd="sng">
            <a:solidFill>
              <a:srgbClr val="8C9CD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22" name="Google Shape;422;p76"/>
          <p:cNvSpPr txBox="1"/>
          <p:nvPr/>
        </p:nvSpPr>
        <p:spPr>
          <a:xfrm>
            <a:off x="9507633" y="1778933"/>
            <a:ext cx="2088400" cy="451600"/>
          </a:xfrm>
          <a:prstGeom prst="rect">
            <a:avLst/>
          </a:prstGeom>
          <a:noFill/>
          <a:ln>
            <a:noFill/>
          </a:ln>
        </p:spPr>
        <p:txBody>
          <a:bodyPr spcFirstLastPara="1" wrap="square" lIns="0" tIns="121900" rIns="0" bIns="121900" anchor="t" anchorCtr="0">
            <a:noAutofit/>
          </a:bodyPr>
          <a:lstStyle/>
          <a:p>
            <a:r>
              <a:rPr lang="fr" sz="1067">
                <a:solidFill>
                  <a:schemeClr val="dk2"/>
                </a:solidFill>
                <a:latin typeface="Roboto"/>
                <a:ea typeface="Roboto"/>
                <a:cs typeface="Roboto"/>
                <a:sym typeface="Roboto"/>
              </a:rPr>
              <a:t>Bureaux</a:t>
            </a:r>
            <a:br>
              <a:rPr lang="fr" sz="1067">
                <a:solidFill>
                  <a:schemeClr val="dk2"/>
                </a:solidFill>
                <a:latin typeface="Roboto"/>
                <a:ea typeface="Roboto"/>
                <a:cs typeface="Roboto"/>
                <a:sym typeface="Roboto"/>
              </a:rPr>
            </a:br>
            <a:r>
              <a:rPr lang="fr" sz="1600">
                <a:solidFill>
                  <a:srgbClr val="1A1A1A"/>
                </a:solidFill>
                <a:latin typeface="Roboto"/>
                <a:ea typeface="Roboto"/>
                <a:cs typeface="Roboto"/>
                <a:sym typeface="Roboto"/>
              </a:rPr>
              <a:t>Paris, Londres,</a:t>
            </a:r>
            <a:br>
              <a:rPr lang="fr" sz="1600">
                <a:solidFill>
                  <a:srgbClr val="1A1A1A"/>
                </a:solidFill>
                <a:latin typeface="Roboto"/>
                <a:ea typeface="Roboto"/>
                <a:cs typeface="Roboto"/>
                <a:sym typeface="Roboto"/>
              </a:rPr>
            </a:br>
            <a:r>
              <a:rPr lang="fr" sz="1600">
                <a:solidFill>
                  <a:srgbClr val="1A1A1A"/>
                </a:solidFill>
                <a:latin typeface="Roboto"/>
                <a:ea typeface="Roboto"/>
                <a:cs typeface="Roboto"/>
                <a:sym typeface="Roboto"/>
              </a:rPr>
              <a:t>New York, Milan, </a:t>
            </a:r>
            <a:br>
              <a:rPr lang="fr" sz="1600">
                <a:solidFill>
                  <a:srgbClr val="1A1A1A"/>
                </a:solidFill>
                <a:latin typeface="Roboto"/>
                <a:ea typeface="Roboto"/>
                <a:cs typeface="Roboto"/>
                <a:sym typeface="Roboto"/>
              </a:rPr>
            </a:br>
            <a:r>
              <a:rPr lang="fr" sz="1600">
                <a:solidFill>
                  <a:srgbClr val="1A1A1A"/>
                </a:solidFill>
                <a:latin typeface="Roboto"/>
                <a:ea typeface="Roboto"/>
                <a:cs typeface="Roboto"/>
                <a:sym typeface="Roboto"/>
              </a:rPr>
              <a:t>Tokyo (2022)</a:t>
            </a:r>
            <a:endParaRPr sz="1600">
              <a:solidFill>
                <a:srgbClr val="1A1A1A"/>
              </a:solidFill>
              <a:latin typeface="Roboto"/>
              <a:ea typeface="Roboto"/>
              <a:cs typeface="Roboto"/>
              <a:sym typeface="Roboto"/>
            </a:endParaRPr>
          </a:p>
        </p:txBody>
      </p:sp>
      <p:sp>
        <p:nvSpPr>
          <p:cNvPr id="423" name="Google Shape;423;p76"/>
          <p:cNvSpPr txBox="1"/>
          <p:nvPr/>
        </p:nvSpPr>
        <p:spPr>
          <a:xfrm>
            <a:off x="7802200" y="1778944"/>
            <a:ext cx="1018400" cy="451600"/>
          </a:xfrm>
          <a:prstGeom prst="rect">
            <a:avLst/>
          </a:prstGeom>
          <a:noFill/>
          <a:ln>
            <a:noFill/>
          </a:ln>
        </p:spPr>
        <p:txBody>
          <a:bodyPr spcFirstLastPara="1" wrap="square" lIns="0" tIns="121900" rIns="0" bIns="121900" anchor="t" anchorCtr="0">
            <a:noAutofit/>
          </a:bodyPr>
          <a:lstStyle/>
          <a:p>
            <a:r>
              <a:rPr lang="fr" sz="1067">
                <a:solidFill>
                  <a:schemeClr val="dk2"/>
                </a:solidFill>
                <a:latin typeface="Roboto"/>
                <a:ea typeface="Roboto"/>
                <a:cs typeface="Roboto"/>
                <a:sym typeface="Roboto"/>
              </a:rPr>
              <a:t>Création</a:t>
            </a:r>
            <a:endParaRPr sz="1067">
              <a:solidFill>
                <a:schemeClr val="dk2"/>
              </a:solidFill>
              <a:latin typeface="Roboto"/>
              <a:ea typeface="Roboto"/>
              <a:cs typeface="Roboto"/>
              <a:sym typeface="Roboto"/>
            </a:endParaRPr>
          </a:p>
          <a:p>
            <a:r>
              <a:rPr lang="fr" sz="1600">
                <a:solidFill>
                  <a:srgbClr val="1A1A1A"/>
                </a:solidFill>
                <a:latin typeface="Roboto"/>
                <a:ea typeface="Roboto"/>
                <a:cs typeface="Roboto"/>
                <a:sym typeface="Roboto"/>
              </a:rPr>
              <a:t>2018</a:t>
            </a:r>
            <a:endParaRPr sz="1600">
              <a:solidFill>
                <a:srgbClr val="1A1A1A"/>
              </a:solidFill>
              <a:latin typeface="Roboto"/>
              <a:ea typeface="Roboto"/>
              <a:cs typeface="Roboto"/>
              <a:sym typeface="Roboto"/>
            </a:endParaRPr>
          </a:p>
        </p:txBody>
      </p:sp>
      <p:sp>
        <p:nvSpPr>
          <p:cNvPr id="424" name="Google Shape;424;p76"/>
          <p:cNvSpPr txBox="1"/>
          <p:nvPr/>
        </p:nvSpPr>
        <p:spPr>
          <a:xfrm>
            <a:off x="7832033" y="3150433"/>
            <a:ext cx="1018400" cy="451600"/>
          </a:xfrm>
          <a:prstGeom prst="rect">
            <a:avLst/>
          </a:prstGeom>
          <a:noFill/>
          <a:ln>
            <a:noFill/>
          </a:ln>
        </p:spPr>
        <p:txBody>
          <a:bodyPr spcFirstLastPara="1" wrap="square" lIns="0" tIns="121900" rIns="0" bIns="121900" anchor="t" anchorCtr="0">
            <a:noAutofit/>
          </a:bodyPr>
          <a:lstStyle/>
          <a:p>
            <a:r>
              <a:rPr lang="fr" sz="1067">
                <a:solidFill>
                  <a:schemeClr val="dk2"/>
                </a:solidFill>
                <a:latin typeface="Roboto"/>
                <a:ea typeface="Roboto"/>
                <a:cs typeface="Roboto"/>
                <a:sym typeface="Roboto"/>
              </a:rPr>
              <a:t>Employés</a:t>
            </a:r>
            <a:endParaRPr sz="1067">
              <a:solidFill>
                <a:schemeClr val="dk2"/>
              </a:solidFill>
              <a:latin typeface="Roboto"/>
              <a:ea typeface="Roboto"/>
              <a:cs typeface="Roboto"/>
              <a:sym typeface="Roboto"/>
            </a:endParaRPr>
          </a:p>
          <a:p>
            <a:r>
              <a:rPr lang="fr" sz="1600">
                <a:solidFill>
                  <a:srgbClr val="1A1A1A"/>
                </a:solidFill>
                <a:latin typeface="Roboto"/>
                <a:ea typeface="Roboto"/>
                <a:cs typeface="Roboto"/>
                <a:sym typeface="Roboto"/>
              </a:rPr>
              <a:t>100</a:t>
            </a:r>
            <a:endParaRPr sz="1600">
              <a:solidFill>
                <a:srgbClr val="1A1A1A"/>
              </a:solidFill>
              <a:latin typeface="Roboto"/>
              <a:ea typeface="Roboto"/>
              <a:cs typeface="Roboto"/>
              <a:sym typeface="Roboto"/>
            </a:endParaRPr>
          </a:p>
        </p:txBody>
      </p:sp>
      <p:pic>
        <p:nvPicPr>
          <p:cNvPr id="425" name="Google Shape;425;p76"/>
          <p:cNvPicPr preferRelativeResize="0"/>
          <p:nvPr/>
        </p:nvPicPr>
        <p:blipFill rotWithShape="1">
          <a:blip r:embed="rId4">
            <a:alphaModFix/>
          </a:blip>
          <a:srcRect l="20652" r="55586"/>
          <a:stretch/>
        </p:blipFill>
        <p:spPr>
          <a:xfrm>
            <a:off x="7802190" y="2709653"/>
            <a:ext cx="450639" cy="450635"/>
          </a:xfrm>
          <a:prstGeom prst="rect">
            <a:avLst/>
          </a:prstGeom>
          <a:noFill/>
          <a:ln>
            <a:noFill/>
          </a:ln>
        </p:spPr>
      </p:pic>
      <p:pic>
        <p:nvPicPr>
          <p:cNvPr id="426" name="Google Shape;426;p76"/>
          <p:cNvPicPr preferRelativeResize="0"/>
          <p:nvPr/>
        </p:nvPicPr>
        <p:blipFill rotWithShape="1">
          <a:blip r:embed="rId4">
            <a:alphaModFix/>
          </a:blip>
          <a:srcRect l="59184" r="20867" b="10"/>
          <a:stretch/>
        </p:blipFill>
        <p:spPr>
          <a:xfrm>
            <a:off x="9452127" y="1366973"/>
            <a:ext cx="431271" cy="513640"/>
          </a:xfrm>
          <a:prstGeom prst="rect">
            <a:avLst/>
          </a:prstGeom>
          <a:noFill/>
          <a:ln>
            <a:noFill/>
          </a:ln>
        </p:spPr>
      </p:pic>
      <p:pic>
        <p:nvPicPr>
          <p:cNvPr id="427" name="Google Shape;427;p76"/>
          <p:cNvPicPr preferRelativeResize="0"/>
          <p:nvPr/>
        </p:nvPicPr>
        <p:blipFill rotWithShape="1">
          <a:blip r:embed="rId5">
            <a:alphaModFix/>
          </a:blip>
          <a:srcRect l="7171" t="15977" r="70903" b="15861"/>
          <a:stretch/>
        </p:blipFill>
        <p:spPr>
          <a:xfrm>
            <a:off x="7883632" y="1499514"/>
            <a:ext cx="284265" cy="311967"/>
          </a:xfrm>
          <a:prstGeom prst="rect">
            <a:avLst/>
          </a:prstGeom>
          <a:noFill/>
          <a:ln>
            <a:noFill/>
          </a:ln>
        </p:spPr>
      </p:pic>
      <p:sp>
        <p:nvSpPr>
          <p:cNvPr id="428" name="Google Shape;428;p76"/>
          <p:cNvSpPr txBox="1"/>
          <p:nvPr/>
        </p:nvSpPr>
        <p:spPr>
          <a:xfrm>
            <a:off x="8322567" y="4406935"/>
            <a:ext cx="3204000" cy="772800"/>
          </a:xfrm>
          <a:prstGeom prst="rect">
            <a:avLst/>
          </a:prstGeom>
          <a:noFill/>
          <a:ln>
            <a:noFill/>
          </a:ln>
        </p:spPr>
        <p:txBody>
          <a:bodyPr spcFirstLastPara="1" wrap="square" lIns="0" tIns="121900" rIns="0" bIns="121900" anchor="t" anchorCtr="0">
            <a:noAutofit/>
          </a:bodyPr>
          <a:lstStyle/>
          <a:p>
            <a:r>
              <a:rPr lang="fr" sz="1067">
                <a:solidFill>
                  <a:schemeClr val="dk2"/>
                </a:solidFill>
                <a:latin typeface="Roboto"/>
                <a:ea typeface="Roboto"/>
                <a:cs typeface="Roboto"/>
                <a:sym typeface="Roboto"/>
              </a:rPr>
              <a:t>Activités</a:t>
            </a:r>
            <a:endParaRPr sz="1067">
              <a:solidFill>
                <a:schemeClr val="dk2"/>
              </a:solidFill>
              <a:latin typeface="Roboto"/>
              <a:ea typeface="Roboto"/>
              <a:cs typeface="Roboto"/>
              <a:sym typeface="Roboto"/>
            </a:endParaRPr>
          </a:p>
          <a:p>
            <a:r>
              <a:rPr lang="fr" sz="1600">
                <a:solidFill>
                  <a:srgbClr val="1A1A1A"/>
                </a:solidFill>
                <a:latin typeface="Roboto"/>
                <a:ea typeface="Roboto"/>
                <a:cs typeface="Roboto"/>
                <a:sym typeface="Roboto"/>
              </a:rPr>
              <a:t>Tarification des produits d’assurance Dommages et Santé</a:t>
            </a:r>
            <a:endParaRPr sz="1067">
              <a:solidFill>
                <a:srgbClr val="1A1A1A"/>
              </a:solidFill>
              <a:latin typeface="Roboto"/>
              <a:ea typeface="Roboto"/>
              <a:cs typeface="Roboto"/>
              <a:sym typeface="Roboto"/>
            </a:endParaRPr>
          </a:p>
        </p:txBody>
      </p:sp>
      <p:pic>
        <p:nvPicPr>
          <p:cNvPr id="429" name="Google Shape;429;p76"/>
          <p:cNvPicPr preferRelativeResize="0"/>
          <p:nvPr/>
        </p:nvPicPr>
        <p:blipFill rotWithShape="1">
          <a:blip r:embed="rId4">
            <a:alphaModFix/>
          </a:blip>
          <a:srcRect l="41829" r="38222" b="10"/>
          <a:stretch/>
        </p:blipFill>
        <p:spPr>
          <a:xfrm>
            <a:off x="7802199" y="4472295"/>
            <a:ext cx="376795" cy="448779"/>
          </a:xfrm>
          <a:prstGeom prst="rect">
            <a:avLst/>
          </a:prstGeom>
          <a:noFill/>
          <a:ln>
            <a:noFill/>
          </a:ln>
        </p:spPr>
      </p:pic>
      <p:pic>
        <p:nvPicPr>
          <p:cNvPr id="430" name="Google Shape;430;p76"/>
          <p:cNvPicPr preferRelativeResize="0"/>
          <p:nvPr/>
        </p:nvPicPr>
        <p:blipFill>
          <a:blip r:embed="rId6">
            <a:alphaModFix/>
          </a:blip>
          <a:stretch>
            <a:fillRect/>
          </a:stretch>
        </p:blipFill>
        <p:spPr>
          <a:xfrm>
            <a:off x="9507633" y="2880480"/>
            <a:ext cx="431267" cy="345029"/>
          </a:xfrm>
          <a:prstGeom prst="rect">
            <a:avLst/>
          </a:prstGeom>
          <a:noFill/>
          <a:ln>
            <a:noFill/>
          </a:ln>
        </p:spPr>
      </p:pic>
      <p:sp>
        <p:nvSpPr>
          <p:cNvPr id="431" name="Google Shape;431;p76"/>
          <p:cNvSpPr txBox="1"/>
          <p:nvPr/>
        </p:nvSpPr>
        <p:spPr>
          <a:xfrm>
            <a:off x="9507647" y="3150433"/>
            <a:ext cx="1381600" cy="451600"/>
          </a:xfrm>
          <a:prstGeom prst="rect">
            <a:avLst/>
          </a:prstGeom>
          <a:noFill/>
          <a:ln>
            <a:noFill/>
          </a:ln>
        </p:spPr>
        <p:txBody>
          <a:bodyPr spcFirstLastPara="1" wrap="square" lIns="0" tIns="121900" rIns="0" bIns="121900" anchor="t" anchorCtr="0">
            <a:noAutofit/>
          </a:bodyPr>
          <a:lstStyle/>
          <a:p>
            <a:r>
              <a:rPr lang="fr" sz="1067">
                <a:solidFill>
                  <a:srgbClr val="595959"/>
                </a:solidFill>
                <a:latin typeface="Roboto"/>
                <a:ea typeface="Roboto"/>
                <a:cs typeface="Roboto"/>
                <a:sym typeface="Roboto"/>
              </a:rPr>
              <a:t>Nationalités</a:t>
            </a:r>
            <a:endParaRPr sz="1067">
              <a:solidFill>
                <a:srgbClr val="595959"/>
              </a:solidFill>
              <a:latin typeface="Roboto"/>
              <a:ea typeface="Roboto"/>
              <a:cs typeface="Roboto"/>
              <a:sym typeface="Roboto"/>
            </a:endParaRPr>
          </a:p>
          <a:p>
            <a:r>
              <a:rPr lang="fr" sz="1600">
                <a:solidFill>
                  <a:srgbClr val="1A1A1A"/>
                </a:solidFill>
                <a:latin typeface="Roboto"/>
                <a:ea typeface="Roboto"/>
                <a:cs typeface="Roboto"/>
                <a:sym typeface="Roboto"/>
              </a:rPr>
              <a:t>20+</a:t>
            </a:r>
            <a:endParaRPr sz="1600">
              <a:solidFill>
                <a:srgbClr val="1A1A1A"/>
              </a:solidFill>
              <a:latin typeface="Roboto"/>
              <a:ea typeface="Roboto"/>
              <a:cs typeface="Roboto"/>
              <a:sym typeface="Roboto"/>
            </a:endParaRPr>
          </a:p>
        </p:txBody>
      </p:sp>
      <p:sp>
        <p:nvSpPr>
          <p:cNvPr id="432" name="Google Shape;432;p76"/>
          <p:cNvSpPr txBox="1"/>
          <p:nvPr/>
        </p:nvSpPr>
        <p:spPr>
          <a:xfrm>
            <a:off x="8322388" y="5179733"/>
            <a:ext cx="2088400" cy="451600"/>
          </a:xfrm>
          <a:prstGeom prst="rect">
            <a:avLst/>
          </a:prstGeom>
          <a:noFill/>
          <a:ln>
            <a:noFill/>
          </a:ln>
        </p:spPr>
        <p:txBody>
          <a:bodyPr spcFirstLastPara="1" wrap="square" lIns="0" tIns="121900" rIns="0" bIns="121900" anchor="t" anchorCtr="0">
            <a:noAutofit/>
          </a:bodyPr>
          <a:lstStyle/>
          <a:p>
            <a:r>
              <a:rPr lang="fr" sz="1733">
                <a:solidFill>
                  <a:schemeClr val="dk2"/>
                </a:solidFill>
                <a:latin typeface="Roboto"/>
                <a:ea typeface="Roboto"/>
                <a:cs typeface="Roboto"/>
                <a:sym typeface="Roboto"/>
              </a:rPr>
              <a:t>Clients</a:t>
            </a:r>
            <a:br>
              <a:rPr lang="fr" sz="1733">
                <a:solidFill>
                  <a:schemeClr val="dk2"/>
                </a:solidFill>
                <a:latin typeface="Roboto"/>
                <a:ea typeface="Roboto"/>
                <a:cs typeface="Roboto"/>
                <a:sym typeface="Roboto"/>
              </a:rPr>
            </a:br>
            <a:r>
              <a:rPr lang="fr" sz="2400" b="1">
                <a:solidFill>
                  <a:srgbClr val="1A1A1A"/>
                </a:solidFill>
                <a:latin typeface="Roboto"/>
                <a:ea typeface="Roboto"/>
                <a:cs typeface="Roboto"/>
                <a:sym typeface="Roboto"/>
              </a:rPr>
              <a:t>50+ </a:t>
            </a:r>
            <a:endParaRPr sz="2400" b="1">
              <a:solidFill>
                <a:srgbClr val="1A1A1A"/>
              </a:solidFill>
              <a:latin typeface="Roboto"/>
              <a:ea typeface="Roboto"/>
              <a:cs typeface="Roboto"/>
              <a:sym typeface="Roboto"/>
            </a:endParaRPr>
          </a:p>
        </p:txBody>
      </p:sp>
      <p:pic>
        <p:nvPicPr>
          <p:cNvPr id="433" name="Google Shape;433;p76"/>
          <p:cNvPicPr preferRelativeResize="0"/>
          <p:nvPr/>
        </p:nvPicPr>
        <p:blipFill rotWithShape="1">
          <a:blip r:embed="rId4">
            <a:alphaModFix/>
          </a:blip>
          <a:srcRect l="78063" r="1988" b="10"/>
          <a:stretch/>
        </p:blipFill>
        <p:spPr>
          <a:xfrm>
            <a:off x="7799829" y="5357729"/>
            <a:ext cx="376828" cy="448819"/>
          </a:xfrm>
          <a:prstGeom prst="rect">
            <a:avLst/>
          </a:prstGeom>
          <a:noFill/>
          <a:ln>
            <a:noFill/>
          </a:ln>
        </p:spPr>
      </p:pic>
    </p:spTree>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77"/>
          <p:cNvSpPr txBox="1">
            <a:spLocks noGrp="1"/>
          </p:cNvSpPr>
          <p:nvPr>
            <p:ph type="title"/>
          </p:nvPr>
        </p:nvSpPr>
        <p:spPr>
          <a:xfrm>
            <a:off x="579033" y="252751"/>
            <a:ext cx="11187200" cy="626000"/>
          </a:xfrm>
          <a:prstGeom prst="rect">
            <a:avLst/>
          </a:prstGeom>
        </p:spPr>
        <p:txBody>
          <a:bodyPr spcFirstLastPara="1" vert="horz" wrap="square" lIns="121900" tIns="121900" rIns="121900" bIns="121900" rtlCol="0" anchor="t" anchorCtr="0">
            <a:noAutofit/>
          </a:bodyPr>
          <a:lstStyle/>
          <a:p>
            <a:pPr>
              <a:buClr>
                <a:schemeClr val="dk1"/>
              </a:buClr>
              <a:buSzPts val="1100"/>
            </a:pPr>
            <a:r>
              <a:rPr lang="fr" dirty="0">
                <a:solidFill>
                  <a:srgbClr val="002060"/>
                </a:solidFill>
              </a:rPr>
              <a:t>Nos clients nous font confiance</a:t>
            </a:r>
            <a:endParaRPr dirty="0">
              <a:solidFill>
                <a:srgbClr val="002060"/>
              </a:solidFill>
            </a:endParaRPr>
          </a:p>
        </p:txBody>
      </p:sp>
      <p:sp>
        <p:nvSpPr>
          <p:cNvPr id="439" name="Google Shape;439;p77"/>
          <p:cNvSpPr txBox="1">
            <a:spLocks noGrp="1"/>
          </p:cNvSpPr>
          <p:nvPr>
            <p:ph type="sldNum" idx="12"/>
          </p:nvPr>
        </p:nvSpPr>
        <p:spPr>
          <a:xfrm>
            <a:off x="11646833" y="6338067"/>
            <a:ext cx="406400" cy="406400"/>
          </a:xfrm>
          <a:prstGeom prst="rect">
            <a:avLst/>
          </a:prstGeom>
        </p:spPr>
        <p:txBody>
          <a:bodyPr spcFirstLastPara="1" vert="horz" wrap="square" lIns="0" tIns="121900" rIns="0" bIns="121900" rtlCol="0" anchor="ctr" anchorCtr="0">
            <a:noAutofit/>
          </a:bodyPr>
          <a:lstStyle/>
          <a:p>
            <a:fld id="{00000000-1234-1234-1234-123412341234}" type="slidenum">
              <a:rPr lang="fr"/>
              <a:pPr/>
              <a:t>49</a:t>
            </a:fld>
            <a:endParaRPr/>
          </a:p>
        </p:txBody>
      </p:sp>
      <p:sp>
        <p:nvSpPr>
          <p:cNvPr id="440" name="Google Shape;440;p77"/>
          <p:cNvSpPr txBox="1">
            <a:spLocks noGrp="1"/>
          </p:cNvSpPr>
          <p:nvPr>
            <p:ph type="title" idx="2"/>
          </p:nvPr>
        </p:nvSpPr>
        <p:spPr>
          <a:xfrm>
            <a:off x="624431" y="646649"/>
            <a:ext cx="9549600" cy="456400"/>
          </a:xfrm>
          <a:prstGeom prst="rect">
            <a:avLst/>
          </a:prstGeom>
        </p:spPr>
        <p:txBody>
          <a:bodyPr spcFirstLastPara="1" vert="horz" wrap="square" lIns="121900" tIns="121900" rIns="121900" bIns="121900" rtlCol="0" anchor="t" anchorCtr="0">
            <a:noAutofit/>
          </a:bodyPr>
          <a:lstStyle/>
          <a:p>
            <a:pPr>
              <a:buClr>
                <a:schemeClr val="dk1"/>
              </a:buClr>
              <a:buSzPts val="1100"/>
            </a:pPr>
            <a:r>
              <a:rPr lang="fr" dirty="0">
                <a:solidFill>
                  <a:srgbClr val="00B0F0"/>
                </a:solidFill>
              </a:rPr>
              <a:t>Certaines de nos références officielles</a:t>
            </a:r>
            <a:endParaRPr dirty="0">
              <a:solidFill>
                <a:srgbClr val="00B0F0"/>
              </a:solidFill>
            </a:endParaRPr>
          </a:p>
          <a:p>
            <a:endParaRPr dirty="0">
              <a:solidFill>
                <a:srgbClr val="00B0F0"/>
              </a:solidFill>
            </a:endParaRPr>
          </a:p>
        </p:txBody>
      </p:sp>
      <p:pic>
        <p:nvPicPr>
          <p:cNvPr id="441" name="Google Shape;441;p77"/>
          <p:cNvPicPr preferRelativeResize="0"/>
          <p:nvPr/>
        </p:nvPicPr>
        <p:blipFill>
          <a:blip r:embed="rId3">
            <a:alphaModFix/>
          </a:blip>
          <a:stretch>
            <a:fillRect/>
          </a:stretch>
        </p:blipFill>
        <p:spPr>
          <a:xfrm>
            <a:off x="366500" y="1815743"/>
            <a:ext cx="925333" cy="979848"/>
          </a:xfrm>
          <a:prstGeom prst="rect">
            <a:avLst/>
          </a:prstGeom>
          <a:noFill/>
          <a:ln>
            <a:noFill/>
          </a:ln>
        </p:spPr>
      </p:pic>
      <p:pic>
        <p:nvPicPr>
          <p:cNvPr id="442" name="Google Shape;442;p77"/>
          <p:cNvPicPr preferRelativeResize="0"/>
          <p:nvPr/>
        </p:nvPicPr>
        <p:blipFill>
          <a:blip r:embed="rId4">
            <a:alphaModFix/>
          </a:blip>
          <a:stretch>
            <a:fillRect/>
          </a:stretch>
        </p:blipFill>
        <p:spPr>
          <a:xfrm>
            <a:off x="3493805" y="2851981"/>
            <a:ext cx="1456433" cy="688873"/>
          </a:xfrm>
          <a:prstGeom prst="rect">
            <a:avLst/>
          </a:prstGeom>
          <a:noFill/>
          <a:ln>
            <a:noFill/>
          </a:ln>
        </p:spPr>
      </p:pic>
      <p:pic>
        <p:nvPicPr>
          <p:cNvPr id="443" name="Google Shape;443;p77"/>
          <p:cNvPicPr preferRelativeResize="0"/>
          <p:nvPr/>
        </p:nvPicPr>
        <p:blipFill>
          <a:blip r:embed="rId5">
            <a:alphaModFix/>
          </a:blip>
          <a:stretch>
            <a:fillRect/>
          </a:stretch>
        </p:blipFill>
        <p:spPr>
          <a:xfrm>
            <a:off x="4015933" y="1877830"/>
            <a:ext cx="997667" cy="855676"/>
          </a:xfrm>
          <a:prstGeom prst="rect">
            <a:avLst/>
          </a:prstGeom>
          <a:noFill/>
          <a:ln>
            <a:noFill/>
          </a:ln>
        </p:spPr>
      </p:pic>
      <p:pic>
        <p:nvPicPr>
          <p:cNvPr id="444" name="Google Shape;444;p77"/>
          <p:cNvPicPr preferRelativeResize="0"/>
          <p:nvPr/>
        </p:nvPicPr>
        <p:blipFill>
          <a:blip r:embed="rId6">
            <a:alphaModFix/>
          </a:blip>
          <a:stretch>
            <a:fillRect/>
          </a:stretch>
        </p:blipFill>
        <p:spPr>
          <a:xfrm>
            <a:off x="953020" y="3165699"/>
            <a:ext cx="2146536" cy="874237"/>
          </a:xfrm>
          <a:prstGeom prst="rect">
            <a:avLst/>
          </a:prstGeom>
          <a:noFill/>
          <a:ln>
            <a:noFill/>
          </a:ln>
        </p:spPr>
      </p:pic>
      <p:pic>
        <p:nvPicPr>
          <p:cNvPr id="445" name="Google Shape;445;p77"/>
          <p:cNvPicPr preferRelativeResize="0"/>
          <p:nvPr/>
        </p:nvPicPr>
        <p:blipFill rotWithShape="1">
          <a:blip r:embed="rId7">
            <a:alphaModFix/>
          </a:blip>
          <a:srcRect t="12960"/>
          <a:stretch/>
        </p:blipFill>
        <p:spPr>
          <a:xfrm>
            <a:off x="1657600" y="1853708"/>
            <a:ext cx="2055699" cy="903917"/>
          </a:xfrm>
          <a:prstGeom prst="rect">
            <a:avLst/>
          </a:prstGeom>
          <a:noFill/>
          <a:ln>
            <a:noFill/>
          </a:ln>
        </p:spPr>
      </p:pic>
      <p:pic>
        <p:nvPicPr>
          <p:cNvPr id="446" name="Google Shape;446;p77"/>
          <p:cNvPicPr preferRelativeResize="0"/>
          <p:nvPr/>
        </p:nvPicPr>
        <p:blipFill>
          <a:blip r:embed="rId8">
            <a:alphaModFix/>
          </a:blip>
          <a:stretch>
            <a:fillRect/>
          </a:stretch>
        </p:blipFill>
        <p:spPr>
          <a:xfrm>
            <a:off x="4451103" y="4580533"/>
            <a:ext cx="1456432" cy="543652"/>
          </a:xfrm>
          <a:prstGeom prst="rect">
            <a:avLst/>
          </a:prstGeom>
          <a:noFill/>
          <a:ln>
            <a:noFill/>
          </a:ln>
        </p:spPr>
      </p:pic>
      <p:pic>
        <p:nvPicPr>
          <p:cNvPr id="447" name="Google Shape;447;p77"/>
          <p:cNvPicPr preferRelativeResize="0"/>
          <p:nvPr/>
        </p:nvPicPr>
        <p:blipFill>
          <a:blip r:embed="rId9">
            <a:alphaModFix/>
          </a:blip>
          <a:stretch>
            <a:fillRect/>
          </a:stretch>
        </p:blipFill>
        <p:spPr>
          <a:xfrm>
            <a:off x="10134478" y="4441045"/>
            <a:ext cx="1869063" cy="822627"/>
          </a:xfrm>
          <a:prstGeom prst="rect">
            <a:avLst/>
          </a:prstGeom>
          <a:noFill/>
          <a:ln>
            <a:noFill/>
          </a:ln>
        </p:spPr>
      </p:pic>
      <p:pic>
        <p:nvPicPr>
          <p:cNvPr id="448" name="Google Shape;448;p77"/>
          <p:cNvPicPr preferRelativeResize="0"/>
          <p:nvPr/>
        </p:nvPicPr>
        <p:blipFill rotWithShape="1">
          <a:blip r:embed="rId10">
            <a:alphaModFix/>
          </a:blip>
          <a:srcRect l="13768" r="11604"/>
          <a:stretch/>
        </p:blipFill>
        <p:spPr>
          <a:xfrm>
            <a:off x="4573518" y="5463695"/>
            <a:ext cx="1304897" cy="756732"/>
          </a:xfrm>
          <a:prstGeom prst="rect">
            <a:avLst/>
          </a:prstGeom>
          <a:noFill/>
          <a:ln>
            <a:noFill/>
          </a:ln>
        </p:spPr>
      </p:pic>
      <p:pic>
        <p:nvPicPr>
          <p:cNvPr id="449" name="Google Shape;449;p77"/>
          <p:cNvPicPr preferRelativeResize="0"/>
          <p:nvPr/>
        </p:nvPicPr>
        <p:blipFill rotWithShape="1">
          <a:blip r:embed="rId11">
            <a:alphaModFix/>
          </a:blip>
          <a:srcRect r="54621" b="36552"/>
          <a:stretch/>
        </p:blipFill>
        <p:spPr>
          <a:xfrm>
            <a:off x="9555846" y="3086134"/>
            <a:ext cx="1236372" cy="1033367"/>
          </a:xfrm>
          <a:prstGeom prst="rect">
            <a:avLst/>
          </a:prstGeom>
          <a:noFill/>
          <a:ln>
            <a:noFill/>
          </a:ln>
        </p:spPr>
      </p:pic>
      <p:pic>
        <p:nvPicPr>
          <p:cNvPr id="450" name="Google Shape;450;p77"/>
          <p:cNvPicPr preferRelativeResize="0"/>
          <p:nvPr/>
        </p:nvPicPr>
        <p:blipFill>
          <a:blip r:embed="rId12">
            <a:alphaModFix/>
          </a:blip>
          <a:stretch>
            <a:fillRect/>
          </a:stretch>
        </p:blipFill>
        <p:spPr>
          <a:xfrm>
            <a:off x="10368631" y="2056512"/>
            <a:ext cx="1158400" cy="498309"/>
          </a:xfrm>
          <a:prstGeom prst="rect">
            <a:avLst/>
          </a:prstGeom>
          <a:noFill/>
          <a:ln>
            <a:noFill/>
          </a:ln>
        </p:spPr>
      </p:pic>
      <p:pic>
        <p:nvPicPr>
          <p:cNvPr id="451" name="Google Shape;451;p77"/>
          <p:cNvPicPr preferRelativeResize="0"/>
          <p:nvPr/>
        </p:nvPicPr>
        <p:blipFill>
          <a:blip r:embed="rId13">
            <a:alphaModFix/>
          </a:blip>
          <a:stretch>
            <a:fillRect/>
          </a:stretch>
        </p:blipFill>
        <p:spPr>
          <a:xfrm>
            <a:off x="9039201" y="4451375"/>
            <a:ext cx="786207" cy="801967"/>
          </a:xfrm>
          <a:prstGeom prst="rect">
            <a:avLst/>
          </a:prstGeom>
          <a:noFill/>
          <a:ln>
            <a:noFill/>
          </a:ln>
        </p:spPr>
      </p:pic>
      <p:pic>
        <p:nvPicPr>
          <p:cNvPr id="452" name="Google Shape;452;p77"/>
          <p:cNvPicPr preferRelativeResize="0"/>
          <p:nvPr/>
        </p:nvPicPr>
        <p:blipFill>
          <a:blip r:embed="rId14">
            <a:alphaModFix/>
          </a:blip>
          <a:stretch>
            <a:fillRect/>
          </a:stretch>
        </p:blipFill>
        <p:spPr>
          <a:xfrm>
            <a:off x="3493804" y="3645216"/>
            <a:ext cx="1158397" cy="522933"/>
          </a:xfrm>
          <a:prstGeom prst="rect">
            <a:avLst/>
          </a:prstGeom>
          <a:noFill/>
          <a:ln>
            <a:noFill/>
          </a:ln>
        </p:spPr>
      </p:pic>
      <p:pic>
        <p:nvPicPr>
          <p:cNvPr id="453" name="Google Shape;453;p77"/>
          <p:cNvPicPr preferRelativeResize="0"/>
          <p:nvPr/>
        </p:nvPicPr>
        <p:blipFill>
          <a:blip r:embed="rId15">
            <a:alphaModFix/>
          </a:blip>
          <a:stretch>
            <a:fillRect/>
          </a:stretch>
        </p:blipFill>
        <p:spPr>
          <a:xfrm>
            <a:off x="6334067" y="5441071"/>
            <a:ext cx="1081939" cy="801980"/>
          </a:xfrm>
          <a:prstGeom prst="rect">
            <a:avLst/>
          </a:prstGeom>
          <a:noFill/>
          <a:ln>
            <a:noFill/>
          </a:ln>
        </p:spPr>
      </p:pic>
      <p:pic>
        <p:nvPicPr>
          <p:cNvPr id="454" name="Google Shape;454;p77"/>
          <p:cNvPicPr preferRelativeResize="0"/>
          <p:nvPr/>
        </p:nvPicPr>
        <p:blipFill>
          <a:blip r:embed="rId16">
            <a:alphaModFix/>
          </a:blip>
          <a:stretch>
            <a:fillRect/>
          </a:stretch>
        </p:blipFill>
        <p:spPr>
          <a:xfrm>
            <a:off x="316367" y="5661532"/>
            <a:ext cx="1681668" cy="361057"/>
          </a:xfrm>
          <a:prstGeom prst="rect">
            <a:avLst/>
          </a:prstGeom>
          <a:noFill/>
          <a:ln>
            <a:noFill/>
          </a:ln>
        </p:spPr>
      </p:pic>
      <p:pic>
        <p:nvPicPr>
          <p:cNvPr id="455" name="Google Shape;455;p77"/>
          <p:cNvPicPr preferRelativeResize="0"/>
          <p:nvPr/>
        </p:nvPicPr>
        <p:blipFill>
          <a:blip r:embed="rId17">
            <a:alphaModFix/>
          </a:blip>
          <a:stretch>
            <a:fillRect/>
          </a:stretch>
        </p:blipFill>
        <p:spPr>
          <a:xfrm>
            <a:off x="2637672" y="5648755"/>
            <a:ext cx="1296213" cy="386644"/>
          </a:xfrm>
          <a:prstGeom prst="rect">
            <a:avLst/>
          </a:prstGeom>
          <a:noFill/>
          <a:ln>
            <a:noFill/>
          </a:ln>
        </p:spPr>
      </p:pic>
      <p:pic>
        <p:nvPicPr>
          <p:cNvPr id="456" name="Google Shape;456;p77"/>
          <p:cNvPicPr preferRelativeResize="0"/>
          <p:nvPr/>
        </p:nvPicPr>
        <p:blipFill>
          <a:blip r:embed="rId18">
            <a:alphaModFix/>
          </a:blip>
          <a:stretch>
            <a:fillRect/>
          </a:stretch>
        </p:blipFill>
        <p:spPr>
          <a:xfrm>
            <a:off x="9218828" y="5614060"/>
            <a:ext cx="1910417" cy="456000"/>
          </a:xfrm>
          <a:prstGeom prst="rect">
            <a:avLst/>
          </a:prstGeom>
          <a:noFill/>
          <a:ln>
            <a:noFill/>
          </a:ln>
        </p:spPr>
      </p:pic>
      <p:pic>
        <p:nvPicPr>
          <p:cNvPr id="457" name="Google Shape;457;p77"/>
          <p:cNvPicPr preferRelativeResize="0"/>
          <p:nvPr/>
        </p:nvPicPr>
        <p:blipFill rotWithShape="1">
          <a:blip r:embed="rId19">
            <a:alphaModFix/>
          </a:blip>
          <a:srcRect l="12533" t="13818" r="12323" b="8854"/>
          <a:stretch/>
        </p:blipFill>
        <p:spPr>
          <a:xfrm>
            <a:off x="7772035" y="5441074"/>
            <a:ext cx="872664" cy="801973"/>
          </a:xfrm>
          <a:prstGeom prst="rect">
            <a:avLst/>
          </a:prstGeom>
          <a:noFill/>
          <a:ln>
            <a:noFill/>
          </a:ln>
        </p:spPr>
      </p:pic>
      <p:pic>
        <p:nvPicPr>
          <p:cNvPr id="458" name="Google Shape;458;p77"/>
          <p:cNvPicPr preferRelativeResize="0"/>
          <p:nvPr/>
        </p:nvPicPr>
        <p:blipFill>
          <a:blip r:embed="rId20">
            <a:alphaModFix/>
          </a:blip>
          <a:stretch>
            <a:fillRect/>
          </a:stretch>
        </p:blipFill>
        <p:spPr>
          <a:xfrm>
            <a:off x="5553768" y="3377409"/>
            <a:ext cx="1910433" cy="450817"/>
          </a:xfrm>
          <a:prstGeom prst="rect">
            <a:avLst/>
          </a:prstGeom>
          <a:noFill/>
          <a:ln>
            <a:noFill/>
          </a:ln>
        </p:spPr>
      </p:pic>
      <p:pic>
        <p:nvPicPr>
          <p:cNvPr id="459" name="Google Shape;459;p77"/>
          <p:cNvPicPr preferRelativeResize="0"/>
          <p:nvPr/>
        </p:nvPicPr>
        <p:blipFill>
          <a:blip r:embed="rId21">
            <a:alphaModFix/>
          </a:blip>
          <a:stretch>
            <a:fillRect/>
          </a:stretch>
        </p:blipFill>
        <p:spPr>
          <a:xfrm>
            <a:off x="357188" y="4679525"/>
            <a:ext cx="1605200" cy="345667"/>
          </a:xfrm>
          <a:prstGeom prst="rect">
            <a:avLst/>
          </a:prstGeom>
          <a:noFill/>
          <a:ln>
            <a:noFill/>
          </a:ln>
        </p:spPr>
      </p:pic>
      <p:pic>
        <p:nvPicPr>
          <p:cNvPr id="460" name="Google Shape;460;p77"/>
          <p:cNvPicPr preferRelativeResize="0"/>
          <p:nvPr/>
        </p:nvPicPr>
        <p:blipFill rotWithShape="1">
          <a:blip r:embed="rId22">
            <a:alphaModFix/>
          </a:blip>
          <a:srcRect r="41772" b="12724"/>
          <a:stretch/>
        </p:blipFill>
        <p:spPr>
          <a:xfrm>
            <a:off x="7933514" y="3260686"/>
            <a:ext cx="1081933" cy="684261"/>
          </a:xfrm>
          <a:prstGeom prst="rect">
            <a:avLst/>
          </a:prstGeom>
          <a:noFill/>
          <a:ln>
            <a:noFill/>
          </a:ln>
        </p:spPr>
      </p:pic>
      <p:pic>
        <p:nvPicPr>
          <p:cNvPr id="461" name="Google Shape;461;p77"/>
          <p:cNvPicPr preferRelativeResize="0"/>
          <p:nvPr/>
        </p:nvPicPr>
        <p:blipFill>
          <a:blip r:embed="rId23">
            <a:alphaModFix/>
          </a:blip>
          <a:stretch>
            <a:fillRect/>
          </a:stretch>
        </p:blipFill>
        <p:spPr>
          <a:xfrm>
            <a:off x="7960585" y="1959877"/>
            <a:ext cx="1869067" cy="691579"/>
          </a:xfrm>
          <a:prstGeom prst="rect">
            <a:avLst/>
          </a:prstGeom>
          <a:noFill/>
          <a:ln>
            <a:noFill/>
          </a:ln>
        </p:spPr>
      </p:pic>
      <p:pic>
        <p:nvPicPr>
          <p:cNvPr id="462" name="Google Shape;462;p77"/>
          <p:cNvPicPr preferRelativeResize="0"/>
          <p:nvPr/>
        </p:nvPicPr>
        <p:blipFill>
          <a:blip r:embed="rId24">
            <a:alphaModFix/>
          </a:blip>
          <a:stretch>
            <a:fillRect/>
          </a:stretch>
        </p:blipFill>
        <p:spPr>
          <a:xfrm>
            <a:off x="5552567" y="1863957"/>
            <a:ext cx="1869067" cy="883423"/>
          </a:xfrm>
          <a:prstGeom prst="rect">
            <a:avLst/>
          </a:prstGeom>
          <a:noFill/>
          <a:ln>
            <a:noFill/>
          </a:ln>
        </p:spPr>
      </p:pic>
      <p:pic>
        <p:nvPicPr>
          <p:cNvPr id="463" name="Google Shape;463;p77"/>
          <p:cNvPicPr preferRelativeResize="0"/>
          <p:nvPr/>
        </p:nvPicPr>
        <p:blipFill rotWithShape="1">
          <a:blip r:embed="rId25">
            <a:alphaModFix/>
          </a:blip>
          <a:srcRect t="23712" b="30870"/>
          <a:stretch/>
        </p:blipFill>
        <p:spPr>
          <a:xfrm>
            <a:off x="6172634" y="4507925"/>
            <a:ext cx="2296895" cy="688867"/>
          </a:xfrm>
          <a:prstGeom prst="rect">
            <a:avLst/>
          </a:prstGeom>
          <a:noFill/>
          <a:ln>
            <a:noFill/>
          </a:ln>
        </p:spPr>
      </p:pic>
      <p:pic>
        <p:nvPicPr>
          <p:cNvPr id="464" name="Google Shape;464;p77"/>
          <p:cNvPicPr preferRelativeResize="0"/>
          <p:nvPr/>
        </p:nvPicPr>
        <p:blipFill>
          <a:blip r:embed="rId26">
            <a:alphaModFix/>
          </a:blip>
          <a:stretch>
            <a:fillRect/>
          </a:stretch>
        </p:blipFill>
        <p:spPr>
          <a:xfrm>
            <a:off x="3353600" y="4416000"/>
            <a:ext cx="872667" cy="872667"/>
          </a:xfrm>
          <a:prstGeom prst="rect">
            <a:avLst/>
          </a:prstGeom>
          <a:noFill/>
          <a:ln>
            <a:noFill/>
          </a:ln>
        </p:spPr>
      </p:pic>
      <p:pic>
        <p:nvPicPr>
          <p:cNvPr id="465" name="Google Shape;465;p77"/>
          <p:cNvPicPr preferRelativeResize="0"/>
          <p:nvPr/>
        </p:nvPicPr>
        <p:blipFill>
          <a:blip r:embed="rId27">
            <a:alphaModFix/>
          </a:blip>
          <a:stretch>
            <a:fillRect/>
          </a:stretch>
        </p:blipFill>
        <p:spPr>
          <a:xfrm>
            <a:off x="2195334" y="4584877"/>
            <a:ext cx="997668" cy="438959"/>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p:txBody>
          <a:bodyPr/>
          <a:lstStyle/>
          <a:p>
            <a:r>
              <a:rPr lang="fr-FR" dirty="0"/>
              <a:t>Description &amp; Cas d’usage</a:t>
            </a:r>
          </a:p>
        </p:txBody>
      </p:sp>
      <p:sp>
        <p:nvSpPr>
          <p:cNvPr id="3" name="Espace réservé du texte 2">
            <a:extLst>
              <a:ext uri="{FF2B5EF4-FFF2-40B4-BE49-F238E27FC236}">
                <a16:creationId xmlns:a16="http://schemas.microsoft.com/office/drawing/2014/main" id="{7C7D312B-F9DE-B940-BFAA-A4D677A224C1}"/>
              </a:ext>
            </a:extLst>
          </p:cNvPr>
          <p:cNvSpPr>
            <a:spLocks noGrp="1"/>
          </p:cNvSpPr>
          <p:nvPr>
            <p:ph type="body" sz="quarter" idx="10"/>
          </p:nvPr>
        </p:nvSpPr>
        <p:spPr/>
        <p:txBody>
          <a:bodyPr>
            <a:normAutofit/>
          </a:bodyPr>
          <a:lstStyle/>
          <a:p>
            <a:pPr marL="342900" indent="-342900">
              <a:buFont typeface="Arial" panose="020B0604020202020204" pitchFamily="34" charset="0"/>
              <a:buChar char="•"/>
            </a:pPr>
            <a:r>
              <a:rPr lang="fr-FR" sz="2000" dirty="0"/>
              <a:t>Intelligence artificielle</a:t>
            </a:r>
          </a:p>
          <a:p>
            <a:pPr marL="342900" indent="-342900">
              <a:buFont typeface="Arial" panose="020B0604020202020204" pitchFamily="34" charset="0"/>
              <a:buChar char="•"/>
            </a:pPr>
            <a:r>
              <a:rPr lang="fr-FR" sz="2000" dirty="0"/>
              <a:t>Blockchain</a:t>
            </a:r>
          </a:p>
          <a:p>
            <a:pPr marL="342900" indent="-342900">
              <a:buFont typeface="Arial" panose="020B0604020202020204" pitchFamily="34" charset="0"/>
              <a:buChar char="•"/>
            </a:pPr>
            <a:r>
              <a:rPr lang="fr-FR" sz="2000" dirty="0"/>
              <a:t>IoT et data</a:t>
            </a:r>
          </a:p>
          <a:p>
            <a:pPr marL="342900" indent="-342900">
              <a:buFont typeface="Arial" panose="020B0604020202020204" pitchFamily="34" charset="0"/>
              <a:buChar char="•"/>
            </a:pPr>
            <a:r>
              <a:rPr lang="fr-FR" sz="2000" dirty="0"/>
              <a:t>RPA</a:t>
            </a:r>
          </a:p>
          <a:p>
            <a:pPr marL="342900" indent="-342900">
              <a:buFont typeface="Arial" panose="020B0604020202020204" pitchFamily="34" charset="0"/>
              <a:buChar char="•"/>
            </a:pPr>
            <a:r>
              <a:rPr lang="fr-FR" sz="2000" dirty="0"/>
              <a:t>Open Insurance</a:t>
            </a:r>
          </a:p>
          <a:p>
            <a:pPr marL="342900" indent="-342900">
              <a:buFont typeface="Arial" panose="020B0604020202020204" pitchFamily="34" charset="0"/>
              <a:buChar char="•"/>
            </a:pPr>
            <a:r>
              <a:rPr lang="fr-FR" sz="2000" dirty="0"/>
              <a:t>Génétique / Epigénétique</a:t>
            </a:r>
          </a:p>
          <a:p>
            <a:pPr marL="342900" indent="-342900">
              <a:buFont typeface="Arial" panose="020B0604020202020204" pitchFamily="34" charset="0"/>
              <a:buChar char="•"/>
            </a:pPr>
            <a:endParaRPr lang="fr-FR" dirty="0">
              <a:solidFill>
                <a:srgbClr val="FF0000"/>
              </a:solidFill>
            </a:endParaRPr>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b="1" dirty="0"/>
              <a:t>Nouvelles technologies</a:t>
            </a:r>
            <a:endParaRPr lang="fr-FR" dirty="0"/>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5</a:t>
            </a:fld>
            <a:endParaRPr lang="fr-FR" dirty="0"/>
          </a:p>
        </p:txBody>
      </p:sp>
    </p:spTree>
    <p:extLst>
      <p:ext uri="{BB962C8B-B14F-4D97-AF65-F5344CB8AC3E}">
        <p14:creationId xmlns:p14="http://schemas.microsoft.com/office/powerpoint/2010/main" val="504908665"/>
      </p:ext>
    </p:extLst>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lstStyle/>
          <a:p>
            <a:r>
              <a:rPr lang="fr-FR" dirty="0"/>
              <a:t>Akur8</a:t>
            </a:r>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50</a:t>
            </a:fld>
            <a:endParaRPr lang="fr-FR" dirty="0"/>
          </a:p>
        </p:txBody>
      </p:sp>
      <p:sp>
        <p:nvSpPr>
          <p:cNvPr id="8" name="Google Shape;472;p78">
            <a:extLst>
              <a:ext uri="{FF2B5EF4-FFF2-40B4-BE49-F238E27FC236}">
                <a16:creationId xmlns:a16="http://schemas.microsoft.com/office/drawing/2014/main" id="{A29AC2B8-15BF-F3C6-C2BC-667FC542479C}"/>
              </a:ext>
            </a:extLst>
          </p:cNvPr>
          <p:cNvSpPr txBox="1"/>
          <p:nvPr/>
        </p:nvSpPr>
        <p:spPr>
          <a:xfrm>
            <a:off x="254640" y="1195484"/>
            <a:ext cx="9187939" cy="4467031"/>
          </a:xfrm>
          <a:prstGeom prst="rect">
            <a:avLst/>
          </a:prstGeom>
          <a:noFill/>
          <a:ln>
            <a:noFill/>
          </a:ln>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fr" sz="2800" b="1" dirty="0">
                <a:solidFill>
                  <a:srgbClr val="002060"/>
                </a:solidFill>
                <a:latin typeface="Roboto"/>
                <a:ea typeface="Roboto"/>
                <a:cs typeface="Roboto"/>
                <a:sym typeface="Roboto"/>
              </a:rPr>
              <a:t>Notre vision</a:t>
            </a:r>
            <a:endParaRPr sz="2800" b="1" dirty="0">
              <a:solidFill>
                <a:srgbClr val="002060"/>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endParaRPr lang="fr" sz="3000" b="1" dirty="0">
              <a:solidFill>
                <a:srgbClr val="002060"/>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br>
              <a:rPr lang="fr" sz="3000" b="1" dirty="0">
                <a:solidFill>
                  <a:srgbClr val="002060"/>
                </a:solidFill>
                <a:latin typeface="Roboto"/>
                <a:ea typeface="Roboto"/>
                <a:cs typeface="Roboto"/>
                <a:sym typeface="Roboto"/>
              </a:rPr>
            </a:br>
            <a:r>
              <a:rPr lang="fr" sz="3200" b="1" dirty="0">
                <a:solidFill>
                  <a:srgbClr val="002060"/>
                </a:solidFill>
                <a:latin typeface="Roboto"/>
                <a:ea typeface="Roboto"/>
                <a:cs typeface="Roboto"/>
                <a:sym typeface="Roboto"/>
              </a:rPr>
              <a:t>Accélérer le processus</a:t>
            </a:r>
            <a:r>
              <a:rPr lang="fr" sz="3200" dirty="0">
                <a:solidFill>
                  <a:srgbClr val="002060"/>
                </a:solidFill>
                <a:latin typeface="Roboto Light"/>
                <a:ea typeface="Roboto Light"/>
                <a:cs typeface="Roboto Light"/>
                <a:sym typeface="Roboto Light"/>
              </a:rPr>
              <a:t> de tarification grâce à une </a:t>
            </a:r>
            <a:r>
              <a:rPr lang="fr" sz="3200" b="1" dirty="0">
                <a:solidFill>
                  <a:srgbClr val="002060"/>
                </a:solidFill>
                <a:latin typeface="Roboto"/>
                <a:ea typeface="Roboto"/>
                <a:cs typeface="Roboto"/>
                <a:sym typeface="Roboto"/>
              </a:rPr>
              <a:t>intelligence artificielle garantissant contrôle et transparence </a:t>
            </a:r>
            <a:endParaRPr sz="3200" b="1" dirty="0">
              <a:solidFill>
                <a:srgbClr val="002060"/>
              </a:solidFill>
              <a:latin typeface="Roboto"/>
              <a:ea typeface="Roboto"/>
              <a:cs typeface="Roboto"/>
              <a:sym typeface="Roboto"/>
            </a:endParaRPr>
          </a:p>
        </p:txBody>
      </p:sp>
    </p:spTree>
    <p:extLst>
      <p:ext uri="{BB962C8B-B14F-4D97-AF65-F5344CB8AC3E}">
        <p14:creationId xmlns:p14="http://schemas.microsoft.com/office/powerpoint/2010/main" val="2520851303"/>
      </p:ext>
    </p:extLst>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lstStyle/>
          <a:p>
            <a:r>
              <a:rPr lang="fr-FR" dirty="0"/>
              <a:t>Akur8</a:t>
            </a:r>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51</a:t>
            </a:fld>
            <a:endParaRPr lang="fr-FR" dirty="0"/>
          </a:p>
        </p:txBody>
      </p:sp>
      <p:sp>
        <p:nvSpPr>
          <p:cNvPr id="6" name="Google Shape;477;p79">
            <a:extLst>
              <a:ext uri="{FF2B5EF4-FFF2-40B4-BE49-F238E27FC236}">
                <a16:creationId xmlns:a16="http://schemas.microsoft.com/office/drawing/2014/main" id="{10DA1A77-77EF-90F5-4F03-5CF1242FFDD2}"/>
              </a:ext>
            </a:extLst>
          </p:cNvPr>
          <p:cNvSpPr txBox="1">
            <a:spLocks/>
          </p:cNvSpPr>
          <p:nvPr/>
        </p:nvSpPr>
        <p:spPr>
          <a:xfrm>
            <a:off x="394600" y="846581"/>
            <a:ext cx="10494224" cy="77645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spcBef>
                <a:spcPts val="0"/>
              </a:spcBef>
              <a:buClr>
                <a:schemeClr val="dk1"/>
              </a:buClr>
              <a:buSzPts val="1100"/>
              <a:buFont typeface="Arial"/>
              <a:buNone/>
            </a:pPr>
            <a:r>
              <a:rPr lang="fr-FR" sz="2400" b="1" dirty="0">
                <a:solidFill>
                  <a:srgbClr val="002060"/>
                </a:solidFill>
                <a:latin typeface="Roboto" panose="02000000000000000000" pitchFamily="2" charset="0"/>
                <a:ea typeface="Roboto" panose="02000000000000000000" pitchFamily="2" charset="0"/>
              </a:rPr>
              <a:t>Dans un contexte mondial de pression sur le secteur, une tarification sophistiquée est un atout majeur pour les compagnies d’assurance </a:t>
            </a:r>
          </a:p>
          <a:p>
            <a:pPr>
              <a:spcBef>
                <a:spcPts val="0"/>
              </a:spcBef>
            </a:pPr>
            <a:endParaRPr lang="fr-FR" sz="1800" dirty="0">
              <a:solidFill>
                <a:srgbClr val="002060"/>
              </a:solidFill>
            </a:endParaRPr>
          </a:p>
        </p:txBody>
      </p:sp>
      <p:grpSp>
        <p:nvGrpSpPr>
          <p:cNvPr id="2" name="Groupe 1">
            <a:extLst>
              <a:ext uri="{FF2B5EF4-FFF2-40B4-BE49-F238E27FC236}">
                <a16:creationId xmlns:a16="http://schemas.microsoft.com/office/drawing/2014/main" id="{21914F51-F13E-C85D-AF53-E57444D1D969}"/>
              </a:ext>
            </a:extLst>
          </p:cNvPr>
          <p:cNvGrpSpPr/>
          <p:nvPr/>
        </p:nvGrpSpPr>
        <p:grpSpPr>
          <a:xfrm>
            <a:off x="1360592" y="2033587"/>
            <a:ext cx="8081985" cy="4189933"/>
            <a:chOff x="1453901" y="2922233"/>
            <a:chExt cx="5839349" cy="2523672"/>
          </a:xfrm>
        </p:grpSpPr>
        <p:pic>
          <p:nvPicPr>
            <p:cNvPr id="7" name="Google Shape;479;p79">
              <a:extLst>
                <a:ext uri="{FF2B5EF4-FFF2-40B4-BE49-F238E27FC236}">
                  <a16:creationId xmlns:a16="http://schemas.microsoft.com/office/drawing/2014/main" id="{2F5C2519-CC46-7856-BE1E-F43F6E1A62F6}"/>
                </a:ext>
              </a:extLst>
            </p:cNvPr>
            <p:cNvPicPr preferRelativeResize="0"/>
            <p:nvPr/>
          </p:nvPicPr>
          <p:blipFill rotWithShape="1">
            <a:blip r:embed="rId2">
              <a:alphaModFix/>
            </a:blip>
            <a:srcRect l="20022" t="48915" r="13545" b="10324"/>
            <a:stretch/>
          </p:blipFill>
          <p:spPr>
            <a:xfrm rot="5400000">
              <a:off x="1517422" y="2858712"/>
              <a:ext cx="1314508" cy="1441549"/>
            </a:xfrm>
            <a:prstGeom prst="rect">
              <a:avLst/>
            </a:prstGeom>
            <a:noFill/>
            <a:ln>
              <a:noFill/>
            </a:ln>
          </p:spPr>
        </p:pic>
        <p:pic>
          <p:nvPicPr>
            <p:cNvPr id="9" name="Google Shape;480;p79">
              <a:extLst>
                <a:ext uri="{FF2B5EF4-FFF2-40B4-BE49-F238E27FC236}">
                  <a16:creationId xmlns:a16="http://schemas.microsoft.com/office/drawing/2014/main" id="{FDD7706D-1478-76D3-46F3-543602E79EEC}"/>
                </a:ext>
              </a:extLst>
            </p:cNvPr>
            <p:cNvPicPr preferRelativeResize="0"/>
            <p:nvPr/>
          </p:nvPicPr>
          <p:blipFill rotWithShape="1">
            <a:blip r:embed="rId3">
              <a:alphaModFix/>
            </a:blip>
            <a:srcRect l="20176" t="48915" r="13541" b="10324"/>
            <a:stretch/>
          </p:blipFill>
          <p:spPr>
            <a:xfrm rot="5400000">
              <a:off x="2994362" y="2860185"/>
              <a:ext cx="1311572" cy="1441549"/>
            </a:xfrm>
            <a:prstGeom prst="rect">
              <a:avLst/>
            </a:prstGeom>
            <a:noFill/>
            <a:ln>
              <a:noFill/>
            </a:ln>
          </p:spPr>
        </p:pic>
        <p:sp>
          <p:nvSpPr>
            <p:cNvPr id="10" name="Google Shape;481;p79">
              <a:extLst>
                <a:ext uri="{FF2B5EF4-FFF2-40B4-BE49-F238E27FC236}">
                  <a16:creationId xmlns:a16="http://schemas.microsoft.com/office/drawing/2014/main" id="{B5CB371A-DF5F-03CE-0117-925709C9AE25}"/>
                </a:ext>
              </a:extLst>
            </p:cNvPr>
            <p:cNvSpPr/>
            <p:nvPr/>
          </p:nvSpPr>
          <p:spPr>
            <a:xfrm>
              <a:off x="1710638" y="4341005"/>
              <a:ext cx="5250600" cy="1104900"/>
            </a:xfrm>
            <a:prstGeom prst="roundRect">
              <a:avLst>
                <a:gd name="adj" fmla="val 50000"/>
              </a:avLst>
            </a:prstGeom>
            <a:solidFill>
              <a:srgbClr val="00B0F0"/>
            </a:solidFill>
            <a:ln>
              <a:noFill/>
            </a:ln>
            <a:effectLst>
              <a:outerShdw blurRad="285750" algn="bl" rotWithShape="0">
                <a:srgbClr val="8C9CD2"/>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2400" b="1" dirty="0">
                  <a:solidFill>
                    <a:srgbClr val="FFFFFF"/>
                  </a:solidFill>
                  <a:latin typeface="Roboto"/>
                  <a:ea typeface="Roboto"/>
                  <a:cs typeface="Roboto"/>
                  <a:sym typeface="Roboto"/>
                </a:rPr>
                <a:t>LA SOPHISTICATION DANS</a:t>
              </a:r>
              <a:br>
                <a:rPr lang="fr" sz="2400" b="1" dirty="0">
                  <a:solidFill>
                    <a:srgbClr val="FFFFFF"/>
                  </a:solidFill>
                  <a:latin typeface="Roboto"/>
                  <a:ea typeface="Roboto"/>
                  <a:cs typeface="Roboto"/>
                  <a:sym typeface="Roboto"/>
                </a:rPr>
              </a:br>
              <a:r>
                <a:rPr lang="fr" sz="2400" b="1" dirty="0">
                  <a:solidFill>
                    <a:srgbClr val="FFFFFF"/>
                  </a:solidFill>
                  <a:latin typeface="Roboto"/>
                  <a:ea typeface="Roboto"/>
                  <a:cs typeface="Roboto"/>
                  <a:sym typeface="Roboto"/>
                </a:rPr>
                <a:t>LA TARIFICATION S’IMPOSE</a:t>
              </a:r>
              <a:endParaRPr sz="2400" dirty="0">
                <a:solidFill>
                  <a:srgbClr val="FFFFFF"/>
                </a:solidFill>
              </a:endParaRPr>
            </a:p>
          </p:txBody>
        </p:sp>
        <p:pic>
          <p:nvPicPr>
            <p:cNvPr id="11" name="Google Shape;482;p79">
              <a:extLst>
                <a:ext uri="{FF2B5EF4-FFF2-40B4-BE49-F238E27FC236}">
                  <a16:creationId xmlns:a16="http://schemas.microsoft.com/office/drawing/2014/main" id="{28BC7D11-EAED-9E20-5731-85CBC357987E}"/>
                </a:ext>
              </a:extLst>
            </p:cNvPr>
            <p:cNvPicPr preferRelativeResize="0"/>
            <p:nvPr/>
          </p:nvPicPr>
          <p:blipFill rotWithShape="1">
            <a:blip r:embed="rId4">
              <a:alphaModFix/>
            </a:blip>
            <a:srcRect l="20277" t="48915" r="13540" b="10324"/>
            <a:stretch/>
          </p:blipFill>
          <p:spPr>
            <a:xfrm rot="5400000">
              <a:off x="4446755" y="2861221"/>
              <a:ext cx="1309501" cy="1441549"/>
            </a:xfrm>
            <a:prstGeom prst="rect">
              <a:avLst/>
            </a:prstGeom>
            <a:noFill/>
            <a:ln>
              <a:noFill/>
            </a:ln>
          </p:spPr>
        </p:pic>
        <p:sp>
          <p:nvSpPr>
            <p:cNvPr id="12" name="Google Shape;483;p79">
              <a:extLst>
                <a:ext uri="{FF2B5EF4-FFF2-40B4-BE49-F238E27FC236}">
                  <a16:creationId xmlns:a16="http://schemas.microsoft.com/office/drawing/2014/main" id="{91E0F0F5-755F-84FA-904C-9A48B0FBC957}"/>
                </a:ext>
              </a:extLst>
            </p:cNvPr>
            <p:cNvSpPr/>
            <p:nvPr/>
          </p:nvSpPr>
          <p:spPr>
            <a:xfrm>
              <a:off x="1946500" y="4506018"/>
              <a:ext cx="774600" cy="774900"/>
            </a:xfrm>
            <a:prstGeom prst="ellipse">
              <a:avLst/>
            </a:prstGeom>
            <a:solidFill>
              <a:srgbClr val="00B0F0"/>
            </a:solidFill>
            <a:ln w="76200" cap="flat" cmpd="sng">
              <a:solidFill>
                <a:srgbClr val="FFFFFF"/>
              </a:solidFill>
              <a:prstDash val="solid"/>
              <a:round/>
              <a:headEnd type="none" w="sm" len="sm"/>
              <a:tailEnd type="none" w="sm" len="sm"/>
            </a:ln>
            <a:effectLst>
              <a:outerShdw blurRad="57150" dist="19050" dir="54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484;p79">
              <a:extLst>
                <a:ext uri="{FF2B5EF4-FFF2-40B4-BE49-F238E27FC236}">
                  <a16:creationId xmlns:a16="http://schemas.microsoft.com/office/drawing/2014/main" id="{871A3DE8-CBC2-5847-E9AB-CA5BF415871F}"/>
                </a:ext>
              </a:extLst>
            </p:cNvPr>
            <p:cNvPicPr preferRelativeResize="0"/>
            <p:nvPr/>
          </p:nvPicPr>
          <p:blipFill>
            <a:blip r:embed="rId5">
              <a:alphaModFix/>
            </a:blip>
            <a:stretch>
              <a:fillRect/>
            </a:stretch>
          </p:blipFill>
          <p:spPr>
            <a:xfrm>
              <a:off x="2160507" y="4697221"/>
              <a:ext cx="353724" cy="385571"/>
            </a:xfrm>
            <a:prstGeom prst="rect">
              <a:avLst/>
            </a:prstGeom>
            <a:noFill/>
            <a:ln>
              <a:noFill/>
            </a:ln>
          </p:spPr>
        </p:pic>
        <p:sp>
          <p:nvSpPr>
            <p:cNvPr id="14" name="Google Shape;485;p79">
              <a:extLst>
                <a:ext uri="{FF2B5EF4-FFF2-40B4-BE49-F238E27FC236}">
                  <a16:creationId xmlns:a16="http://schemas.microsoft.com/office/drawing/2014/main" id="{B7220E0D-4071-30F1-162C-EC188E4BD72F}"/>
                </a:ext>
              </a:extLst>
            </p:cNvPr>
            <p:cNvSpPr txBox="1"/>
            <p:nvPr/>
          </p:nvSpPr>
          <p:spPr>
            <a:xfrm>
              <a:off x="1458354" y="3084760"/>
              <a:ext cx="1425000" cy="61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fr" sz="1600" b="1" i="1" dirty="0">
                  <a:solidFill>
                    <a:schemeClr val="lt1"/>
                  </a:solidFill>
                  <a:latin typeface="Roboto"/>
                  <a:ea typeface="Roboto"/>
                  <a:cs typeface="Roboto"/>
                  <a:sym typeface="Roboto"/>
                </a:rPr>
                <a:t>Régulateurs qui exigent plus de transparence</a:t>
              </a:r>
              <a:endParaRPr sz="1600" dirty="0">
                <a:solidFill>
                  <a:srgbClr val="FFFFFF"/>
                </a:solidFill>
                <a:latin typeface="Roboto Light"/>
                <a:ea typeface="Roboto Light"/>
                <a:cs typeface="Roboto Light"/>
                <a:sym typeface="Roboto Light"/>
              </a:endParaRPr>
            </a:p>
          </p:txBody>
        </p:sp>
        <p:sp>
          <p:nvSpPr>
            <p:cNvPr id="15" name="Google Shape;486;p79">
              <a:extLst>
                <a:ext uri="{FF2B5EF4-FFF2-40B4-BE49-F238E27FC236}">
                  <a16:creationId xmlns:a16="http://schemas.microsoft.com/office/drawing/2014/main" id="{EF3C635A-EBEC-73BF-A90E-E1BBED95B83C}"/>
                </a:ext>
              </a:extLst>
            </p:cNvPr>
            <p:cNvSpPr txBox="1"/>
            <p:nvPr/>
          </p:nvSpPr>
          <p:spPr>
            <a:xfrm>
              <a:off x="2920492" y="3084760"/>
              <a:ext cx="1421985" cy="61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fr" sz="1600" b="1" i="1" dirty="0">
                  <a:solidFill>
                    <a:schemeClr val="lt1"/>
                  </a:solidFill>
                  <a:latin typeface="Roboto"/>
                  <a:ea typeface="Roboto"/>
                  <a:cs typeface="Roboto"/>
                  <a:sym typeface="Roboto"/>
                </a:rPr>
                <a:t>Nouveaux concurrents et distribution directe</a:t>
              </a:r>
              <a:endParaRPr sz="1600" dirty="0">
                <a:solidFill>
                  <a:srgbClr val="FFFFFF"/>
                </a:solidFill>
                <a:latin typeface="Roboto Thin"/>
                <a:ea typeface="Roboto Thin"/>
                <a:cs typeface="Roboto Thin"/>
                <a:sym typeface="Roboto Thin"/>
              </a:endParaRPr>
            </a:p>
          </p:txBody>
        </p:sp>
        <p:sp>
          <p:nvSpPr>
            <p:cNvPr id="16" name="Google Shape;487;p79">
              <a:extLst>
                <a:ext uri="{FF2B5EF4-FFF2-40B4-BE49-F238E27FC236}">
                  <a16:creationId xmlns:a16="http://schemas.microsoft.com/office/drawing/2014/main" id="{3BBB23E8-7EAE-CC03-556E-B55DD789170E}"/>
                </a:ext>
              </a:extLst>
            </p:cNvPr>
            <p:cNvSpPr txBox="1"/>
            <p:nvPr/>
          </p:nvSpPr>
          <p:spPr>
            <a:xfrm>
              <a:off x="4434925" y="3084760"/>
              <a:ext cx="1349100" cy="61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i="1" dirty="0">
                  <a:solidFill>
                    <a:schemeClr val="lt1"/>
                  </a:solidFill>
                  <a:latin typeface="Roboto"/>
                  <a:ea typeface="Roboto"/>
                  <a:cs typeface="Roboto"/>
                  <a:sym typeface="Roboto"/>
                </a:rPr>
                <a:t>Nouvelles attentes et comportements des clients</a:t>
              </a:r>
              <a:endParaRPr sz="1600" b="1" i="1" dirty="0">
                <a:solidFill>
                  <a:schemeClr val="lt1"/>
                </a:solidFill>
                <a:latin typeface="Roboto"/>
                <a:ea typeface="Roboto"/>
                <a:cs typeface="Roboto"/>
                <a:sym typeface="Roboto"/>
              </a:endParaRPr>
            </a:p>
            <a:p>
              <a:pPr marL="0" lvl="0" indent="0" algn="ctr" rtl="0">
                <a:spcBef>
                  <a:spcPts val="0"/>
                </a:spcBef>
                <a:spcAft>
                  <a:spcPts val="0"/>
                </a:spcAft>
                <a:buNone/>
              </a:pPr>
              <a:endParaRPr sz="1600" dirty="0">
                <a:solidFill>
                  <a:srgbClr val="FFFFFF"/>
                </a:solidFill>
                <a:latin typeface="Roboto Light"/>
                <a:ea typeface="Roboto Light"/>
                <a:cs typeface="Roboto Light"/>
                <a:sym typeface="Roboto Light"/>
              </a:endParaRPr>
            </a:p>
          </p:txBody>
        </p:sp>
        <p:pic>
          <p:nvPicPr>
            <p:cNvPr id="17" name="Google Shape;488;p79">
              <a:extLst>
                <a:ext uri="{FF2B5EF4-FFF2-40B4-BE49-F238E27FC236}">
                  <a16:creationId xmlns:a16="http://schemas.microsoft.com/office/drawing/2014/main" id="{66CCD4CE-C8CF-E342-8C7A-2925DB178A64}"/>
                </a:ext>
              </a:extLst>
            </p:cNvPr>
            <p:cNvPicPr preferRelativeResize="0"/>
            <p:nvPr/>
          </p:nvPicPr>
          <p:blipFill rotWithShape="1">
            <a:blip r:embed="rId4">
              <a:alphaModFix/>
            </a:blip>
            <a:srcRect l="20277" t="48915" r="13540" b="10324"/>
            <a:stretch/>
          </p:blipFill>
          <p:spPr>
            <a:xfrm rot="5400000">
              <a:off x="5917725" y="2861221"/>
              <a:ext cx="1309501" cy="1441549"/>
            </a:xfrm>
            <a:prstGeom prst="rect">
              <a:avLst/>
            </a:prstGeom>
            <a:noFill/>
            <a:ln>
              <a:noFill/>
            </a:ln>
          </p:spPr>
        </p:pic>
        <p:sp>
          <p:nvSpPr>
            <p:cNvPr id="18" name="Google Shape;489;p79">
              <a:extLst>
                <a:ext uri="{FF2B5EF4-FFF2-40B4-BE49-F238E27FC236}">
                  <a16:creationId xmlns:a16="http://schemas.microsoft.com/office/drawing/2014/main" id="{4699EF10-5708-1D3B-5E38-8D06EEC5619B}"/>
                </a:ext>
              </a:extLst>
            </p:cNvPr>
            <p:cNvSpPr txBox="1"/>
            <p:nvPr/>
          </p:nvSpPr>
          <p:spPr>
            <a:xfrm>
              <a:off x="5882725" y="3084760"/>
              <a:ext cx="1349100" cy="61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i="1" dirty="0">
                  <a:solidFill>
                    <a:schemeClr val="lt1"/>
                  </a:solidFill>
                  <a:latin typeface="Roboto"/>
                  <a:ea typeface="Roboto"/>
                  <a:cs typeface="Roboto"/>
                  <a:sym typeface="Roboto"/>
                </a:rPr>
                <a:t>Inflation et contexte économique incertain</a:t>
              </a:r>
              <a:endParaRPr sz="1600" b="1" i="1" dirty="0">
                <a:solidFill>
                  <a:schemeClr val="lt1"/>
                </a:solidFill>
                <a:latin typeface="Roboto"/>
                <a:ea typeface="Roboto"/>
                <a:cs typeface="Roboto"/>
                <a:sym typeface="Roboto"/>
              </a:endParaRPr>
            </a:p>
          </p:txBody>
        </p:sp>
      </p:grpSp>
      <p:pic>
        <p:nvPicPr>
          <p:cNvPr id="19" name="Image 18">
            <a:extLst>
              <a:ext uri="{FF2B5EF4-FFF2-40B4-BE49-F238E27FC236}">
                <a16:creationId xmlns:a16="http://schemas.microsoft.com/office/drawing/2014/main" id="{7AB0EAD8-88A4-B440-E795-5BBA6CA66147}"/>
              </a:ext>
            </a:extLst>
          </p:cNvPr>
          <p:cNvPicPr>
            <a:picLocks noChangeAspect="1"/>
          </p:cNvPicPr>
          <p:nvPr/>
        </p:nvPicPr>
        <p:blipFill>
          <a:blip r:embed="rId6"/>
          <a:stretch>
            <a:fillRect/>
          </a:stretch>
        </p:blipFill>
        <p:spPr>
          <a:xfrm>
            <a:off x="9924294" y="6247188"/>
            <a:ext cx="1095528" cy="381053"/>
          </a:xfrm>
          <a:prstGeom prst="rect">
            <a:avLst/>
          </a:prstGeom>
        </p:spPr>
      </p:pic>
    </p:spTree>
    <p:extLst>
      <p:ext uri="{BB962C8B-B14F-4D97-AF65-F5344CB8AC3E}">
        <p14:creationId xmlns:p14="http://schemas.microsoft.com/office/powerpoint/2010/main" val="1267086581"/>
      </p:ext>
    </p:extLst>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lstStyle/>
          <a:p>
            <a:r>
              <a:rPr lang="fr-FR" dirty="0"/>
              <a:t>Akur8</a:t>
            </a:r>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52</a:t>
            </a:fld>
            <a:endParaRPr lang="fr-FR" dirty="0"/>
          </a:p>
        </p:txBody>
      </p:sp>
      <p:sp>
        <p:nvSpPr>
          <p:cNvPr id="6" name="Google Shape;477;p79">
            <a:extLst>
              <a:ext uri="{FF2B5EF4-FFF2-40B4-BE49-F238E27FC236}">
                <a16:creationId xmlns:a16="http://schemas.microsoft.com/office/drawing/2014/main" id="{10DA1A77-77EF-90F5-4F03-5CF1242FFDD2}"/>
              </a:ext>
            </a:extLst>
          </p:cNvPr>
          <p:cNvSpPr txBox="1">
            <a:spLocks/>
          </p:cNvSpPr>
          <p:nvPr/>
        </p:nvSpPr>
        <p:spPr>
          <a:xfrm>
            <a:off x="394600" y="918800"/>
            <a:ext cx="10494224" cy="564812"/>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spcBef>
                <a:spcPts val="0"/>
              </a:spcBef>
            </a:pPr>
            <a:r>
              <a:rPr lang="fr-FR" sz="2400" b="1" dirty="0">
                <a:solidFill>
                  <a:srgbClr val="002060"/>
                </a:solidFill>
                <a:latin typeface="Roboto" panose="02000000000000000000" pitchFamily="2" charset="0"/>
                <a:ea typeface="Roboto" panose="02000000000000000000" pitchFamily="2" charset="0"/>
              </a:rPr>
              <a:t>La sophistication de la tarification est un défi complexe</a:t>
            </a:r>
          </a:p>
        </p:txBody>
      </p:sp>
      <p:pic>
        <p:nvPicPr>
          <p:cNvPr id="19" name="Image 18">
            <a:extLst>
              <a:ext uri="{FF2B5EF4-FFF2-40B4-BE49-F238E27FC236}">
                <a16:creationId xmlns:a16="http://schemas.microsoft.com/office/drawing/2014/main" id="{7AB0EAD8-88A4-B440-E795-5BBA6CA66147}"/>
              </a:ext>
            </a:extLst>
          </p:cNvPr>
          <p:cNvPicPr>
            <a:picLocks noChangeAspect="1"/>
          </p:cNvPicPr>
          <p:nvPr/>
        </p:nvPicPr>
        <p:blipFill>
          <a:blip r:embed="rId2"/>
          <a:stretch>
            <a:fillRect/>
          </a:stretch>
        </p:blipFill>
        <p:spPr>
          <a:xfrm>
            <a:off x="9924294" y="6247188"/>
            <a:ext cx="1095528" cy="381053"/>
          </a:xfrm>
          <a:prstGeom prst="rect">
            <a:avLst/>
          </a:prstGeom>
        </p:spPr>
      </p:pic>
      <p:grpSp>
        <p:nvGrpSpPr>
          <p:cNvPr id="28" name="Groupe 27">
            <a:extLst>
              <a:ext uri="{FF2B5EF4-FFF2-40B4-BE49-F238E27FC236}">
                <a16:creationId xmlns:a16="http://schemas.microsoft.com/office/drawing/2014/main" id="{24CF5565-582F-83FC-8EA9-09D77D8CD6D5}"/>
              </a:ext>
            </a:extLst>
          </p:cNvPr>
          <p:cNvGrpSpPr/>
          <p:nvPr/>
        </p:nvGrpSpPr>
        <p:grpSpPr>
          <a:xfrm>
            <a:off x="525598" y="1672866"/>
            <a:ext cx="10941724" cy="4074791"/>
            <a:chOff x="211618" y="1126590"/>
            <a:chExt cx="8449207" cy="2974486"/>
          </a:xfrm>
        </p:grpSpPr>
        <p:pic>
          <p:nvPicPr>
            <p:cNvPr id="29" name="Google Shape;494;p80">
              <a:extLst>
                <a:ext uri="{FF2B5EF4-FFF2-40B4-BE49-F238E27FC236}">
                  <a16:creationId xmlns:a16="http://schemas.microsoft.com/office/drawing/2014/main" id="{3F0C2A21-8EDB-7408-B4CE-9AC29222B5FC}"/>
                </a:ext>
              </a:extLst>
            </p:cNvPr>
            <p:cNvPicPr preferRelativeResize="0"/>
            <p:nvPr/>
          </p:nvPicPr>
          <p:blipFill>
            <a:blip r:embed="rId3">
              <a:alphaModFix/>
            </a:blip>
            <a:stretch>
              <a:fillRect/>
            </a:stretch>
          </p:blipFill>
          <p:spPr>
            <a:xfrm>
              <a:off x="3939019" y="1126590"/>
              <a:ext cx="2449931" cy="2498218"/>
            </a:xfrm>
            <a:prstGeom prst="rect">
              <a:avLst/>
            </a:prstGeom>
            <a:noFill/>
            <a:ln>
              <a:noFill/>
            </a:ln>
          </p:spPr>
        </p:pic>
        <p:grpSp>
          <p:nvGrpSpPr>
            <p:cNvPr id="30" name="Groupe 29">
              <a:extLst>
                <a:ext uri="{FF2B5EF4-FFF2-40B4-BE49-F238E27FC236}">
                  <a16:creationId xmlns:a16="http://schemas.microsoft.com/office/drawing/2014/main" id="{B3DFBF25-F458-954E-4149-8C1CA88F4901}"/>
                </a:ext>
              </a:extLst>
            </p:cNvPr>
            <p:cNvGrpSpPr/>
            <p:nvPr/>
          </p:nvGrpSpPr>
          <p:grpSpPr>
            <a:xfrm>
              <a:off x="211618" y="1586854"/>
              <a:ext cx="8449207" cy="2514222"/>
              <a:chOff x="211618" y="1586854"/>
              <a:chExt cx="8449207" cy="2514222"/>
            </a:xfrm>
          </p:grpSpPr>
          <p:pic>
            <p:nvPicPr>
              <p:cNvPr id="31" name="Google Shape;495;p80">
                <a:extLst>
                  <a:ext uri="{FF2B5EF4-FFF2-40B4-BE49-F238E27FC236}">
                    <a16:creationId xmlns:a16="http://schemas.microsoft.com/office/drawing/2014/main" id="{9174B85C-DC35-4225-9C00-3BCB4AB73F6F}"/>
                  </a:ext>
                </a:extLst>
              </p:cNvPr>
              <p:cNvPicPr preferRelativeResize="0"/>
              <p:nvPr/>
            </p:nvPicPr>
            <p:blipFill>
              <a:blip r:embed="rId4">
                <a:alphaModFix/>
              </a:blip>
              <a:stretch>
                <a:fillRect/>
              </a:stretch>
            </p:blipFill>
            <p:spPr>
              <a:xfrm>
                <a:off x="1948675" y="1602858"/>
                <a:ext cx="2449931" cy="2498218"/>
              </a:xfrm>
              <a:prstGeom prst="rect">
                <a:avLst/>
              </a:prstGeom>
              <a:noFill/>
              <a:ln>
                <a:noFill/>
              </a:ln>
            </p:spPr>
          </p:pic>
          <p:pic>
            <p:nvPicPr>
              <p:cNvPr id="32" name="Google Shape;497;p80">
                <a:extLst>
                  <a:ext uri="{FF2B5EF4-FFF2-40B4-BE49-F238E27FC236}">
                    <a16:creationId xmlns:a16="http://schemas.microsoft.com/office/drawing/2014/main" id="{0B799D9F-AC05-1EC1-E14D-9DA39A10545C}"/>
                  </a:ext>
                </a:extLst>
              </p:cNvPr>
              <p:cNvPicPr preferRelativeResize="0"/>
              <p:nvPr/>
            </p:nvPicPr>
            <p:blipFill>
              <a:blip r:embed="rId5">
                <a:alphaModFix/>
              </a:blip>
              <a:stretch>
                <a:fillRect/>
              </a:stretch>
            </p:blipFill>
            <p:spPr>
              <a:xfrm>
                <a:off x="2768939" y="2163025"/>
                <a:ext cx="756000" cy="776353"/>
              </a:xfrm>
              <a:prstGeom prst="rect">
                <a:avLst/>
              </a:prstGeom>
              <a:noFill/>
              <a:ln>
                <a:noFill/>
              </a:ln>
            </p:spPr>
          </p:pic>
          <p:pic>
            <p:nvPicPr>
              <p:cNvPr id="33" name="Google Shape;498;p80">
                <a:extLst>
                  <a:ext uri="{FF2B5EF4-FFF2-40B4-BE49-F238E27FC236}">
                    <a16:creationId xmlns:a16="http://schemas.microsoft.com/office/drawing/2014/main" id="{965B6A3B-44EE-A650-C1AE-CB96B7F838C3}"/>
                  </a:ext>
                </a:extLst>
              </p:cNvPr>
              <p:cNvPicPr preferRelativeResize="0"/>
              <p:nvPr/>
            </p:nvPicPr>
            <p:blipFill rotWithShape="1">
              <a:blip r:embed="rId6">
                <a:alphaModFix/>
              </a:blip>
              <a:srcRect t="1597" b="1597"/>
              <a:stretch/>
            </p:blipFill>
            <p:spPr>
              <a:xfrm>
                <a:off x="4784144" y="1586854"/>
                <a:ext cx="747300" cy="723494"/>
              </a:xfrm>
              <a:prstGeom prst="rect">
                <a:avLst/>
              </a:prstGeom>
              <a:noFill/>
              <a:ln>
                <a:noFill/>
              </a:ln>
            </p:spPr>
          </p:pic>
          <p:sp>
            <p:nvSpPr>
              <p:cNvPr id="34" name="Google Shape;499;p80">
                <a:extLst>
                  <a:ext uri="{FF2B5EF4-FFF2-40B4-BE49-F238E27FC236}">
                    <a16:creationId xmlns:a16="http://schemas.microsoft.com/office/drawing/2014/main" id="{615C1520-9DF0-0A5D-3F2F-3A6AB9110D86}"/>
                  </a:ext>
                </a:extLst>
              </p:cNvPr>
              <p:cNvSpPr txBox="1"/>
              <p:nvPr/>
            </p:nvSpPr>
            <p:spPr>
              <a:xfrm>
                <a:off x="6560825" y="1882946"/>
                <a:ext cx="2100000" cy="97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600" b="1" i="1" dirty="0">
                    <a:solidFill>
                      <a:srgbClr val="1A1A1A"/>
                    </a:solidFill>
                    <a:ea typeface="Roboto Light"/>
                    <a:cs typeface="Roboto Light"/>
                    <a:sym typeface="Roboto Light"/>
                  </a:rPr>
                  <a:t>Les modèles de ML peuvent réduire ces frictions, mais ne sont pas explicables (‘boîte noire’), créant des </a:t>
                </a:r>
                <a:r>
                  <a:rPr lang="fr" sz="1600" b="1" i="1" u="sng" dirty="0">
                    <a:solidFill>
                      <a:srgbClr val="1A1A1A"/>
                    </a:solidFill>
                    <a:ea typeface="Roboto Light"/>
                    <a:cs typeface="Roboto Light"/>
                    <a:sym typeface="Roboto Light"/>
                  </a:rPr>
                  <a:t>risques réglementaires et d’anti-sélection inacceptables</a:t>
                </a:r>
                <a:r>
                  <a:rPr lang="fr" sz="1600" b="1" i="1" dirty="0">
                    <a:solidFill>
                      <a:srgbClr val="1A1A1A"/>
                    </a:solidFill>
                    <a:ea typeface="Roboto Light"/>
                    <a:cs typeface="Roboto Light"/>
                    <a:sym typeface="Roboto Light"/>
                  </a:rPr>
                  <a:t>. </a:t>
                </a:r>
                <a:endParaRPr sz="1600" b="1" i="1" dirty="0">
                  <a:solidFill>
                    <a:srgbClr val="1A1A1A"/>
                  </a:solidFill>
                  <a:ea typeface="Roboto Light"/>
                  <a:cs typeface="Roboto Light"/>
                  <a:sym typeface="Roboto Light"/>
                </a:endParaRPr>
              </a:p>
              <a:p>
                <a:pPr marL="0" lvl="0" indent="0" algn="l" rtl="0">
                  <a:spcBef>
                    <a:spcPts val="0"/>
                  </a:spcBef>
                  <a:spcAft>
                    <a:spcPts val="0"/>
                  </a:spcAft>
                  <a:buNone/>
                </a:pPr>
                <a:endParaRPr sz="1600" b="1" i="1" dirty="0">
                  <a:solidFill>
                    <a:srgbClr val="1A1A1A"/>
                  </a:solidFill>
                  <a:ea typeface="Roboto Light"/>
                  <a:cs typeface="Roboto Light"/>
                  <a:sym typeface="Roboto Light"/>
                </a:endParaRPr>
              </a:p>
            </p:txBody>
          </p:sp>
          <p:sp>
            <p:nvSpPr>
              <p:cNvPr id="35" name="Google Shape;500;p80">
                <a:extLst>
                  <a:ext uri="{FF2B5EF4-FFF2-40B4-BE49-F238E27FC236}">
                    <a16:creationId xmlns:a16="http://schemas.microsoft.com/office/drawing/2014/main" id="{9482BF92-96ED-AA83-7331-18FC22200B1D}"/>
                  </a:ext>
                </a:extLst>
              </p:cNvPr>
              <p:cNvSpPr txBox="1"/>
              <p:nvPr/>
            </p:nvSpPr>
            <p:spPr>
              <a:xfrm>
                <a:off x="211618" y="2515450"/>
                <a:ext cx="1747530" cy="818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 sz="1600" b="1" i="1" dirty="0">
                    <a:solidFill>
                      <a:srgbClr val="262A2F"/>
                    </a:solidFill>
                    <a:latin typeface="Calibri" panose="020F0502020204030204" pitchFamily="34" charset="0"/>
                    <a:ea typeface="Roboto Light"/>
                    <a:cs typeface="Calibri" panose="020F0502020204030204" pitchFamily="34" charset="0"/>
                    <a:sym typeface="Roboto Light"/>
                  </a:rPr>
                  <a:t>Le processus traditionnel de tarification est manuel,</a:t>
                </a:r>
                <a:endParaRPr sz="1600" b="1" i="1" dirty="0">
                  <a:solidFill>
                    <a:srgbClr val="262A2F"/>
                  </a:solidFill>
                  <a:latin typeface="Calibri" panose="020F0502020204030204" pitchFamily="34" charset="0"/>
                  <a:ea typeface="Roboto Light"/>
                  <a:cs typeface="Calibri" panose="020F0502020204030204" pitchFamily="34" charset="0"/>
                  <a:sym typeface="Roboto Light"/>
                </a:endParaRPr>
              </a:p>
              <a:p>
                <a:pPr marL="0" lvl="0" indent="0" algn="r" rtl="0">
                  <a:spcBef>
                    <a:spcPts val="0"/>
                  </a:spcBef>
                  <a:spcAft>
                    <a:spcPts val="0"/>
                  </a:spcAft>
                  <a:buNone/>
                </a:pPr>
                <a:r>
                  <a:rPr lang="fr" sz="1600" b="1" i="1" u="sng" dirty="0">
                    <a:solidFill>
                      <a:srgbClr val="262A2F"/>
                    </a:solidFill>
                    <a:latin typeface="Calibri" panose="020F0502020204030204" pitchFamily="34" charset="0"/>
                    <a:ea typeface="Roboto Light"/>
                    <a:cs typeface="Calibri" panose="020F0502020204030204" pitchFamily="34" charset="0"/>
                    <a:sym typeface="Roboto Light"/>
                  </a:rPr>
                  <a:t>long</a:t>
                </a:r>
                <a:r>
                  <a:rPr lang="fr" sz="1600" b="1" i="1" dirty="0">
                    <a:solidFill>
                      <a:srgbClr val="262A2F"/>
                    </a:solidFill>
                    <a:latin typeface="Calibri" panose="020F0502020204030204" pitchFamily="34" charset="0"/>
                    <a:ea typeface="Roboto Light"/>
                    <a:cs typeface="Calibri" panose="020F0502020204030204" pitchFamily="34" charset="0"/>
                    <a:sym typeface="Roboto Light"/>
                  </a:rPr>
                  <a:t> (plusieurs mois), </a:t>
                </a:r>
                <a:endParaRPr sz="1600" b="1" i="1" dirty="0">
                  <a:solidFill>
                    <a:srgbClr val="262A2F"/>
                  </a:solidFill>
                  <a:latin typeface="Calibri" panose="020F0502020204030204" pitchFamily="34" charset="0"/>
                  <a:ea typeface="Roboto Light"/>
                  <a:cs typeface="Calibri" panose="020F0502020204030204" pitchFamily="34" charset="0"/>
                  <a:sym typeface="Roboto Light"/>
                </a:endParaRPr>
              </a:p>
              <a:p>
                <a:pPr marL="0" lvl="0" indent="0" algn="r" rtl="0">
                  <a:spcBef>
                    <a:spcPts val="0"/>
                  </a:spcBef>
                  <a:spcAft>
                    <a:spcPts val="0"/>
                  </a:spcAft>
                  <a:buNone/>
                </a:pPr>
                <a:r>
                  <a:rPr lang="fr" sz="1600" b="1" i="1" u="sng" dirty="0">
                    <a:solidFill>
                      <a:srgbClr val="262A2F"/>
                    </a:solidFill>
                    <a:latin typeface="Calibri" panose="020F0502020204030204" pitchFamily="34" charset="0"/>
                    <a:ea typeface="Roboto Light"/>
                    <a:cs typeface="Calibri" panose="020F0502020204030204" pitchFamily="34" charset="0"/>
                    <a:sym typeface="Roboto Light"/>
                  </a:rPr>
                  <a:t>itératif</a:t>
                </a:r>
                <a:r>
                  <a:rPr lang="fr" sz="1600" b="1" i="1" dirty="0">
                    <a:solidFill>
                      <a:srgbClr val="262A2F"/>
                    </a:solidFill>
                    <a:latin typeface="Calibri" panose="020F0502020204030204" pitchFamily="34" charset="0"/>
                    <a:ea typeface="Roboto Light"/>
                    <a:cs typeface="Calibri" panose="020F0502020204030204" pitchFamily="34" charset="0"/>
                    <a:sym typeface="Roboto Light"/>
                  </a:rPr>
                  <a:t> et </a:t>
                </a:r>
                <a:r>
                  <a:rPr lang="fr" sz="1600" b="1" i="1" u="sng" dirty="0">
                    <a:solidFill>
                      <a:srgbClr val="262A2F"/>
                    </a:solidFill>
                    <a:latin typeface="Calibri" panose="020F0502020204030204" pitchFamily="34" charset="0"/>
                    <a:ea typeface="Roboto Light"/>
                    <a:cs typeface="Calibri" panose="020F0502020204030204" pitchFamily="34" charset="0"/>
                    <a:sym typeface="Roboto Light"/>
                  </a:rPr>
                  <a:t>inefficient</a:t>
                </a:r>
                <a:endParaRPr sz="1600" b="1" i="1" dirty="0">
                  <a:solidFill>
                    <a:srgbClr val="262A2F"/>
                  </a:solidFill>
                  <a:latin typeface="Calibri" panose="020F0502020204030204" pitchFamily="34" charset="0"/>
                  <a:ea typeface="Roboto Light"/>
                  <a:cs typeface="Calibri" panose="020F0502020204030204" pitchFamily="34" charset="0"/>
                  <a:sym typeface="Roboto Light"/>
                </a:endParaRPr>
              </a:p>
            </p:txBody>
          </p:sp>
          <p:sp>
            <p:nvSpPr>
              <p:cNvPr id="36" name="Google Shape;501;p80">
                <a:extLst>
                  <a:ext uri="{FF2B5EF4-FFF2-40B4-BE49-F238E27FC236}">
                    <a16:creationId xmlns:a16="http://schemas.microsoft.com/office/drawing/2014/main" id="{99FB0B8C-F0D0-4989-3199-57E82B651FD5}"/>
                  </a:ext>
                </a:extLst>
              </p:cNvPr>
              <p:cNvSpPr txBox="1"/>
              <p:nvPr/>
            </p:nvSpPr>
            <p:spPr>
              <a:xfrm>
                <a:off x="2096938" y="3011308"/>
                <a:ext cx="2100000" cy="6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dirty="0">
                    <a:solidFill>
                      <a:srgbClr val="262A2F"/>
                    </a:solidFill>
                    <a:latin typeface="Roboto Medium"/>
                    <a:ea typeface="Roboto Medium"/>
                    <a:cs typeface="Roboto Medium"/>
                    <a:sym typeface="Roboto Medium"/>
                  </a:rPr>
                  <a:t>TARIFICATION</a:t>
                </a:r>
                <a:endParaRPr sz="1600" dirty="0">
                  <a:solidFill>
                    <a:srgbClr val="262A2F"/>
                  </a:solidFill>
                  <a:latin typeface="Roboto Medium"/>
                  <a:ea typeface="Roboto Medium"/>
                  <a:cs typeface="Roboto Medium"/>
                  <a:sym typeface="Roboto Medium"/>
                </a:endParaRPr>
              </a:p>
              <a:p>
                <a:pPr marL="0" lvl="0" indent="0" algn="ctr" rtl="0">
                  <a:spcBef>
                    <a:spcPts val="0"/>
                  </a:spcBef>
                  <a:spcAft>
                    <a:spcPts val="0"/>
                  </a:spcAft>
                  <a:buNone/>
                </a:pPr>
                <a:r>
                  <a:rPr lang="fr" sz="1600" dirty="0">
                    <a:solidFill>
                      <a:srgbClr val="262A2F"/>
                    </a:solidFill>
                    <a:latin typeface="Roboto Medium"/>
                    <a:ea typeface="Roboto Medium"/>
                    <a:cs typeface="Roboto Medium"/>
                    <a:sym typeface="Roboto Medium"/>
                  </a:rPr>
                  <a:t>MANUELLE TRADITIONNELLE</a:t>
                </a:r>
                <a:endParaRPr sz="1600" dirty="0">
                  <a:solidFill>
                    <a:srgbClr val="262A2F"/>
                  </a:solidFill>
                  <a:latin typeface="Roboto Medium"/>
                  <a:ea typeface="Roboto Medium"/>
                  <a:cs typeface="Roboto Medium"/>
                  <a:sym typeface="Roboto Medium"/>
                </a:endParaRPr>
              </a:p>
            </p:txBody>
          </p:sp>
          <p:sp>
            <p:nvSpPr>
              <p:cNvPr id="37" name="Google Shape;502;p80">
                <a:extLst>
                  <a:ext uri="{FF2B5EF4-FFF2-40B4-BE49-F238E27FC236}">
                    <a16:creationId xmlns:a16="http://schemas.microsoft.com/office/drawing/2014/main" id="{EFEE8396-8732-6FDD-8A57-CC418BACAB14}"/>
                  </a:ext>
                </a:extLst>
              </p:cNvPr>
              <p:cNvSpPr txBox="1"/>
              <p:nvPr/>
            </p:nvSpPr>
            <p:spPr>
              <a:xfrm>
                <a:off x="4284987" y="2526124"/>
                <a:ext cx="1955700" cy="6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dirty="0">
                    <a:solidFill>
                      <a:srgbClr val="FFFFFF"/>
                    </a:solidFill>
                    <a:latin typeface="Roboto Medium"/>
                    <a:ea typeface="Roboto Medium"/>
                    <a:cs typeface="Roboto Medium"/>
                    <a:sym typeface="Roboto Medium"/>
                  </a:rPr>
                  <a:t>MODÈLES DE </a:t>
                </a:r>
                <a:endParaRPr sz="1600" dirty="0">
                  <a:solidFill>
                    <a:srgbClr val="FFFFFF"/>
                  </a:solidFill>
                  <a:latin typeface="Roboto Medium"/>
                  <a:ea typeface="Roboto Medium"/>
                  <a:cs typeface="Roboto Medium"/>
                  <a:sym typeface="Roboto Medium"/>
                </a:endParaRPr>
              </a:p>
              <a:p>
                <a:pPr marL="0" lvl="0" indent="0" algn="ctr" rtl="0">
                  <a:spcBef>
                    <a:spcPts val="0"/>
                  </a:spcBef>
                  <a:spcAft>
                    <a:spcPts val="0"/>
                  </a:spcAft>
                  <a:buNone/>
                </a:pPr>
                <a:r>
                  <a:rPr lang="fr" sz="1600" dirty="0">
                    <a:solidFill>
                      <a:srgbClr val="FFFFFF"/>
                    </a:solidFill>
                    <a:latin typeface="Roboto Medium"/>
                    <a:ea typeface="Roboto Medium"/>
                    <a:cs typeface="Roboto Medium"/>
                    <a:sym typeface="Roboto Medium"/>
                  </a:rPr>
                  <a:t>MACHINE LEARNING</a:t>
                </a:r>
                <a:endParaRPr sz="1600" dirty="0">
                  <a:solidFill>
                    <a:srgbClr val="FFFFFF"/>
                  </a:solidFill>
                  <a:latin typeface="Roboto Medium"/>
                  <a:ea typeface="Roboto Medium"/>
                  <a:cs typeface="Roboto Medium"/>
                  <a:sym typeface="Roboto Medium"/>
                </a:endParaRPr>
              </a:p>
            </p:txBody>
          </p:sp>
        </p:grpSp>
      </p:grpSp>
    </p:spTree>
    <p:extLst>
      <p:ext uri="{BB962C8B-B14F-4D97-AF65-F5344CB8AC3E}">
        <p14:creationId xmlns:p14="http://schemas.microsoft.com/office/powerpoint/2010/main" val="463860104"/>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lstStyle/>
          <a:p>
            <a:r>
              <a:rPr lang="fr-FR" dirty="0"/>
              <a:t>Akur8</a:t>
            </a:r>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53</a:t>
            </a:fld>
            <a:endParaRPr lang="fr-FR" dirty="0"/>
          </a:p>
        </p:txBody>
      </p:sp>
      <p:sp>
        <p:nvSpPr>
          <p:cNvPr id="6" name="Google Shape;477;p79">
            <a:extLst>
              <a:ext uri="{FF2B5EF4-FFF2-40B4-BE49-F238E27FC236}">
                <a16:creationId xmlns:a16="http://schemas.microsoft.com/office/drawing/2014/main" id="{10DA1A77-77EF-90F5-4F03-5CF1242FFDD2}"/>
              </a:ext>
            </a:extLst>
          </p:cNvPr>
          <p:cNvSpPr txBox="1">
            <a:spLocks/>
          </p:cNvSpPr>
          <p:nvPr/>
        </p:nvSpPr>
        <p:spPr>
          <a:xfrm>
            <a:off x="394600" y="846581"/>
            <a:ext cx="10494224" cy="77645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spcBef>
                <a:spcPts val="0"/>
              </a:spcBef>
              <a:buClr>
                <a:schemeClr val="dk1"/>
              </a:buClr>
              <a:buSzPts val="1100"/>
              <a:buFont typeface="Arial"/>
              <a:buNone/>
            </a:pPr>
            <a:r>
              <a:rPr lang="fr-FR" sz="2400" b="1" dirty="0">
                <a:solidFill>
                  <a:srgbClr val="002060"/>
                </a:solidFill>
                <a:latin typeface="Roboto" panose="02000000000000000000" pitchFamily="2" charset="0"/>
                <a:ea typeface="Roboto" panose="02000000000000000000" pitchFamily="2" charset="0"/>
              </a:rPr>
              <a:t>5 ans de R&amp;D pour développer les seuls algorithmes de machine </a:t>
            </a:r>
            <a:r>
              <a:rPr lang="fr-FR" sz="2400" b="1" dirty="0" err="1">
                <a:solidFill>
                  <a:srgbClr val="002060"/>
                </a:solidFill>
                <a:latin typeface="Roboto" panose="02000000000000000000" pitchFamily="2" charset="0"/>
                <a:ea typeface="Roboto" panose="02000000000000000000" pitchFamily="2" charset="0"/>
              </a:rPr>
              <a:t>learning</a:t>
            </a:r>
            <a:r>
              <a:rPr lang="fr-FR" sz="2400" b="1" dirty="0">
                <a:solidFill>
                  <a:srgbClr val="002060"/>
                </a:solidFill>
                <a:latin typeface="Roboto" panose="02000000000000000000" pitchFamily="2" charset="0"/>
                <a:ea typeface="Roboto" panose="02000000000000000000" pitchFamily="2" charset="0"/>
              </a:rPr>
              <a:t> qui génèrent automatiquement des modèles transparents </a:t>
            </a:r>
          </a:p>
          <a:p>
            <a:pPr>
              <a:spcBef>
                <a:spcPts val="0"/>
              </a:spcBef>
            </a:pPr>
            <a:endParaRPr lang="fr-FR" sz="1800" dirty="0">
              <a:solidFill>
                <a:srgbClr val="002060"/>
              </a:solidFill>
            </a:endParaRPr>
          </a:p>
        </p:txBody>
      </p:sp>
      <p:pic>
        <p:nvPicPr>
          <p:cNvPr id="19" name="Image 18">
            <a:extLst>
              <a:ext uri="{FF2B5EF4-FFF2-40B4-BE49-F238E27FC236}">
                <a16:creationId xmlns:a16="http://schemas.microsoft.com/office/drawing/2014/main" id="{7AB0EAD8-88A4-B440-E795-5BBA6CA66147}"/>
              </a:ext>
            </a:extLst>
          </p:cNvPr>
          <p:cNvPicPr>
            <a:picLocks noChangeAspect="1"/>
          </p:cNvPicPr>
          <p:nvPr/>
        </p:nvPicPr>
        <p:blipFill>
          <a:blip r:embed="rId2"/>
          <a:stretch>
            <a:fillRect/>
          </a:stretch>
        </p:blipFill>
        <p:spPr>
          <a:xfrm>
            <a:off x="9924294" y="6247188"/>
            <a:ext cx="1095528" cy="381053"/>
          </a:xfrm>
          <a:prstGeom prst="rect">
            <a:avLst/>
          </a:prstGeom>
        </p:spPr>
      </p:pic>
      <p:grpSp>
        <p:nvGrpSpPr>
          <p:cNvPr id="20" name="Groupe 19">
            <a:extLst>
              <a:ext uri="{FF2B5EF4-FFF2-40B4-BE49-F238E27FC236}">
                <a16:creationId xmlns:a16="http://schemas.microsoft.com/office/drawing/2014/main" id="{0CCB2729-B584-B14A-92B9-C503F7D94266}"/>
              </a:ext>
            </a:extLst>
          </p:cNvPr>
          <p:cNvGrpSpPr/>
          <p:nvPr/>
        </p:nvGrpSpPr>
        <p:grpSpPr>
          <a:xfrm>
            <a:off x="531846" y="1925319"/>
            <a:ext cx="10879494" cy="3729032"/>
            <a:chOff x="522261" y="1205150"/>
            <a:chExt cx="7675089" cy="3115753"/>
          </a:xfrm>
        </p:grpSpPr>
        <p:cxnSp>
          <p:nvCxnSpPr>
            <p:cNvPr id="21" name="Google Shape;508;p81">
              <a:extLst>
                <a:ext uri="{FF2B5EF4-FFF2-40B4-BE49-F238E27FC236}">
                  <a16:creationId xmlns:a16="http://schemas.microsoft.com/office/drawing/2014/main" id="{7BF1C137-13B6-9C6F-FA04-D4E647E9D6CB}"/>
                </a:ext>
              </a:extLst>
            </p:cNvPr>
            <p:cNvCxnSpPr/>
            <p:nvPr/>
          </p:nvCxnSpPr>
          <p:spPr>
            <a:xfrm>
              <a:off x="625350" y="3196958"/>
              <a:ext cx="7572000" cy="5100"/>
            </a:xfrm>
            <a:prstGeom prst="straightConnector1">
              <a:avLst/>
            </a:prstGeom>
            <a:noFill/>
            <a:ln w="19050" cap="flat" cmpd="sng">
              <a:solidFill>
                <a:srgbClr val="EFEFEF"/>
              </a:solidFill>
              <a:prstDash val="solid"/>
              <a:round/>
              <a:headEnd type="none" w="med" len="med"/>
              <a:tailEnd type="none" w="med" len="med"/>
            </a:ln>
          </p:spPr>
        </p:cxnSp>
        <p:pic>
          <p:nvPicPr>
            <p:cNvPr id="22" name="Google Shape;509;p81">
              <a:extLst>
                <a:ext uri="{FF2B5EF4-FFF2-40B4-BE49-F238E27FC236}">
                  <a16:creationId xmlns:a16="http://schemas.microsoft.com/office/drawing/2014/main" id="{24E7AA4A-D9EA-FBDE-B037-E1E2F094A3FD}"/>
                </a:ext>
              </a:extLst>
            </p:cNvPr>
            <p:cNvPicPr preferRelativeResize="0"/>
            <p:nvPr/>
          </p:nvPicPr>
          <p:blipFill rotWithShape="1">
            <a:blip r:embed="rId3">
              <a:alphaModFix/>
            </a:blip>
            <a:srcRect l="11695" t="48960" r="12656" b="8357"/>
            <a:stretch/>
          </p:blipFill>
          <p:spPr>
            <a:xfrm>
              <a:off x="522261" y="3162328"/>
              <a:ext cx="1967398" cy="1158575"/>
            </a:xfrm>
            <a:prstGeom prst="rect">
              <a:avLst/>
            </a:prstGeom>
            <a:noFill/>
            <a:ln>
              <a:noFill/>
            </a:ln>
          </p:spPr>
        </p:pic>
        <p:pic>
          <p:nvPicPr>
            <p:cNvPr id="23" name="Google Shape;512;p81">
              <a:extLst>
                <a:ext uri="{FF2B5EF4-FFF2-40B4-BE49-F238E27FC236}">
                  <a16:creationId xmlns:a16="http://schemas.microsoft.com/office/drawing/2014/main" id="{A3D473E9-E900-B0BC-5175-F539ECFD33B1}"/>
                </a:ext>
              </a:extLst>
            </p:cNvPr>
            <p:cNvPicPr preferRelativeResize="0"/>
            <p:nvPr/>
          </p:nvPicPr>
          <p:blipFill rotWithShape="1">
            <a:blip r:embed="rId4">
              <a:alphaModFix/>
            </a:blip>
            <a:srcRect r="70203" b="6367"/>
            <a:stretch/>
          </p:blipFill>
          <p:spPr>
            <a:xfrm>
              <a:off x="2299275" y="1205150"/>
              <a:ext cx="954203" cy="881526"/>
            </a:xfrm>
            <a:prstGeom prst="rect">
              <a:avLst/>
            </a:prstGeom>
            <a:noFill/>
            <a:ln>
              <a:noFill/>
            </a:ln>
          </p:spPr>
        </p:pic>
        <p:pic>
          <p:nvPicPr>
            <p:cNvPr id="24" name="Google Shape;513;p81">
              <a:extLst>
                <a:ext uri="{FF2B5EF4-FFF2-40B4-BE49-F238E27FC236}">
                  <a16:creationId xmlns:a16="http://schemas.microsoft.com/office/drawing/2014/main" id="{9F4DE05E-30DD-94FD-7038-6A0B5E840A5D}"/>
                </a:ext>
              </a:extLst>
            </p:cNvPr>
            <p:cNvPicPr preferRelativeResize="0"/>
            <p:nvPr/>
          </p:nvPicPr>
          <p:blipFill rotWithShape="1">
            <a:blip r:embed="rId4">
              <a:alphaModFix/>
            </a:blip>
            <a:srcRect l="34810" r="35394" b="6367"/>
            <a:stretch/>
          </p:blipFill>
          <p:spPr>
            <a:xfrm>
              <a:off x="6265375" y="1205150"/>
              <a:ext cx="954203" cy="881513"/>
            </a:xfrm>
            <a:prstGeom prst="rect">
              <a:avLst/>
            </a:prstGeom>
            <a:noFill/>
            <a:ln>
              <a:noFill/>
            </a:ln>
          </p:spPr>
        </p:pic>
        <p:pic>
          <p:nvPicPr>
            <p:cNvPr id="25" name="Google Shape;514;p81">
              <a:extLst>
                <a:ext uri="{FF2B5EF4-FFF2-40B4-BE49-F238E27FC236}">
                  <a16:creationId xmlns:a16="http://schemas.microsoft.com/office/drawing/2014/main" id="{6F8BC9D0-E8E1-3292-091B-3D9F38F422F3}"/>
                </a:ext>
              </a:extLst>
            </p:cNvPr>
            <p:cNvPicPr preferRelativeResize="0"/>
            <p:nvPr/>
          </p:nvPicPr>
          <p:blipFill rotWithShape="1">
            <a:blip r:embed="rId4">
              <a:alphaModFix/>
            </a:blip>
            <a:srcRect l="70203" b="6367"/>
            <a:stretch/>
          </p:blipFill>
          <p:spPr>
            <a:xfrm>
              <a:off x="4265250" y="1205150"/>
              <a:ext cx="954203" cy="881526"/>
            </a:xfrm>
            <a:prstGeom prst="rect">
              <a:avLst/>
            </a:prstGeom>
            <a:noFill/>
            <a:ln>
              <a:noFill/>
            </a:ln>
          </p:spPr>
        </p:pic>
        <p:sp>
          <p:nvSpPr>
            <p:cNvPr id="26" name="Google Shape;515;p81">
              <a:extLst>
                <a:ext uri="{FF2B5EF4-FFF2-40B4-BE49-F238E27FC236}">
                  <a16:creationId xmlns:a16="http://schemas.microsoft.com/office/drawing/2014/main" id="{5F54FD11-BBA7-057D-773B-892EA10BDA01}"/>
                </a:ext>
              </a:extLst>
            </p:cNvPr>
            <p:cNvSpPr/>
            <p:nvPr/>
          </p:nvSpPr>
          <p:spPr>
            <a:xfrm>
              <a:off x="5027203" y="1444950"/>
              <a:ext cx="954203" cy="576099"/>
            </a:xfrm>
            <a:prstGeom prst="roundRect">
              <a:avLst>
                <a:gd name="adj" fmla="val 0"/>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None/>
              </a:pPr>
              <a:r>
                <a:rPr lang="fr" sz="1400" dirty="0">
                  <a:solidFill>
                    <a:srgbClr val="5762AB"/>
                  </a:solidFill>
                  <a:latin typeface="Roboto Medium"/>
                  <a:ea typeface="Roboto Medium"/>
                  <a:cs typeface="Roboto Medium"/>
                  <a:sym typeface="Roboto Medium"/>
                </a:rPr>
                <a:t>Plateformes de ML / Data Science</a:t>
              </a:r>
              <a:endParaRPr sz="1400" dirty="0">
                <a:solidFill>
                  <a:srgbClr val="5762AB"/>
                </a:solidFill>
                <a:latin typeface="Roboto Medium"/>
                <a:ea typeface="Roboto Medium"/>
                <a:cs typeface="Roboto Medium"/>
                <a:sym typeface="Roboto Medium"/>
              </a:endParaRPr>
            </a:p>
          </p:txBody>
        </p:sp>
        <p:sp>
          <p:nvSpPr>
            <p:cNvPr id="27" name="Google Shape;516;p81">
              <a:extLst>
                <a:ext uri="{FF2B5EF4-FFF2-40B4-BE49-F238E27FC236}">
                  <a16:creationId xmlns:a16="http://schemas.microsoft.com/office/drawing/2014/main" id="{427C91B3-397B-FDE5-A8EE-22FE48590F89}"/>
                </a:ext>
              </a:extLst>
            </p:cNvPr>
            <p:cNvSpPr/>
            <p:nvPr/>
          </p:nvSpPr>
          <p:spPr>
            <a:xfrm>
              <a:off x="2934815" y="1444950"/>
              <a:ext cx="902017" cy="619500"/>
            </a:xfrm>
            <a:prstGeom prst="roundRect">
              <a:avLst>
                <a:gd name="adj" fmla="val 0"/>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None/>
              </a:pPr>
              <a:r>
                <a:rPr lang="fr" sz="1400" dirty="0">
                  <a:solidFill>
                    <a:srgbClr val="5762AB"/>
                  </a:solidFill>
                  <a:latin typeface="Roboto Medium"/>
                  <a:ea typeface="Roboto Medium"/>
                  <a:cs typeface="Roboto Medium"/>
                  <a:sym typeface="Roboto Medium"/>
                </a:rPr>
                <a:t>Approche classique</a:t>
              </a:r>
              <a:endParaRPr sz="1400" dirty="0">
                <a:solidFill>
                  <a:srgbClr val="5762AB"/>
                </a:solidFill>
                <a:latin typeface="Roboto Medium"/>
                <a:ea typeface="Roboto Medium"/>
                <a:cs typeface="Roboto Medium"/>
                <a:sym typeface="Roboto Medium"/>
              </a:endParaRPr>
            </a:p>
          </p:txBody>
        </p:sp>
        <p:pic>
          <p:nvPicPr>
            <p:cNvPr id="28" name="Google Shape;517;p81">
              <a:extLst>
                <a:ext uri="{FF2B5EF4-FFF2-40B4-BE49-F238E27FC236}">
                  <a16:creationId xmlns:a16="http://schemas.microsoft.com/office/drawing/2014/main" id="{1D5123DE-3B91-F3D8-444F-381757983801}"/>
                </a:ext>
              </a:extLst>
            </p:cNvPr>
            <p:cNvPicPr preferRelativeResize="0"/>
            <p:nvPr/>
          </p:nvPicPr>
          <p:blipFill rotWithShape="1">
            <a:blip r:embed="rId3">
              <a:alphaModFix/>
            </a:blip>
            <a:srcRect l="11695" t="6432" r="12656" b="50885"/>
            <a:stretch/>
          </p:blipFill>
          <p:spPr>
            <a:xfrm>
              <a:off x="525550" y="2069650"/>
              <a:ext cx="1967398" cy="1158575"/>
            </a:xfrm>
            <a:prstGeom prst="rect">
              <a:avLst/>
            </a:prstGeom>
            <a:noFill/>
            <a:ln>
              <a:noFill/>
            </a:ln>
          </p:spPr>
        </p:pic>
        <p:sp>
          <p:nvSpPr>
            <p:cNvPr id="29" name="Google Shape;520;p81">
              <a:extLst>
                <a:ext uri="{FF2B5EF4-FFF2-40B4-BE49-F238E27FC236}">
                  <a16:creationId xmlns:a16="http://schemas.microsoft.com/office/drawing/2014/main" id="{BE200F68-C950-215D-34B5-813A3F5B9152}"/>
                </a:ext>
              </a:extLst>
            </p:cNvPr>
            <p:cNvSpPr/>
            <p:nvPr/>
          </p:nvSpPr>
          <p:spPr>
            <a:xfrm>
              <a:off x="2847675" y="2487543"/>
              <a:ext cx="954300" cy="360600"/>
            </a:xfrm>
            <a:prstGeom prst="roundRect">
              <a:avLst>
                <a:gd name="adj" fmla="val 0"/>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fr" sz="1600" dirty="0">
                  <a:solidFill>
                    <a:srgbClr val="990000"/>
                  </a:solidFill>
                  <a:latin typeface="Roboto Medium"/>
                  <a:ea typeface="Roboto Medium"/>
                  <a:cs typeface="Roboto Medium"/>
                  <a:sym typeface="Roboto Medium"/>
                </a:rPr>
                <a:t>MANUEL</a:t>
              </a:r>
              <a:endParaRPr sz="1600" dirty="0">
                <a:solidFill>
                  <a:srgbClr val="990000"/>
                </a:solidFill>
                <a:latin typeface="Roboto Medium"/>
                <a:ea typeface="Roboto Medium"/>
                <a:cs typeface="Roboto Medium"/>
                <a:sym typeface="Roboto Medium"/>
              </a:endParaRPr>
            </a:p>
          </p:txBody>
        </p:sp>
        <p:sp>
          <p:nvSpPr>
            <p:cNvPr id="30" name="Google Shape;521;p81">
              <a:extLst>
                <a:ext uri="{FF2B5EF4-FFF2-40B4-BE49-F238E27FC236}">
                  <a16:creationId xmlns:a16="http://schemas.microsoft.com/office/drawing/2014/main" id="{1F568256-1637-40D7-08C3-BAFA82B9F90C}"/>
                </a:ext>
              </a:extLst>
            </p:cNvPr>
            <p:cNvSpPr/>
            <p:nvPr/>
          </p:nvSpPr>
          <p:spPr>
            <a:xfrm>
              <a:off x="4278466" y="3605425"/>
              <a:ext cx="1796410" cy="360600"/>
            </a:xfrm>
            <a:prstGeom prst="roundRect">
              <a:avLst>
                <a:gd name="adj" fmla="val 0"/>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fr" sz="1600" dirty="0">
                  <a:solidFill>
                    <a:srgbClr val="990000"/>
                  </a:solidFill>
                  <a:latin typeface="Roboto Medium"/>
                  <a:ea typeface="Roboto Medium"/>
                  <a:cs typeface="Roboto Medium"/>
                  <a:sym typeface="Roboto Medium"/>
                </a:rPr>
                <a:t>BLACK BOX</a:t>
              </a:r>
              <a:endParaRPr sz="1600" dirty="0">
                <a:solidFill>
                  <a:srgbClr val="990000"/>
                </a:solidFill>
                <a:latin typeface="Roboto Medium"/>
                <a:ea typeface="Roboto Medium"/>
                <a:cs typeface="Roboto Medium"/>
                <a:sym typeface="Roboto Medium"/>
              </a:endParaRPr>
            </a:p>
            <a:p>
              <a:pPr marL="0" lvl="0" indent="0" algn="ctr" rtl="0">
                <a:spcBef>
                  <a:spcPts val="0"/>
                </a:spcBef>
                <a:spcAft>
                  <a:spcPts val="0"/>
                </a:spcAft>
                <a:buClr>
                  <a:schemeClr val="dk1"/>
                </a:buClr>
                <a:buSzPts val="1100"/>
                <a:buFont typeface="Arial"/>
                <a:buNone/>
              </a:pPr>
              <a:r>
                <a:rPr lang="fr" sz="1600" dirty="0">
                  <a:solidFill>
                    <a:srgbClr val="434343"/>
                  </a:solidFill>
                  <a:latin typeface="Roboto"/>
                  <a:ea typeface="Roboto"/>
                  <a:cs typeface="Roboto"/>
                  <a:sym typeface="Roboto"/>
                </a:rPr>
                <a:t>(GBM</a:t>
              </a:r>
              <a:r>
                <a:rPr lang="fr" sz="1600" baseline="30000" dirty="0">
                  <a:solidFill>
                    <a:srgbClr val="434343"/>
                  </a:solidFill>
                  <a:latin typeface="Roboto"/>
                  <a:ea typeface="Roboto"/>
                  <a:cs typeface="Roboto"/>
                  <a:sym typeface="Roboto"/>
                </a:rPr>
                <a:t>2</a:t>
              </a:r>
              <a:r>
                <a:rPr lang="fr" sz="1600" dirty="0">
                  <a:solidFill>
                    <a:srgbClr val="434343"/>
                  </a:solidFill>
                  <a:latin typeface="Roboto"/>
                  <a:ea typeface="Roboto"/>
                  <a:cs typeface="Roboto"/>
                  <a:sym typeface="Roboto"/>
                </a:rPr>
                <a:t>, Random Forest)</a:t>
              </a:r>
              <a:endParaRPr sz="1600" dirty="0">
                <a:solidFill>
                  <a:srgbClr val="741B47"/>
                </a:solidFill>
                <a:latin typeface="Roboto Medium"/>
                <a:ea typeface="Roboto Medium"/>
                <a:cs typeface="Roboto Medium"/>
                <a:sym typeface="Roboto Medium"/>
              </a:endParaRPr>
            </a:p>
          </p:txBody>
        </p:sp>
        <p:sp>
          <p:nvSpPr>
            <p:cNvPr id="31" name="Google Shape;522;p81">
              <a:extLst>
                <a:ext uri="{FF2B5EF4-FFF2-40B4-BE49-F238E27FC236}">
                  <a16:creationId xmlns:a16="http://schemas.microsoft.com/office/drawing/2014/main" id="{349FE12F-BCC8-6BF9-2282-0353CBBF67E2}"/>
                </a:ext>
              </a:extLst>
            </p:cNvPr>
            <p:cNvSpPr/>
            <p:nvPr/>
          </p:nvSpPr>
          <p:spPr>
            <a:xfrm>
              <a:off x="4510969" y="2491075"/>
              <a:ext cx="1322400" cy="360600"/>
            </a:xfrm>
            <a:prstGeom prst="roundRect">
              <a:avLst>
                <a:gd name="adj" fmla="val 0"/>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fr" sz="1600" dirty="0">
                  <a:solidFill>
                    <a:srgbClr val="6AA84F"/>
                  </a:solidFill>
                  <a:latin typeface="Roboto Medium"/>
                  <a:ea typeface="Roboto Medium"/>
                  <a:cs typeface="Roboto Medium"/>
                  <a:sym typeface="Roboto Medium"/>
                </a:rPr>
                <a:t>AUTOMATISÉ</a:t>
              </a:r>
              <a:endParaRPr sz="1600" dirty="0">
                <a:solidFill>
                  <a:srgbClr val="6AA84F"/>
                </a:solidFill>
                <a:latin typeface="Roboto Medium"/>
                <a:ea typeface="Roboto Medium"/>
                <a:cs typeface="Roboto Medium"/>
                <a:sym typeface="Roboto Medium"/>
              </a:endParaRPr>
            </a:p>
          </p:txBody>
        </p:sp>
        <p:sp>
          <p:nvSpPr>
            <p:cNvPr id="32" name="Google Shape;523;p81">
              <a:extLst>
                <a:ext uri="{FF2B5EF4-FFF2-40B4-BE49-F238E27FC236}">
                  <a16:creationId xmlns:a16="http://schemas.microsoft.com/office/drawing/2014/main" id="{85E598A9-9C4F-7768-4471-A76551D8BF90}"/>
                </a:ext>
              </a:extLst>
            </p:cNvPr>
            <p:cNvSpPr/>
            <p:nvPr/>
          </p:nvSpPr>
          <p:spPr>
            <a:xfrm>
              <a:off x="6598544" y="2491082"/>
              <a:ext cx="1200145" cy="360695"/>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600" dirty="0">
                  <a:solidFill>
                    <a:srgbClr val="6AA84F"/>
                  </a:solidFill>
                  <a:latin typeface="Roboto Medium"/>
                  <a:ea typeface="Roboto Medium"/>
                  <a:cs typeface="Roboto Medium"/>
                  <a:sym typeface="Roboto Medium"/>
                </a:rPr>
                <a:t>AUTOMATISÉ</a:t>
              </a:r>
              <a:endParaRPr sz="1600" dirty="0">
                <a:solidFill>
                  <a:srgbClr val="6AA84F"/>
                </a:solidFill>
                <a:latin typeface="Roboto Medium"/>
                <a:ea typeface="Roboto Medium"/>
                <a:cs typeface="Roboto Medium"/>
                <a:sym typeface="Roboto Medium"/>
              </a:endParaRPr>
            </a:p>
          </p:txBody>
        </p:sp>
        <p:sp>
          <p:nvSpPr>
            <p:cNvPr id="33" name="Google Shape;524;p81">
              <a:extLst>
                <a:ext uri="{FF2B5EF4-FFF2-40B4-BE49-F238E27FC236}">
                  <a16:creationId xmlns:a16="http://schemas.microsoft.com/office/drawing/2014/main" id="{DD1D2CF9-2124-20C9-1239-53B6DB2A2B1C}"/>
                </a:ext>
              </a:extLst>
            </p:cNvPr>
            <p:cNvSpPr/>
            <p:nvPr/>
          </p:nvSpPr>
          <p:spPr>
            <a:xfrm>
              <a:off x="6418616" y="3595092"/>
              <a:ext cx="1560000" cy="360695"/>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sz="1600" dirty="0">
                  <a:solidFill>
                    <a:srgbClr val="6AA84F"/>
                  </a:solidFill>
                  <a:latin typeface="Roboto Medium"/>
                  <a:ea typeface="Roboto Medium"/>
                  <a:cs typeface="Roboto Medium"/>
                  <a:sym typeface="Roboto Medium"/>
                </a:rPr>
                <a:t>TRANSPARENTS</a:t>
              </a:r>
              <a:endParaRPr sz="1600" dirty="0">
                <a:solidFill>
                  <a:srgbClr val="6AA84F"/>
                </a:solidFill>
                <a:latin typeface="Roboto Medium"/>
                <a:ea typeface="Roboto Medium"/>
                <a:cs typeface="Roboto Medium"/>
                <a:sym typeface="Roboto Medium"/>
              </a:endParaRPr>
            </a:p>
            <a:p>
              <a:pPr marL="0" lvl="0" indent="0" algn="ctr" rtl="0">
                <a:spcBef>
                  <a:spcPts val="0"/>
                </a:spcBef>
                <a:spcAft>
                  <a:spcPts val="0"/>
                </a:spcAft>
                <a:buNone/>
              </a:pPr>
              <a:r>
                <a:rPr lang="fr" sz="1600" dirty="0">
                  <a:solidFill>
                    <a:srgbClr val="434343"/>
                  </a:solidFill>
                  <a:latin typeface="Roboto"/>
                  <a:ea typeface="Roboto"/>
                  <a:cs typeface="Roboto"/>
                  <a:sym typeface="Roboto"/>
                </a:rPr>
                <a:t>(GAM/GLM</a:t>
              </a:r>
              <a:r>
                <a:rPr lang="fr" sz="1600" baseline="30000" dirty="0">
                  <a:solidFill>
                    <a:srgbClr val="434343"/>
                  </a:solidFill>
                  <a:latin typeface="Roboto"/>
                  <a:ea typeface="Roboto"/>
                  <a:cs typeface="Roboto"/>
                  <a:sym typeface="Roboto"/>
                </a:rPr>
                <a:t>1</a:t>
              </a:r>
              <a:r>
                <a:rPr lang="fr" sz="1600" dirty="0">
                  <a:solidFill>
                    <a:srgbClr val="434343"/>
                  </a:solidFill>
                  <a:latin typeface="Roboto"/>
                  <a:ea typeface="Roboto"/>
                  <a:cs typeface="Roboto"/>
                  <a:sym typeface="Roboto"/>
                </a:rPr>
                <a:t>)</a:t>
              </a:r>
              <a:endParaRPr sz="1600" dirty="0">
                <a:solidFill>
                  <a:srgbClr val="6AA84F"/>
                </a:solidFill>
                <a:latin typeface="Roboto Medium"/>
                <a:ea typeface="Roboto Medium"/>
                <a:cs typeface="Roboto Medium"/>
                <a:sym typeface="Roboto Medium"/>
              </a:endParaRPr>
            </a:p>
          </p:txBody>
        </p:sp>
        <p:sp>
          <p:nvSpPr>
            <p:cNvPr id="34" name="Google Shape;525;p81">
              <a:extLst>
                <a:ext uri="{FF2B5EF4-FFF2-40B4-BE49-F238E27FC236}">
                  <a16:creationId xmlns:a16="http://schemas.microsoft.com/office/drawing/2014/main" id="{4042F009-F0F2-D36F-B15E-F4C6FB8E2CC2}"/>
                </a:ext>
              </a:extLst>
            </p:cNvPr>
            <p:cNvSpPr/>
            <p:nvPr/>
          </p:nvSpPr>
          <p:spPr>
            <a:xfrm>
              <a:off x="2619675" y="3605425"/>
              <a:ext cx="1410300" cy="360600"/>
            </a:xfrm>
            <a:prstGeom prst="roundRect">
              <a:avLst>
                <a:gd name="adj" fmla="val 0"/>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fr" sz="1600">
                  <a:solidFill>
                    <a:srgbClr val="6AA84F"/>
                  </a:solidFill>
                  <a:latin typeface="Roboto Medium"/>
                  <a:ea typeface="Roboto Medium"/>
                  <a:cs typeface="Roboto Medium"/>
                  <a:sym typeface="Roboto Medium"/>
                </a:rPr>
                <a:t>TRANSPARENTS</a:t>
              </a:r>
              <a:endParaRPr sz="1600">
                <a:solidFill>
                  <a:srgbClr val="6AA84F"/>
                </a:solidFill>
                <a:latin typeface="Roboto Medium"/>
                <a:ea typeface="Roboto Medium"/>
                <a:cs typeface="Roboto Medium"/>
                <a:sym typeface="Roboto Medium"/>
              </a:endParaRPr>
            </a:p>
            <a:p>
              <a:pPr marL="0" lvl="0" indent="0" algn="ctr" rtl="0">
                <a:spcBef>
                  <a:spcPts val="0"/>
                </a:spcBef>
                <a:spcAft>
                  <a:spcPts val="0"/>
                </a:spcAft>
                <a:buClr>
                  <a:schemeClr val="dk1"/>
                </a:buClr>
                <a:buSzPts val="1100"/>
                <a:buFont typeface="Arial"/>
                <a:buNone/>
              </a:pPr>
              <a:r>
                <a:rPr lang="fr" sz="1600">
                  <a:solidFill>
                    <a:srgbClr val="434343"/>
                  </a:solidFill>
                  <a:latin typeface="Roboto"/>
                  <a:ea typeface="Roboto"/>
                  <a:cs typeface="Roboto"/>
                  <a:sym typeface="Roboto"/>
                </a:rPr>
                <a:t>(GAM/GLM</a:t>
              </a:r>
              <a:r>
                <a:rPr lang="fr" sz="1600" baseline="30000">
                  <a:solidFill>
                    <a:srgbClr val="434343"/>
                  </a:solidFill>
                  <a:latin typeface="Roboto"/>
                  <a:ea typeface="Roboto"/>
                  <a:cs typeface="Roboto"/>
                  <a:sym typeface="Roboto"/>
                </a:rPr>
                <a:t>1</a:t>
              </a:r>
              <a:r>
                <a:rPr lang="fr" sz="1600">
                  <a:solidFill>
                    <a:srgbClr val="434343"/>
                  </a:solidFill>
                  <a:latin typeface="Roboto"/>
                  <a:ea typeface="Roboto"/>
                  <a:cs typeface="Roboto"/>
                  <a:sym typeface="Roboto"/>
                </a:rPr>
                <a:t>)</a:t>
              </a:r>
              <a:endParaRPr sz="1600">
                <a:solidFill>
                  <a:srgbClr val="6AA84F"/>
                </a:solidFill>
                <a:latin typeface="Roboto Medium"/>
                <a:ea typeface="Roboto Medium"/>
                <a:cs typeface="Roboto Medium"/>
                <a:sym typeface="Roboto Medium"/>
              </a:endParaRPr>
            </a:p>
          </p:txBody>
        </p:sp>
        <p:pic>
          <p:nvPicPr>
            <p:cNvPr id="35" name="Google Shape;528;p81">
              <a:extLst>
                <a:ext uri="{FF2B5EF4-FFF2-40B4-BE49-F238E27FC236}">
                  <a16:creationId xmlns:a16="http://schemas.microsoft.com/office/drawing/2014/main" id="{A35A6B22-65D5-DD97-5174-9B113E156F57}"/>
                </a:ext>
              </a:extLst>
            </p:cNvPr>
            <p:cNvPicPr preferRelativeResize="0"/>
            <p:nvPr/>
          </p:nvPicPr>
          <p:blipFill>
            <a:blip r:embed="rId5">
              <a:alphaModFix/>
            </a:blip>
            <a:stretch>
              <a:fillRect/>
            </a:stretch>
          </p:blipFill>
          <p:spPr>
            <a:xfrm>
              <a:off x="7219575" y="1579153"/>
              <a:ext cx="714901" cy="268572"/>
            </a:xfrm>
            <a:prstGeom prst="rect">
              <a:avLst/>
            </a:prstGeom>
            <a:noFill/>
            <a:ln>
              <a:noFill/>
            </a:ln>
          </p:spPr>
        </p:pic>
        <p:cxnSp>
          <p:nvCxnSpPr>
            <p:cNvPr id="36" name="Google Shape;529;p81">
              <a:extLst>
                <a:ext uri="{FF2B5EF4-FFF2-40B4-BE49-F238E27FC236}">
                  <a16:creationId xmlns:a16="http://schemas.microsoft.com/office/drawing/2014/main" id="{4338A293-7EB8-C6CD-4A12-85657141884E}"/>
                </a:ext>
              </a:extLst>
            </p:cNvPr>
            <p:cNvCxnSpPr/>
            <p:nvPr/>
          </p:nvCxnSpPr>
          <p:spPr>
            <a:xfrm>
              <a:off x="4174200" y="1532100"/>
              <a:ext cx="0" cy="2715600"/>
            </a:xfrm>
            <a:prstGeom prst="straightConnector1">
              <a:avLst/>
            </a:prstGeom>
            <a:noFill/>
            <a:ln w="19050" cap="flat" cmpd="sng">
              <a:solidFill>
                <a:srgbClr val="CCCCCC"/>
              </a:solidFill>
              <a:prstDash val="solid"/>
              <a:round/>
              <a:headEnd type="none" w="med" len="med"/>
              <a:tailEnd type="none" w="med" len="med"/>
            </a:ln>
          </p:spPr>
        </p:cxnSp>
        <p:cxnSp>
          <p:nvCxnSpPr>
            <p:cNvPr id="37" name="Google Shape;530;p81">
              <a:extLst>
                <a:ext uri="{FF2B5EF4-FFF2-40B4-BE49-F238E27FC236}">
                  <a16:creationId xmlns:a16="http://schemas.microsoft.com/office/drawing/2014/main" id="{51BE4F3F-B6CE-73A9-9F1F-6286BFEE21FB}"/>
                </a:ext>
              </a:extLst>
            </p:cNvPr>
            <p:cNvCxnSpPr/>
            <p:nvPr/>
          </p:nvCxnSpPr>
          <p:spPr>
            <a:xfrm>
              <a:off x="6170125" y="1532100"/>
              <a:ext cx="0" cy="2715600"/>
            </a:xfrm>
            <a:prstGeom prst="straightConnector1">
              <a:avLst/>
            </a:prstGeom>
            <a:noFill/>
            <a:ln w="19050" cap="flat" cmpd="sng">
              <a:solidFill>
                <a:srgbClr val="CCCCCC"/>
              </a:solidFill>
              <a:prstDash val="solid"/>
              <a:round/>
              <a:headEnd type="none" w="med" len="med"/>
              <a:tailEnd type="none" w="med" len="med"/>
            </a:ln>
          </p:spPr>
        </p:cxnSp>
      </p:grpSp>
      <p:sp>
        <p:nvSpPr>
          <p:cNvPr id="38" name="Google Shape;526;p81">
            <a:extLst>
              <a:ext uri="{FF2B5EF4-FFF2-40B4-BE49-F238E27FC236}">
                <a16:creationId xmlns:a16="http://schemas.microsoft.com/office/drawing/2014/main" id="{2D4CA9F4-5441-CA00-F57C-D164CC1E1A2C}"/>
              </a:ext>
            </a:extLst>
          </p:cNvPr>
          <p:cNvSpPr txBox="1"/>
          <p:nvPr/>
        </p:nvSpPr>
        <p:spPr>
          <a:xfrm>
            <a:off x="2011754" y="6011419"/>
            <a:ext cx="5079509"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fr" sz="1400" dirty="0">
                <a:solidFill>
                  <a:srgbClr val="595959"/>
                </a:solidFill>
                <a:latin typeface="Roboto"/>
                <a:ea typeface="Roboto"/>
                <a:cs typeface="Roboto"/>
                <a:sym typeface="Roboto"/>
              </a:rPr>
              <a:t>(1) Generalized Additive Models / Generalized Linear Models </a:t>
            </a:r>
            <a:endParaRPr sz="1400" dirty="0">
              <a:solidFill>
                <a:srgbClr val="595959"/>
              </a:solidFill>
              <a:latin typeface="Roboto"/>
              <a:ea typeface="Roboto"/>
              <a:cs typeface="Roboto"/>
              <a:sym typeface="Roboto"/>
            </a:endParaRPr>
          </a:p>
          <a:p>
            <a:pPr marL="0" lvl="0" indent="0" algn="l" rtl="0">
              <a:spcBef>
                <a:spcPts val="0"/>
              </a:spcBef>
              <a:spcAft>
                <a:spcPts val="0"/>
              </a:spcAft>
              <a:buClr>
                <a:srgbClr val="000000"/>
              </a:buClr>
              <a:buSzPts val="1100"/>
              <a:buFont typeface="Arial"/>
              <a:buNone/>
            </a:pPr>
            <a:r>
              <a:rPr lang="fr" sz="1400" dirty="0">
                <a:solidFill>
                  <a:srgbClr val="595959"/>
                </a:solidFill>
                <a:latin typeface="Roboto"/>
                <a:ea typeface="Roboto"/>
                <a:cs typeface="Roboto"/>
                <a:sym typeface="Roboto"/>
              </a:rPr>
              <a:t>(2) Gradient Boosting Machines </a:t>
            </a:r>
            <a:endParaRPr sz="1400" dirty="0">
              <a:solidFill>
                <a:srgbClr val="595959"/>
              </a:solidFill>
              <a:latin typeface="Roboto"/>
              <a:ea typeface="Roboto"/>
              <a:cs typeface="Roboto"/>
              <a:sym typeface="Roboto"/>
            </a:endParaRPr>
          </a:p>
        </p:txBody>
      </p:sp>
    </p:spTree>
    <p:extLst>
      <p:ext uri="{BB962C8B-B14F-4D97-AF65-F5344CB8AC3E}">
        <p14:creationId xmlns:p14="http://schemas.microsoft.com/office/powerpoint/2010/main" val="236580632"/>
      </p:ext>
    </p:extLst>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lstStyle/>
          <a:p>
            <a:r>
              <a:rPr lang="fr-FR" dirty="0"/>
              <a:t>Akur8</a:t>
            </a:r>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54</a:t>
            </a:fld>
            <a:endParaRPr lang="fr-FR" dirty="0"/>
          </a:p>
        </p:txBody>
      </p:sp>
      <p:sp>
        <p:nvSpPr>
          <p:cNvPr id="6" name="Google Shape;477;p79">
            <a:extLst>
              <a:ext uri="{FF2B5EF4-FFF2-40B4-BE49-F238E27FC236}">
                <a16:creationId xmlns:a16="http://schemas.microsoft.com/office/drawing/2014/main" id="{10DA1A77-77EF-90F5-4F03-5CF1242FFDD2}"/>
              </a:ext>
            </a:extLst>
          </p:cNvPr>
          <p:cNvSpPr txBox="1">
            <a:spLocks/>
          </p:cNvSpPr>
          <p:nvPr/>
        </p:nvSpPr>
        <p:spPr>
          <a:xfrm>
            <a:off x="394600" y="846581"/>
            <a:ext cx="10494224" cy="77645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spcBef>
                <a:spcPts val="0"/>
              </a:spcBef>
              <a:buClr>
                <a:schemeClr val="dk1"/>
              </a:buClr>
              <a:buSzPts val="1100"/>
              <a:buFont typeface="Arial"/>
              <a:buNone/>
            </a:pPr>
            <a:r>
              <a:rPr lang="fr-FR" sz="2400" b="1" dirty="0">
                <a:solidFill>
                  <a:srgbClr val="002060"/>
                </a:solidFill>
                <a:latin typeface="Roboto" panose="02000000000000000000" pitchFamily="2" charset="0"/>
                <a:ea typeface="Roboto" panose="02000000000000000000" pitchFamily="2" charset="0"/>
              </a:rPr>
              <a:t>Une solution avec une approche modulaire</a:t>
            </a:r>
            <a:endParaRPr lang="fr-FR" sz="1800" dirty="0">
              <a:solidFill>
                <a:srgbClr val="002060"/>
              </a:solidFill>
            </a:endParaRPr>
          </a:p>
        </p:txBody>
      </p:sp>
      <p:pic>
        <p:nvPicPr>
          <p:cNvPr id="3" name="Image 2">
            <a:extLst>
              <a:ext uri="{FF2B5EF4-FFF2-40B4-BE49-F238E27FC236}">
                <a16:creationId xmlns:a16="http://schemas.microsoft.com/office/drawing/2014/main" id="{095E8195-CFCA-C672-0540-151D15F61F23}"/>
              </a:ext>
            </a:extLst>
          </p:cNvPr>
          <p:cNvPicPr>
            <a:picLocks noChangeAspect="1"/>
          </p:cNvPicPr>
          <p:nvPr/>
        </p:nvPicPr>
        <p:blipFill>
          <a:blip r:embed="rId2"/>
          <a:stretch>
            <a:fillRect/>
          </a:stretch>
        </p:blipFill>
        <p:spPr>
          <a:xfrm>
            <a:off x="47171" y="1483565"/>
            <a:ext cx="12060333" cy="5233708"/>
          </a:xfrm>
          <a:prstGeom prst="rect">
            <a:avLst/>
          </a:prstGeom>
        </p:spPr>
      </p:pic>
    </p:spTree>
    <p:extLst>
      <p:ext uri="{BB962C8B-B14F-4D97-AF65-F5344CB8AC3E}">
        <p14:creationId xmlns:p14="http://schemas.microsoft.com/office/powerpoint/2010/main" val="124894199"/>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lstStyle/>
          <a:p>
            <a:r>
              <a:rPr lang="fr-FR" dirty="0"/>
              <a:t>Akur8</a:t>
            </a:r>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55</a:t>
            </a:fld>
            <a:endParaRPr lang="fr-FR" dirty="0"/>
          </a:p>
        </p:txBody>
      </p:sp>
      <p:sp>
        <p:nvSpPr>
          <p:cNvPr id="6" name="Google Shape;477;p79">
            <a:extLst>
              <a:ext uri="{FF2B5EF4-FFF2-40B4-BE49-F238E27FC236}">
                <a16:creationId xmlns:a16="http://schemas.microsoft.com/office/drawing/2014/main" id="{10DA1A77-77EF-90F5-4F03-5CF1242FFDD2}"/>
              </a:ext>
            </a:extLst>
          </p:cNvPr>
          <p:cNvSpPr txBox="1">
            <a:spLocks/>
          </p:cNvSpPr>
          <p:nvPr/>
        </p:nvSpPr>
        <p:spPr>
          <a:xfrm>
            <a:off x="394600" y="846581"/>
            <a:ext cx="10494224" cy="77645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spcBef>
                <a:spcPts val="0"/>
              </a:spcBef>
              <a:buClr>
                <a:schemeClr val="dk1"/>
              </a:buClr>
              <a:buSzPts val="1100"/>
              <a:buFont typeface="Arial"/>
              <a:buNone/>
            </a:pPr>
            <a:r>
              <a:rPr lang="fr-FR" sz="2400" b="1" dirty="0">
                <a:solidFill>
                  <a:srgbClr val="002060"/>
                </a:solidFill>
                <a:latin typeface="Roboto" panose="02000000000000000000" pitchFamily="2" charset="0"/>
                <a:ea typeface="Roboto" panose="02000000000000000000" pitchFamily="2" charset="0"/>
              </a:rPr>
              <a:t>L ’« Actuaire augmenté »</a:t>
            </a:r>
          </a:p>
          <a:p>
            <a:pPr>
              <a:spcBef>
                <a:spcPts val="0"/>
              </a:spcBef>
              <a:buClr>
                <a:schemeClr val="dk1"/>
              </a:buClr>
              <a:buSzPts val="1100"/>
              <a:buFont typeface="Arial"/>
              <a:buNone/>
            </a:pPr>
            <a:r>
              <a:rPr lang="fr-FR" sz="2400" dirty="0">
                <a:solidFill>
                  <a:schemeClr val="accent1">
                    <a:lumMod val="60000"/>
                    <a:lumOff val="40000"/>
                  </a:schemeClr>
                </a:solidFill>
                <a:latin typeface="Roboto" panose="02000000000000000000" pitchFamily="2" charset="0"/>
                <a:ea typeface="Roboto" panose="02000000000000000000" pitchFamily="2" charset="0"/>
              </a:rPr>
              <a:t>Une solution faite pour des actuaires par des actuaires </a:t>
            </a:r>
            <a:endParaRPr lang="fr-FR" sz="1800" dirty="0">
              <a:solidFill>
                <a:schemeClr val="accent1">
                  <a:lumMod val="60000"/>
                  <a:lumOff val="40000"/>
                </a:schemeClr>
              </a:solidFill>
            </a:endParaRPr>
          </a:p>
        </p:txBody>
      </p:sp>
      <p:pic>
        <p:nvPicPr>
          <p:cNvPr id="7" name="Image 6">
            <a:extLst>
              <a:ext uri="{FF2B5EF4-FFF2-40B4-BE49-F238E27FC236}">
                <a16:creationId xmlns:a16="http://schemas.microsoft.com/office/drawing/2014/main" id="{A051BA2D-455D-C81C-6CEC-E0F22F3EBB30}"/>
              </a:ext>
            </a:extLst>
          </p:cNvPr>
          <p:cNvPicPr>
            <a:picLocks noChangeAspect="1"/>
          </p:cNvPicPr>
          <p:nvPr/>
        </p:nvPicPr>
        <p:blipFill>
          <a:blip r:embed="rId2"/>
          <a:stretch>
            <a:fillRect/>
          </a:stretch>
        </p:blipFill>
        <p:spPr>
          <a:xfrm>
            <a:off x="615820" y="1873768"/>
            <a:ext cx="9750559" cy="4035014"/>
          </a:xfrm>
          <a:prstGeom prst="rect">
            <a:avLst/>
          </a:prstGeom>
        </p:spPr>
      </p:pic>
      <p:pic>
        <p:nvPicPr>
          <p:cNvPr id="8" name="Image 7">
            <a:extLst>
              <a:ext uri="{FF2B5EF4-FFF2-40B4-BE49-F238E27FC236}">
                <a16:creationId xmlns:a16="http://schemas.microsoft.com/office/drawing/2014/main" id="{B0307F7C-6551-52AE-F30A-B19179EA6CD5}"/>
              </a:ext>
            </a:extLst>
          </p:cNvPr>
          <p:cNvPicPr>
            <a:picLocks noChangeAspect="1"/>
          </p:cNvPicPr>
          <p:nvPr/>
        </p:nvPicPr>
        <p:blipFill>
          <a:blip r:embed="rId3"/>
          <a:stretch>
            <a:fillRect/>
          </a:stretch>
        </p:blipFill>
        <p:spPr>
          <a:xfrm>
            <a:off x="9924294" y="6247188"/>
            <a:ext cx="1095528" cy="381053"/>
          </a:xfrm>
          <a:prstGeom prst="rect">
            <a:avLst/>
          </a:prstGeom>
        </p:spPr>
      </p:pic>
    </p:spTree>
    <p:extLst>
      <p:ext uri="{BB962C8B-B14F-4D97-AF65-F5344CB8AC3E}">
        <p14:creationId xmlns:p14="http://schemas.microsoft.com/office/powerpoint/2010/main" val="2872162910"/>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lstStyle/>
          <a:p>
            <a:r>
              <a:rPr lang="fr-FR" dirty="0"/>
              <a:t>Akur8</a:t>
            </a:r>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56</a:t>
            </a:fld>
            <a:endParaRPr lang="fr-FR" dirty="0"/>
          </a:p>
        </p:txBody>
      </p:sp>
      <p:sp>
        <p:nvSpPr>
          <p:cNvPr id="6" name="Google Shape;477;p79">
            <a:extLst>
              <a:ext uri="{FF2B5EF4-FFF2-40B4-BE49-F238E27FC236}">
                <a16:creationId xmlns:a16="http://schemas.microsoft.com/office/drawing/2014/main" id="{10DA1A77-77EF-90F5-4F03-5CF1242FFDD2}"/>
              </a:ext>
            </a:extLst>
          </p:cNvPr>
          <p:cNvSpPr txBox="1">
            <a:spLocks/>
          </p:cNvSpPr>
          <p:nvPr/>
        </p:nvSpPr>
        <p:spPr>
          <a:xfrm>
            <a:off x="394600" y="846581"/>
            <a:ext cx="10494224" cy="77645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spcBef>
                <a:spcPts val="0"/>
              </a:spcBef>
              <a:buClr>
                <a:schemeClr val="dk1"/>
              </a:buClr>
              <a:buSzPts val="1100"/>
              <a:buFont typeface="Arial"/>
              <a:buNone/>
            </a:pPr>
            <a:r>
              <a:rPr lang="fr-FR" sz="2400" b="1" dirty="0">
                <a:solidFill>
                  <a:srgbClr val="002060"/>
                </a:solidFill>
                <a:latin typeface="Roboto" panose="02000000000000000000" pitchFamily="2" charset="0"/>
                <a:ea typeface="Roboto" panose="02000000000000000000" pitchFamily="2" charset="0"/>
              </a:rPr>
              <a:t>Akur8  permet aux assureurs de mettre en place un processus de tarification rapide, précis et sûr ….</a:t>
            </a:r>
          </a:p>
        </p:txBody>
      </p:sp>
      <p:pic>
        <p:nvPicPr>
          <p:cNvPr id="8" name="Image 7">
            <a:extLst>
              <a:ext uri="{FF2B5EF4-FFF2-40B4-BE49-F238E27FC236}">
                <a16:creationId xmlns:a16="http://schemas.microsoft.com/office/drawing/2014/main" id="{E70D2585-E87A-09A6-37FE-A96E2FC9BF04}"/>
              </a:ext>
            </a:extLst>
          </p:cNvPr>
          <p:cNvPicPr>
            <a:picLocks noChangeAspect="1"/>
          </p:cNvPicPr>
          <p:nvPr/>
        </p:nvPicPr>
        <p:blipFill>
          <a:blip r:embed="rId2"/>
          <a:stretch>
            <a:fillRect/>
          </a:stretch>
        </p:blipFill>
        <p:spPr>
          <a:xfrm>
            <a:off x="10027380" y="6370318"/>
            <a:ext cx="1095528" cy="415555"/>
          </a:xfrm>
          <a:prstGeom prst="rect">
            <a:avLst/>
          </a:prstGeom>
        </p:spPr>
      </p:pic>
      <p:pic>
        <p:nvPicPr>
          <p:cNvPr id="10" name="Image 9">
            <a:extLst>
              <a:ext uri="{FF2B5EF4-FFF2-40B4-BE49-F238E27FC236}">
                <a16:creationId xmlns:a16="http://schemas.microsoft.com/office/drawing/2014/main" id="{F57244C9-4FD9-BFDA-C1B9-8CC7D4508F82}"/>
              </a:ext>
            </a:extLst>
          </p:cNvPr>
          <p:cNvPicPr>
            <a:picLocks noChangeAspect="1"/>
          </p:cNvPicPr>
          <p:nvPr/>
        </p:nvPicPr>
        <p:blipFill>
          <a:blip r:embed="rId3"/>
          <a:stretch>
            <a:fillRect/>
          </a:stretch>
        </p:blipFill>
        <p:spPr>
          <a:xfrm>
            <a:off x="1645919" y="1723984"/>
            <a:ext cx="9051297" cy="4696480"/>
          </a:xfrm>
          <a:prstGeom prst="rect">
            <a:avLst/>
          </a:prstGeom>
        </p:spPr>
      </p:pic>
    </p:spTree>
    <p:extLst>
      <p:ext uri="{BB962C8B-B14F-4D97-AF65-F5344CB8AC3E}">
        <p14:creationId xmlns:p14="http://schemas.microsoft.com/office/powerpoint/2010/main" val="1929435494"/>
      </p:ext>
    </p:extLst>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7FD270-FBA0-624F-B4E7-C9D1AF319969}"/>
              </a:ext>
            </a:extLst>
          </p:cNvPr>
          <p:cNvSpPr>
            <a:spLocks noGrp="1"/>
          </p:cNvSpPr>
          <p:nvPr>
            <p:ph type="body" sz="quarter" idx="22"/>
          </p:nvPr>
        </p:nvSpPr>
        <p:spPr>
          <a:xfrm>
            <a:off x="-65317" y="2418858"/>
            <a:ext cx="10625828" cy="702233"/>
          </a:xfrm>
        </p:spPr>
        <p:txBody>
          <a:bodyPr/>
          <a:lstStyle/>
          <a:p>
            <a:r>
              <a:rPr lang="fr-FR" dirty="0">
                <a:solidFill>
                  <a:srgbClr val="008291"/>
                </a:solidFill>
              </a:rPr>
              <a:t>Nicolas MARESCAUX </a:t>
            </a:r>
            <a:r>
              <a:rPr lang="fr-FR" sz="3600" dirty="0">
                <a:solidFill>
                  <a:srgbClr val="008291"/>
                </a:solidFill>
              </a:rPr>
              <a:t> </a:t>
            </a:r>
          </a:p>
          <a:p>
            <a:r>
              <a:rPr lang="fr-FR" sz="3550" dirty="0">
                <a:solidFill>
                  <a:srgbClr val="008291"/>
                </a:solidFill>
              </a:rPr>
              <a:t>(Directeur Adjoint - Besoins sociétaires / innovations</a:t>
            </a:r>
            <a:r>
              <a:rPr lang="fr-FR" sz="3600" dirty="0">
                <a:solidFill>
                  <a:srgbClr val="008291"/>
                </a:solidFill>
              </a:rPr>
              <a:t>)</a:t>
            </a:r>
          </a:p>
        </p:txBody>
      </p:sp>
      <p:sp>
        <p:nvSpPr>
          <p:cNvPr id="5" name="Espace réservé du numéro de diapositive 4">
            <a:extLst>
              <a:ext uri="{FF2B5EF4-FFF2-40B4-BE49-F238E27FC236}">
                <a16:creationId xmlns:a16="http://schemas.microsoft.com/office/drawing/2014/main" id="{49B729AC-32DD-E647-9410-A2AD7EE932A5}"/>
              </a:ext>
            </a:extLst>
          </p:cNvPr>
          <p:cNvSpPr>
            <a:spLocks noGrp="1"/>
          </p:cNvSpPr>
          <p:nvPr>
            <p:ph type="sldNum" sz="quarter" idx="12"/>
          </p:nvPr>
        </p:nvSpPr>
        <p:spPr/>
        <p:txBody>
          <a:bodyPr/>
          <a:lstStyle/>
          <a:p>
            <a:fld id="{7E8142E3-C1AF-7B4B-A0AC-666D1027A077}" type="slidenum">
              <a:rPr lang="fr-FR" smtClean="0"/>
              <a:pPr/>
              <a:t>57</a:t>
            </a:fld>
            <a:endParaRPr lang="fr-FR" dirty="0"/>
          </a:p>
        </p:txBody>
      </p:sp>
      <p:pic>
        <p:nvPicPr>
          <p:cNvPr id="7" name="Image 5">
            <a:extLst>
              <a:ext uri="{FF2B5EF4-FFF2-40B4-BE49-F238E27FC236}">
                <a16:creationId xmlns:a16="http://schemas.microsoft.com/office/drawing/2014/main" id="{B57128CF-7699-464D-9303-C9D8B9820167}"/>
              </a:ext>
            </a:extLst>
          </p:cNvPr>
          <p:cNvPicPr>
            <a:picLocks noChangeAspect="1"/>
          </p:cNvPicPr>
          <p:nvPr/>
        </p:nvPicPr>
        <p:blipFill>
          <a:blip r:embed="rId3"/>
          <a:stretch>
            <a:fillRect/>
          </a:stretch>
        </p:blipFill>
        <p:spPr>
          <a:xfrm>
            <a:off x="6901918" y="4583429"/>
            <a:ext cx="3112608" cy="1714726"/>
          </a:xfrm>
          <a:prstGeom prst="rect">
            <a:avLst/>
          </a:prstGeom>
        </p:spPr>
      </p:pic>
      <p:sp>
        <p:nvSpPr>
          <p:cNvPr id="6" name="Titre 5">
            <a:extLst>
              <a:ext uri="{FF2B5EF4-FFF2-40B4-BE49-F238E27FC236}">
                <a16:creationId xmlns:a16="http://schemas.microsoft.com/office/drawing/2014/main" id="{1E45AEFF-7EFA-9F7F-6D3B-2D8FD9251493}"/>
              </a:ext>
            </a:extLst>
          </p:cNvPr>
          <p:cNvSpPr txBox="1">
            <a:spLocks noGrp="1"/>
          </p:cNvSpPr>
          <p:nvPr>
            <p:ph type="title"/>
          </p:nvPr>
        </p:nvSpPr>
        <p:spPr>
          <a:xfrm>
            <a:off x="150813" y="6400800"/>
            <a:ext cx="10458450" cy="482600"/>
          </a:xfrm>
          <a:prstGeom prst="rect">
            <a:avLst/>
          </a:prstGeom>
          <a:noFill/>
        </p:spPr>
        <p:txBody>
          <a:bodyPr wrap="square">
            <a:spAutoFit/>
          </a:bodyPr>
          <a:lstStyle/>
          <a:p>
            <a:r>
              <a:rPr lang="fr-FR" dirty="0">
                <a:solidFill>
                  <a:schemeClr val="bg1"/>
                </a:solidFill>
              </a:rPr>
              <a:t>Apref – Matinale Nouvelles Technologies – 09 Juin 2022 </a:t>
            </a:r>
          </a:p>
        </p:txBody>
      </p:sp>
    </p:spTree>
    <p:extLst>
      <p:ext uri="{BB962C8B-B14F-4D97-AF65-F5344CB8AC3E}">
        <p14:creationId xmlns:p14="http://schemas.microsoft.com/office/powerpoint/2010/main" val="2343000180"/>
      </p:ext>
    </p:extLst>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descr="Une image contenant texte, mur, intérieur, plancher&#10;&#10;Description générée automatiquement">
            <a:extLst>
              <a:ext uri="{FF2B5EF4-FFF2-40B4-BE49-F238E27FC236}">
                <a16:creationId xmlns:a16="http://schemas.microsoft.com/office/drawing/2014/main" id="{F28E89CD-AC3B-18AB-2760-9C13827C3166}"/>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260547790"/>
      </p:ext>
    </p:extLst>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8"/>
          <p:cNvPicPr preferRelativeResize="0"/>
          <p:nvPr/>
        </p:nvPicPr>
        <p:blipFill>
          <a:blip r:embed="rId3">
            <a:alphaModFix/>
          </a:blip>
          <a:stretch>
            <a:fillRect/>
          </a:stretch>
        </p:blipFill>
        <p:spPr>
          <a:xfrm>
            <a:off x="-79966" y="-95700"/>
            <a:ext cx="14359300" cy="7035533"/>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p:txBody>
          <a:bodyPr/>
          <a:lstStyle/>
          <a:p>
            <a:r>
              <a:rPr lang="fr-FR" dirty="0"/>
              <a:t>Intelligence artificielle</a:t>
            </a:r>
          </a:p>
        </p:txBody>
      </p:sp>
      <p:sp>
        <p:nvSpPr>
          <p:cNvPr id="3" name="Espace réservé du texte 2">
            <a:extLst>
              <a:ext uri="{FF2B5EF4-FFF2-40B4-BE49-F238E27FC236}">
                <a16:creationId xmlns:a16="http://schemas.microsoft.com/office/drawing/2014/main" id="{7C7D312B-F9DE-B940-BFAA-A4D677A224C1}"/>
              </a:ext>
            </a:extLst>
          </p:cNvPr>
          <p:cNvSpPr>
            <a:spLocks noGrp="1"/>
          </p:cNvSpPr>
          <p:nvPr>
            <p:ph type="body" sz="quarter" idx="10"/>
          </p:nvPr>
        </p:nvSpPr>
        <p:spPr>
          <a:xfrm>
            <a:off x="270589" y="1568658"/>
            <a:ext cx="11516403" cy="2555474"/>
          </a:xfrm>
        </p:spPr>
        <p:txBody>
          <a:bodyPr>
            <a:normAutofit/>
          </a:bodyPr>
          <a:lstStyle/>
          <a:p>
            <a:pPr marL="342900" indent="-342900">
              <a:buFont typeface="Arial" panose="020B0604020202020204" pitchFamily="34" charset="0"/>
              <a:buChar char="•"/>
            </a:pPr>
            <a:r>
              <a:rPr lang="fr-FR" dirty="0"/>
              <a:t>Définition </a:t>
            </a:r>
          </a:p>
          <a:p>
            <a:pPr marL="1028700" lvl="1" indent="-342900"/>
            <a:r>
              <a:rPr lang="fr-FR" sz="1800" dirty="0">
                <a:solidFill>
                  <a:srgbClr val="202122"/>
                </a:solidFill>
                <a:effectLst/>
                <a:latin typeface="+mj-lt"/>
                <a:ea typeface="Calibri" panose="020F0502020204030204" pitchFamily="34" charset="0"/>
              </a:rPr>
              <a:t>Selon Larousse, l’intelligence artificielle désigne l’ensemble de théories et de techniques mises en œuvre en vue de réaliser des machines capables de simuler l'intelligence humaine,</a:t>
            </a:r>
          </a:p>
          <a:p>
            <a:pPr marL="1028700" lvl="1" indent="-342900"/>
            <a:r>
              <a:rPr lang="fr-FR" sz="1800" dirty="0">
                <a:solidFill>
                  <a:srgbClr val="202122"/>
                </a:solidFill>
                <a:effectLst/>
                <a:latin typeface="+mj-lt"/>
                <a:ea typeface="Times New Roman" panose="02020603050405020304" pitchFamily="18" charset="0"/>
              </a:rPr>
              <a:t>Dans le périmètre de l’intelligence artificielle, deux notions sont également mentionnées : </a:t>
            </a:r>
            <a:endParaRPr lang="fr-FR" sz="1800" dirty="0">
              <a:effectLst/>
              <a:latin typeface="+mj-lt"/>
              <a:ea typeface="Times New Roman" panose="02020603050405020304" pitchFamily="18" charset="0"/>
            </a:endParaRPr>
          </a:p>
          <a:p>
            <a:pPr marL="1485900" lvl="2" indent="-342900" algn="just">
              <a:spcAft>
                <a:spcPts val="460"/>
              </a:spcAft>
              <a:buFont typeface="Symbol" panose="05050102010706020507" pitchFamily="18" charset="2"/>
              <a:buChar char=""/>
            </a:pPr>
            <a:r>
              <a:rPr lang="fr-FR" sz="1400" b="1" i="1" dirty="0">
                <a:solidFill>
                  <a:srgbClr val="202122"/>
                </a:solidFill>
                <a:effectLst/>
                <a:latin typeface="+mj-lt"/>
                <a:ea typeface="Times New Roman" panose="02020603050405020304" pitchFamily="18" charset="0"/>
              </a:rPr>
              <a:t>Machine </a:t>
            </a:r>
            <a:r>
              <a:rPr lang="fr-FR" sz="1400" b="1" i="1" dirty="0" err="1">
                <a:solidFill>
                  <a:srgbClr val="202122"/>
                </a:solidFill>
                <a:effectLst/>
                <a:latin typeface="+mj-lt"/>
                <a:ea typeface="Times New Roman" panose="02020603050405020304" pitchFamily="18" charset="0"/>
              </a:rPr>
              <a:t>learning</a:t>
            </a:r>
            <a:r>
              <a:rPr lang="fr-FR" sz="1400" b="1" dirty="0">
                <a:solidFill>
                  <a:srgbClr val="202122"/>
                </a:solidFill>
                <a:effectLst/>
                <a:latin typeface="+mj-lt"/>
                <a:ea typeface="Times New Roman" panose="02020603050405020304" pitchFamily="18" charset="0"/>
              </a:rPr>
              <a:t> </a:t>
            </a:r>
            <a:r>
              <a:rPr lang="fr-FR" sz="1400" dirty="0">
                <a:solidFill>
                  <a:srgbClr val="202122"/>
                </a:solidFill>
                <a:effectLst/>
                <a:latin typeface="+mj-lt"/>
                <a:ea typeface="Times New Roman" panose="02020603050405020304" pitchFamily="18" charset="0"/>
              </a:rPr>
              <a:t>: automatisation des méthodes permettant à une machine d’évoluer par un processus systématique (par exemple : reconnaissance d’images sur la base de connaissances apprises dans la phase de </a:t>
            </a:r>
            <a:r>
              <a:rPr lang="fr-FR" sz="1400" dirty="0">
                <a:solidFill>
                  <a:srgbClr val="202122"/>
                </a:solidFill>
                <a:latin typeface="+mj-lt"/>
                <a:ea typeface="Times New Roman" panose="02020603050405020304" pitchFamily="18" charset="0"/>
              </a:rPr>
              <a:t>« </a:t>
            </a:r>
            <a:r>
              <a:rPr lang="fr-FR" sz="1400" i="1" dirty="0" err="1">
                <a:solidFill>
                  <a:srgbClr val="202122"/>
                </a:solidFill>
                <a:effectLst/>
                <a:latin typeface="+mj-lt"/>
                <a:ea typeface="Times New Roman" panose="02020603050405020304" pitchFamily="18" charset="0"/>
              </a:rPr>
              <a:t>deep</a:t>
            </a:r>
            <a:r>
              <a:rPr lang="fr-FR" sz="1400" i="1" dirty="0">
                <a:solidFill>
                  <a:srgbClr val="202122"/>
                </a:solidFill>
                <a:effectLst/>
                <a:latin typeface="+mj-lt"/>
                <a:ea typeface="Times New Roman" panose="02020603050405020304" pitchFamily="18" charset="0"/>
              </a:rPr>
              <a:t> </a:t>
            </a:r>
            <a:r>
              <a:rPr lang="fr-FR" sz="1400" i="1" dirty="0" err="1">
                <a:solidFill>
                  <a:srgbClr val="202122"/>
                </a:solidFill>
                <a:effectLst/>
                <a:latin typeface="+mj-lt"/>
                <a:ea typeface="Times New Roman" panose="02020603050405020304" pitchFamily="18" charset="0"/>
              </a:rPr>
              <a:t>learning</a:t>
            </a:r>
            <a:r>
              <a:rPr lang="fr-FR" sz="1400" i="1" dirty="0">
                <a:solidFill>
                  <a:srgbClr val="202122"/>
                </a:solidFill>
                <a:effectLst/>
                <a:latin typeface="+mj-lt"/>
                <a:ea typeface="Times New Roman" panose="02020603050405020304" pitchFamily="18" charset="0"/>
              </a:rPr>
              <a:t> »</a:t>
            </a:r>
            <a:r>
              <a:rPr lang="fr-FR" sz="1400" dirty="0">
                <a:solidFill>
                  <a:srgbClr val="202122"/>
                </a:solidFill>
                <a:effectLst/>
                <a:latin typeface="+mj-lt"/>
                <a:ea typeface="Times New Roman" panose="02020603050405020304" pitchFamily="18" charset="0"/>
              </a:rPr>
              <a:t>)</a:t>
            </a:r>
            <a:endParaRPr lang="fr-FR" sz="1400" dirty="0">
              <a:effectLst/>
              <a:latin typeface="+mj-lt"/>
              <a:ea typeface="Times New Roman" panose="02020603050405020304" pitchFamily="18" charset="0"/>
            </a:endParaRPr>
          </a:p>
          <a:p>
            <a:pPr marL="1485900" lvl="2" indent="-342900" algn="just">
              <a:spcAft>
                <a:spcPts val="460"/>
              </a:spcAft>
              <a:buFont typeface="Symbol" panose="05050102010706020507" pitchFamily="18" charset="2"/>
              <a:buChar char=""/>
            </a:pPr>
            <a:r>
              <a:rPr lang="fr-FR" sz="1400" b="1" i="1" dirty="0" err="1">
                <a:solidFill>
                  <a:srgbClr val="202122"/>
                </a:solidFill>
                <a:effectLst/>
                <a:latin typeface="+mj-lt"/>
                <a:ea typeface="Times New Roman" panose="02020603050405020304" pitchFamily="18" charset="0"/>
              </a:rPr>
              <a:t>Deep</a:t>
            </a:r>
            <a:r>
              <a:rPr lang="fr-FR" sz="1400" b="1" i="1" dirty="0">
                <a:solidFill>
                  <a:srgbClr val="202122"/>
                </a:solidFill>
                <a:effectLst/>
                <a:latin typeface="+mj-lt"/>
                <a:ea typeface="Times New Roman" panose="02020603050405020304" pitchFamily="18" charset="0"/>
              </a:rPr>
              <a:t> </a:t>
            </a:r>
            <a:r>
              <a:rPr lang="fr-FR" sz="1400" b="1" i="1" dirty="0" err="1">
                <a:solidFill>
                  <a:srgbClr val="202122"/>
                </a:solidFill>
                <a:effectLst/>
                <a:latin typeface="+mj-lt"/>
                <a:ea typeface="Times New Roman" panose="02020603050405020304" pitchFamily="18" charset="0"/>
              </a:rPr>
              <a:t>learning</a:t>
            </a:r>
            <a:r>
              <a:rPr lang="fr-FR" sz="1400" dirty="0">
                <a:solidFill>
                  <a:srgbClr val="202122"/>
                </a:solidFill>
                <a:effectLst/>
                <a:latin typeface="+mj-lt"/>
                <a:ea typeface="Times New Roman" panose="02020603050405020304" pitchFamily="18" charset="0"/>
              </a:rPr>
              <a:t> : ensemble de méthodes d’apprentissage automatique tentant de modéliser avec un haut niveau d’abstraction des données (par exemple utilisation des réseaux de neurones.)</a:t>
            </a:r>
            <a:endParaRPr lang="fr-FR" sz="1400" dirty="0">
              <a:effectLst/>
              <a:latin typeface="+mj-lt"/>
              <a:ea typeface="Times New Roman" panose="02020603050405020304" pitchFamily="18" charset="0"/>
            </a:endParaRPr>
          </a:p>
          <a:p>
            <a:pPr marL="342900" indent="-342900">
              <a:buFont typeface="Arial" panose="020B0604020202020204" pitchFamily="34" charset="0"/>
              <a:buChar char="•"/>
            </a:pPr>
            <a:endParaRPr lang="fr-FR" dirty="0"/>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b="1" dirty="0"/>
              <a:t>Nouvelles technologies</a:t>
            </a:r>
            <a:endParaRPr lang="fr-FR" dirty="0"/>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6</a:t>
            </a:fld>
            <a:endParaRPr lang="fr-FR" dirty="0"/>
          </a:p>
        </p:txBody>
      </p:sp>
      <p:sp>
        <p:nvSpPr>
          <p:cNvPr id="6" name="ZoneTexte 5">
            <a:extLst>
              <a:ext uri="{FF2B5EF4-FFF2-40B4-BE49-F238E27FC236}">
                <a16:creationId xmlns:a16="http://schemas.microsoft.com/office/drawing/2014/main" id="{7A2232D2-9DD2-FC0F-326B-87E4A038A5C5}"/>
              </a:ext>
            </a:extLst>
          </p:cNvPr>
          <p:cNvSpPr txBox="1"/>
          <p:nvPr/>
        </p:nvSpPr>
        <p:spPr>
          <a:xfrm>
            <a:off x="270589" y="4133463"/>
            <a:ext cx="11659987" cy="1754326"/>
          </a:xfrm>
          <a:prstGeom prst="rect">
            <a:avLst/>
          </a:prstGeom>
          <a:solidFill>
            <a:schemeClr val="bg1">
              <a:lumMod val="95000"/>
            </a:schemeClr>
          </a:solidFill>
          <a:ln w="12700">
            <a:solidFill>
              <a:schemeClr val="tx1"/>
            </a:solidFill>
          </a:ln>
        </p:spPr>
        <p:txBody>
          <a:bodyPr wrap="none" rtlCol="0">
            <a:spAutoFit/>
          </a:bodyPr>
          <a:lstStyle/>
          <a:p>
            <a:pPr marL="342900" indent="-342900">
              <a:buFont typeface="Arial" panose="020B0604020202020204" pitchFamily="34" charset="0"/>
              <a:buChar char="•"/>
            </a:pPr>
            <a:r>
              <a:rPr lang="fr-FR" dirty="0"/>
              <a:t>Cas d’usage</a:t>
            </a:r>
          </a:p>
          <a:p>
            <a:pPr marL="1028700" lvl="1" indent="-342900" algn="just">
              <a:buFont typeface="Symbol" panose="05050102010706020507" pitchFamily="18" charset="2"/>
              <a:buChar char=""/>
            </a:pPr>
            <a:r>
              <a:rPr lang="fr-FR" sz="1800" dirty="0">
                <a:effectLst/>
                <a:latin typeface="+mj-lt"/>
                <a:ea typeface="Calibri" panose="020F0502020204030204" pitchFamily="34" charset="0"/>
                <a:cs typeface="Times New Roman" panose="02020603050405020304" pitchFamily="18" charset="0"/>
              </a:rPr>
              <a:t>Le réseau de santé d'une entreprise espagnole a intégré un assistant de santé virtuel qui utilise l'IA pour faciliter, </a:t>
            </a:r>
          </a:p>
          <a:p>
            <a:pPr marL="1143000" lvl="2" algn="just"/>
            <a:r>
              <a:rPr lang="fr-FR" dirty="0">
                <a:latin typeface="+mj-lt"/>
                <a:ea typeface="Calibri" panose="020F0502020204030204" pitchFamily="34" charset="0"/>
                <a:cs typeface="Times New Roman" panose="02020603050405020304" pitchFamily="18" charset="0"/>
              </a:rPr>
              <a:t>a</a:t>
            </a:r>
            <a:r>
              <a:rPr lang="fr-FR" dirty="0">
                <a:effectLst/>
                <a:latin typeface="+mj-lt"/>
                <a:ea typeface="Calibri" panose="020F0502020204030204" pitchFamily="34" charset="0"/>
                <a:cs typeface="Times New Roman" panose="02020603050405020304" pitchFamily="18" charset="0"/>
              </a:rPr>
              <a:t>utomatiser et améliorer la communication avec les patients. </a:t>
            </a:r>
          </a:p>
          <a:p>
            <a:pPr marL="1028700" lvl="1" indent="-342900" algn="just">
              <a:buFont typeface="Symbol" panose="05050102010706020507" pitchFamily="18" charset="2"/>
              <a:buChar char=""/>
            </a:pPr>
            <a:r>
              <a:rPr lang="fr-FR" dirty="0">
                <a:solidFill>
                  <a:srgbClr val="202122"/>
                </a:solidFill>
                <a:effectLst/>
                <a:latin typeface="+mj-lt"/>
                <a:ea typeface="Times New Roman" panose="02020603050405020304" pitchFamily="18" charset="0"/>
              </a:rPr>
              <a:t>Une entreprise française a développé un logiciel basé sur l’IA pour analyser les documents transmis par l’assuré </a:t>
            </a:r>
          </a:p>
          <a:p>
            <a:pPr marL="1143000" lvl="2" algn="just"/>
            <a:r>
              <a:rPr lang="fr-FR" dirty="0">
                <a:solidFill>
                  <a:srgbClr val="202122"/>
                </a:solidFill>
                <a:effectLst/>
                <a:latin typeface="+mj-lt"/>
                <a:ea typeface="Times New Roman" panose="02020603050405020304" pitchFamily="18" charset="0"/>
              </a:rPr>
              <a:t>afin de détecter des fraudes au moment de la souscription et lors de la déclaration de sinistre. </a:t>
            </a:r>
            <a:endParaRPr lang="fr-FR" dirty="0">
              <a:effectLst/>
              <a:latin typeface="+mj-lt"/>
              <a:ea typeface="Times New Roman" panose="02020603050405020304" pitchFamily="18" charset="0"/>
            </a:endParaRPr>
          </a:p>
          <a:p>
            <a:endParaRPr lang="fr-FR" dirty="0"/>
          </a:p>
        </p:txBody>
      </p:sp>
    </p:spTree>
    <p:extLst>
      <p:ext uri="{BB962C8B-B14F-4D97-AF65-F5344CB8AC3E}">
        <p14:creationId xmlns:p14="http://schemas.microsoft.com/office/powerpoint/2010/main" val="3997925142"/>
      </p:ext>
    </p:extLst>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texte, ciel, extérieur, cité&#10;&#10;Description générée automatiquement">
            <a:extLst>
              <a:ext uri="{FF2B5EF4-FFF2-40B4-BE49-F238E27FC236}">
                <a16:creationId xmlns:a16="http://schemas.microsoft.com/office/drawing/2014/main" id="{D5A10AA9-EA1A-9D93-5108-B03045920D1F}"/>
              </a:ext>
            </a:extLst>
          </p:cNvPr>
          <p:cNvPicPr>
            <a:picLocks noChangeAspect="1"/>
          </p:cNvPicPr>
          <p:nvPr/>
        </p:nvPicPr>
        <p:blipFill>
          <a:blip r:embed="rId2"/>
          <a:stretch>
            <a:fillRect/>
          </a:stretch>
        </p:blipFill>
        <p:spPr>
          <a:xfrm>
            <a:off x="4008310" y="457200"/>
            <a:ext cx="4175379" cy="5943600"/>
          </a:xfrm>
          <a:prstGeom prst="rect">
            <a:avLst/>
          </a:prstGeom>
        </p:spPr>
      </p:pic>
    </p:spTree>
    <p:extLst>
      <p:ext uri="{BB962C8B-B14F-4D97-AF65-F5344CB8AC3E}">
        <p14:creationId xmlns:p14="http://schemas.microsoft.com/office/powerpoint/2010/main" val="3667251472"/>
      </p:ext>
    </p:extLst>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texte, ciel, extérieur, cité&#10;&#10;Description générée automatiquement">
            <a:extLst>
              <a:ext uri="{FF2B5EF4-FFF2-40B4-BE49-F238E27FC236}">
                <a16:creationId xmlns:a16="http://schemas.microsoft.com/office/drawing/2014/main" id="{D5A10AA9-EA1A-9D93-5108-B03045920D1F}"/>
              </a:ext>
            </a:extLst>
          </p:cNvPr>
          <p:cNvPicPr>
            <a:picLocks noChangeAspect="1"/>
          </p:cNvPicPr>
          <p:nvPr/>
        </p:nvPicPr>
        <p:blipFill>
          <a:blip r:embed="rId2"/>
          <a:stretch>
            <a:fillRect/>
          </a:stretch>
        </p:blipFill>
        <p:spPr>
          <a:xfrm>
            <a:off x="517458" y="484632"/>
            <a:ext cx="4136837" cy="5888737"/>
          </a:xfrm>
          <a:prstGeom prst="rect">
            <a:avLst/>
          </a:prstGeom>
        </p:spPr>
      </p:pic>
      <p:pic>
        <p:nvPicPr>
          <p:cNvPr id="4" name="Image 2" descr="Une image contenant ciel, signe&#10;&#10;Description générée automatiquement">
            <a:extLst>
              <a:ext uri="{FF2B5EF4-FFF2-40B4-BE49-F238E27FC236}">
                <a16:creationId xmlns:a16="http://schemas.microsoft.com/office/drawing/2014/main" id="{654A65A0-0523-CF1D-795F-12DFF36C8883}"/>
              </a:ext>
            </a:extLst>
          </p:cNvPr>
          <p:cNvPicPr>
            <a:picLocks noChangeAspect="1"/>
          </p:cNvPicPr>
          <p:nvPr/>
        </p:nvPicPr>
        <p:blipFill rotWithShape="1">
          <a:blip r:embed="rId3"/>
          <a:srcRect t="3451"/>
          <a:stretch/>
        </p:blipFill>
        <p:spPr>
          <a:xfrm>
            <a:off x="4976029" y="1536154"/>
            <a:ext cx="6731338" cy="3785692"/>
          </a:xfrm>
          <a:prstGeom prst="rect">
            <a:avLst/>
          </a:prstGeom>
        </p:spPr>
      </p:pic>
    </p:spTree>
    <p:extLst>
      <p:ext uri="{BB962C8B-B14F-4D97-AF65-F5344CB8AC3E}">
        <p14:creationId xmlns:p14="http://schemas.microsoft.com/office/powerpoint/2010/main" val="2265872933"/>
      </p:ext>
    </p:extLst>
  </p:cSld>
  <p:clrMapOvr>
    <a:masterClrMapping/>
  </p:clrMapOvr>
  <p:transition spd="slow">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F724A03-8561-49B2-89B2-73EFB13997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1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871567"/>
      </p:ext>
    </p:extLst>
  </p:cSld>
  <p:clrMapOvr>
    <a:masterClrMapping/>
  </p:clrMapOvr>
  <p:transition spd="slow">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1D31AA-E823-7B28-5628-C9BCBB55BF1F}"/>
              </a:ext>
            </a:extLst>
          </p:cNvPr>
          <p:cNvSpPr>
            <a:spLocks noGrp="1"/>
          </p:cNvSpPr>
          <p:nvPr>
            <p:ph type="sldNum" idx="12"/>
          </p:nvPr>
        </p:nvSpPr>
        <p:spPr/>
        <p:txBody>
          <a:bodyPr/>
          <a:lstStyle/>
          <a:p>
            <a:fld id="{00000000-1234-1234-1234-123412341234}" type="slidenum">
              <a:rPr lang="fr-FR" smtClean="0"/>
              <a:pPr/>
              <a:t>63</a:t>
            </a:fld>
            <a:endParaRPr lang="fr-FR"/>
          </a:p>
        </p:txBody>
      </p:sp>
      <p:pic>
        <p:nvPicPr>
          <p:cNvPr id="5" name="Image 4">
            <a:extLst>
              <a:ext uri="{FF2B5EF4-FFF2-40B4-BE49-F238E27FC236}">
                <a16:creationId xmlns:a16="http://schemas.microsoft.com/office/drawing/2014/main" id="{0A69D741-773F-7428-90C3-17AAAF116502}"/>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58944135"/>
      </p:ext>
    </p:extLst>
  </p:cSld>
  <p:clrMapOvr>
    <a:masterClrMapping/>
  </p:clrMapOvr>
  <p:transition spd="slow">
    <p:pu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g104e4f6f5d2_0_0"/>
          <p:cNvPicPr preferRelativeResize="0"/>
          <p:nvPr/>
        </p:nvPicPr>
        <p:blipFill>
          <a:blip r:embed="rId3">
            <a:alphaModFix/>
          </a:blip>
          <a:stretch>
            <a:fillRect/>
          </a:stretch>
        </p:blipFill>
        <p:spPr>
          <a:xfrm>
            <a:off x="2499667" y="1734067"/>
            <a:ext cx="799160" cy="1348800"/>
          </a:xfrm>
          <a:prstGeom prst="rect">
            <a:avLst/>
          </a:prstGeom>
          <a:noFill/>
          <a:ln>
            <a:noFill/>
          </a:ln>
        </p:spPr>
      </p:pic>
      <p:pic>
        <p:nvPicPr>
          <p:cNvPr id="99" name="Google Shape;99;g104e4f6f5d2_0_0"/>
          <p:cNvPicPr preferRelativeResize="0"/>
          <p:nvPr/>
        </p:nvPicPr>
        <p:blipFill>
          <a:blip r:embed="rId4">
            <a:alphaModFix/>
          </a:blip>
          <a:stretch>
            <a:fillRect/>
          </a:stretch>
        </p:blipFill>
        <p:spPr>
          <a:xfrm>
            <a:off x="7889082" y="1756835"/>
            <a:ext cx="799167" cy="1398548"/>
          </a:xfrm>
          <a:prstGeom prst="rect">
            <a:avLst/>
          </a:prstGeom>
          <a:noFill/>
          <a:ln>
            <a:noFill/>
          </a:ln>
        </p:spPr>
      </p:pic>
      <p:pic>
        <p:nvPicPr>
          <p:cNvPr id="100" name="Google Shape;100;g104e4f6f5d2_0_0"/>
          <p:cNvPicPr preferRelativeResize="0"/>
          <p:nvPr/>
        </p:nvPicPr>
        <p:blipFill>
          <a:blip r:embed="rId5">
            <a:alphaModFix/>
          </a:blip>
          <a:stretch>
            <a:fillRect/>
          </a:stretch>
        </p:blipFill>
        <p:spPr>
          <a:xfrm>
            <a:off x="3847015" y="1751133"/>
            <a:ext cx="799167" cy="1409969"/>
          </a:xfrm>
          <a:prstGeom prst="rect">
            <a:avLst/>
          </a:prstGeom>
          <a:noFill/>
          <a:ln>
            <a:noFill/>
          </a:ln>
        </p:spPr>
      </p:pic>
      <p:pic>
        <p:nvPicPr>
          <p:cNvPr id="101" name="Google Shape;101;g104e4f6f5d2_0_0"/>
          <p:cNvPicPr preferRelativeResize="0"/>
          <p:nvPr/>
        </p:nvPicPr>
        <p:blipFill>
          <a:blip r:embed="rId6">
            <a:alphaModFix/>
          </a:blip>
          <a:stretch>
            <a:fillRect/>
          </a:stretch>
        </p:blipFill>
        <p:spPr>
          <a:xfrm>
            <a:off x="6541726" y="1742008"/>
            <a:ext cx="799167" cy="1428208"/>
          </a:xfrm>
          <a:prstGeom prst="rect">
            <a:avLst/>
          </a:prstGeom>
          <a:noFill/>
          <a:ln>
            <a:noFill/>
          </a:ln>
        </p:spPr>
      </p:pic>
      <p:pic>
        <p:nvPicPr>
          <p:cNvPr id="102" name="Google Shape;102;g104e4f6f5d2_0_0"/>
          <p:cNvPicPr preferRelativeResize="0"/>
          <p:nvPr/>
        </p:nvPicPr>
        <p:blipFill>
          <a:blip r:embed="rId7">
            <a:alphaModFix/>
          </a:blip>
          <a:stretch>
            <a:fillRect/>
          </a:stretch>
        </p:blipFill>
        <p:spPr>
          <a:xfrm>
            <a:off x="5194370" y="1741743"/>
            <a:ext cx="799167" cy="1428741"/>
          </a:xfrm>
          <a:prstGeom prst="rect">
            <a:avLst/>
          </a:prstGeom>
          <a:noFill/>
          <a:ln>
            <a:noFill/>
          </a:ln>
        </p:spPr>
      </p:pic>
      <p:pic>
        <p:nvPicPr>
          <p:cNvPr id="103" name="Google Shape;103;g104e4f6f5d2_0_0"/>
          <p:cNvPicPr preferRelativeResize="0"/>
          <p:nvPr/>
        </p:nvPicPr>
        <p:blipFill>
          <a:blip r:embed="rId8">
            <a:alphaModFix/>
          </a:blip>
          <a:stretch>
            <a:fillRect/>
          </a:stretch>
        </p:blipFill>
        <p:spPr>
          <a:xfrm>
            <a:off x="9236437" y="1750349"/>
            <a:ext cx="799167" cy="1411519"/>
          </a:xfrm>
          <a:prstGeom prst="rect">
            <a:avLst/>
          </a:prstGeom>
          <a:noFill/>
          <a:ln>
            <a:noFill/>
          </a:ln>
        </p:spPr>
      </p:pic>
      <p:pic>
        <p:nvPicPr>
          <p:cNvPr id="104" name="Google Shape;104;g104e4f6f5d2_0_0"/>
          <p:cNvPicPr preferRelativeResize="0"/>
          <p:nvPr/>
        </p:nvPicPr>
        <p:blipFill>
          <a:blip r:embed="rId9">
            <a:alphaModFix/>
          </a:blip>
          <a:stretch>
            <a:fillRect/>
          </a:stretch>
        </p:blipFill>
        <p:spPr>
          <a:xfrm>
            <a:off x="8116851" y="1313333"/>
            <a:ext cx="385236" cy="385236"/>
          </a:xfrm>
          <a:prstGeom prst="rect">
            <a:avLst/>
          </a:prstGeom>
          <a:noFill/>
          <a:ln>
            <a:noFill/>
          </a:ln>
        </p:spPr>
      </p:pic>
      <p:pic>
        <p:nvPicPr>
          <p:cNvPr id="105" name="Google Shape;105;g104e4f6f5d2_0_0"/>
          <p:cNvPicPr preferRelativeResize="0"/>
          <p:nvPr/>
        </p:nvPicPr>
        <p:blipFill>
          <a:blip r:embed="rId10">
            <a:alphaModFix/>
          </a:blip>
          <a:stretch>
            <a:fillRect/>
          </a:stretch>
        </p:blipFill>
        <p:spPr>
          <a:xfrm>
            <a:off x="2706627" y="1289274"/>
            <a:ext cx="385236" cy="385236"/>
          </a:xfrm>
          <a:prstGeom prst="rect">
            <a:avLst/>
          </a:prstGeom>
          <a:noFill/>
          <a:ln>
            <a:noFill/>
          </a:ln>
        </p:spPr>
      </p:pic>
      <p:pic>
        <p:nvPicPr>
          <p:cNvPr id="106" name="Google Shape;106;g104e4f6f5d2_0_0"/>
          <p:cNvPicPr preferRelativeResize="0"/>
          <p:nvPr/>
        </p:nvPicPr>
        <p:blipFill>
          <a:blip r:embed="rId11">
            <a:alphaModFix/>
          </a:blip>
          <a:stretch>
            <a:fillRect/>
          </a:stretch>
        </p:blipFill>
        <p:spPr>
          <a:xfrm>
            <a:off x="9484985" y="1289267"/>
            <a:ext cx="302036" cy="433364"/>
          </a:xfrm>
          <a:prstGeom prst="rect">
            <a:avLst/>
          </a:prstGeom>
          <a:noFill/>
          <a:ln>
            <a:noFill/>
          </a:ln>
        </p:spPr>
      </p:pic>
      <p:pic>
        <p:nvPicPr>
          <p:cNvPr id="107" name="Google Shape;107;g104e4f6f5d2_0_0"/>
          <p:cNvPicPr preferRelativeResize="0"/>
          <p:nvPr/>
        </p:nvPicPr>
        <p:blipFill>
          <a:blip r:embed="rId12">
            <a:alphaModFix/>
          </a:blip>
          <a:stretch>
            <a:fillRect/>
          </a:stretch>
        </p:blipFill>
        <p:spPr>
          <a:xfrm>
            <a:off x="6748701" y="1289265"/>
            <a:ext cx="385233" cy="385251"/>
          </a:xfrm>
          <a:prstGeom prst="rect">
            <a:avLst/>
          </a:prstGeom>
          <a:noFill/>
          <a:ln>
            <a:noFill/>
          </a:ln>
        </p:spPr>
      </p:pic>
      <p:pic>
        <p:nvPicPr>
          <p:cNvPr id="108" name="Google Shape;108;g104e4f6f5d2_0_0"/>
          <p:cNvPicPr preferRelativeResize="0"/>
          <p:nvPr/>
        </p:nvPicPr>
        <p:blipFill>
          <a:blip r:embed="rId13">
            <a:alphaModFix/>
          </a:blip>
          <a:stretch>
            <a:fillRect/>
          </a:stretch>
        </p:blipFill>
        <p:spPr>
          <a:xfrm>
            <a:off x="5339583" y="1265217"/>
            <a:ext cx="508739" cy="433367"/>
          </a:xfrm>
          <a:prstGeom prst="rect">
            <a:avLst/>
          </a:prstGeom>
          <a:noFill/>
          <a:ln>
            <a:noFill/>
          </a:ln>
        </p:spPr>
      </p:pic>
      <p:pic>
        <p:nvPicPr>
          <p:cNvPr id="109" name="Google Shape;109;g104e4f6f5d2_0_0"/>
          <p:cNvPicPr preferRelativeResize="0"/>
          <p:nvPr/>
        </p:nvPicPr>
        <p:blipFill>
          <a:blip r:embed="rId14">
            <a:alphaModFix/>
          </a:blip>
          <a:stretch>
            <a:fillRect/>
          </a:stretch>
        </p:blipFill>
        <p:spPr>
          <a:xfrm>
            <a:off x="3925267" y="1229701"/>
            <a:ext cx="642667" cy="504367"/>
          </a:xfrm>
          <a:prstGeom prst="rect">
            <a:avLst/>
          </a:prstGeom>
          <a:noFill/>
          <a:ln>
            <a:noFill/>
          </a:ln>
        </p:spPr>
      </p:pic>
      <p:grpSp>
        <p:nvGrpSpPr>
          <p:cNvPr id="110" name="Google Shape;110;g104e4f6f5d2_0_0"/>
          <p:cNvGrpSpPr/>
          <p:nvPr/>
        </p:nvGrpSpPr>
        <p:grpSpPr>
          <a:xfrm>
            <a:off x="2662530" y="3588987"/>
            <a:ext cx="385233" cy="590551"/>
            <a:chOff x="5160963" y="1558926"/>
            <a:chExt cx="288925" cy="442913"/>
          </a:xfrm>
        </p:grpSpPr>
        <p:sp>
          <p:nvSpPr>
            <p:cNvPr id="111" name="Google Shape;111;g104e4f6f5d2_0_0"/>
            <p:cNvSpPr/>
            <p:nvPr/>
          </p:nvSpPr>
          <p:spPr>
            <a:xfrm>
              <a:off x="5164138" y="1835151"/>
              <a:ext cx="285750" cy="166688"/>
            </a:xfrm>
            <a:custGeom>
              <a:avLst/>
              <a:gdLst/>
              <a:ahLst/>
              <a:cxnLst/>
              <a:rect l="l" t="t" r="r" b="b"/>
              <a:pathLst>
                <a:path w="125" h="73" extrusionOk="0">
                  <a:moveTo>
                    <a:pt x="125" y="73"/>
                  </a:moveTo>
                  <a:cubicBezTo>
                    <a:pt x="125" y="29"/>
                    <a:pt x="106" y="0"/>
                    <a:pt x="62" y="0"/>
                  </a:cubicBezTo>
                  <a:cubicBezTo>
                    <a:pt x="18" y="0"/>
                    <a:pt x="0" y="29"/>
                    <a:pt x="0" y="73"/>
                  </a:cubicBezTo>
                  <a:lnTo>
                    <a:pt x="125" y="73"/>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12" name="Google Shape;112;g104e4f6f5d2_0_0"/>
            <p:cNvSpPr/>
            <p:nvPr/>
          </p:nvSpPr>
          <p:spPr>
            <a:xfrm>
              <a:off x="5222875" y="1651001"/>
              <a:ext cx="165100" cy="165100"/>
            </a:xfrm>
            <a:custGeom>
              <a:avLst/>
              <a:gdLst/>
              <a:ahLst/>
              <a:cxnLst/>
              <a:rect l="l" t="t" r="r" b="b"/>
              <a:pathLst>
                <a:path w="72" h="72" extrusionOk="0">
                  <a:moveTo>
                    <a:pt x="72" y="36"/>
                  </a:moveTo>
                  <a:cubicBezTo>
                    <a:pt x="72" y="16"/>
                    <a:pt x="56" y="0"/>
                    <a:pt x="36" y="0"/>
                  </a:cubicBezTo>
                  <a:cubicBezTo>
                    <a:pt x="16" y="0"/>
                    <a:pt x="0" y="16"/>
                    <a:pt x="0" y="36"/>
                  </a:cubicBezTo>
                  <a:cubicBezTo>
                    <a:pt x="1" y="56"/>
                    <a:pt x="17" y="72"/>
                    <a:pt x="36" y="72"/>
                  </a:cubicBezTo>
                  <a:cubicBezTo>
                    <a:pt x="56" y="72"/>
                    <a:pt x="72" y="56"/>
                    <a:pt x="72" y="36"/>
                  </a:cubicBezTo>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13" name="Google Shape;113;g104e4f6f5d2_0_0"/>
            <p:cNvSpPr/>
            <p:nvPr/>
          </p:nvSpPr>
          <p:spPr>
            <a:xfrm>
              <a:off x="5284788" y="1558926"/>
              <a:ext cx="39600" cy="55500"/>
            </a:xfrm>
            <a:prstGeom prst="rect">
              <a:avLst/>
            </a:pr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14" name="Google Shape;114;g104e4f6f5d2_0_0"/>
            <p:cNvSpPr/>
            <p:nvPr/>
          </p:nvSpPr>
          <p:spPr>
            <a:xfrm>
              <a:off x="5160963" y="1600201"/>
              <a:ext cx="66675" cy="66675"/>
            </a:xfrm>
            <a:custGeom>
              <a:avLst/>
              <a:gdLst/>
              <a:ahLst/>
              <a:cxnLst/>
              <a:rect l="l" t="t" r="r" b="b"/>
              <a:pathLst>
                <a:path w="42" h="42" extrusionOk="0">
                  <a:moveTo>
                    <a:pt x="42" y="25"/>
                  </a:moveTo>
                  <a:lnTo>
                    <a:pt x="18" y="0"/>
                  </a:lnTo>
                  <a:lnTo>
                    <a:pt x="0" y="16"/>
                  </a:lnTo>
                  <a:lnTo>
                    <a:pt x="25" y="42"/>
                  </a:lnTo>
                  <a:lnTo>
                    <a:pt x="42" y="25"/>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15" name="Google Shape;115;g104e4f6f5d2_0_0"/>
            <p:cNvSpPr/>
            <p:nvPr/>
          </p:nvSpPr>
          <p:spPr>
            <a:xfrm>
              <a:off x="5383213" y="1600201"/>
              <a:ext cx="65087" cy="65088"/>
            </a:xfrm>
            <a:custGeom>
              <a:avLst/>
              <a:gdLst/>
              <a:ahLst/>
              <a:cxnLst/>
              <a:rect l="l" t="t" r="r" b="b"/>
              <a:pathLst>
                <a:path w="41" h="41" extrusionOk="0">
                  <a:moveTo>
                    <a:pt x="41" y="16"/>
                  </a:moveTo>
                  <a:lnTo>
                    <a:pt x="25" y="0"/>
                  </a:lnTo>
                  <a:lnTo>
                    <a:pt x="0" y="25"/>
                  </a:lnTo>
                  <a:lnTo>
                    <a:pt x="16" y="41"/>
                  </a:lnTo>
                  <a:lnTo>
                    <a:pt x="41" y="16"/>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grpSp>
      <p:grpSp>
        <p:nvGrpSpPr>
          <p:cNvPr id="116" name="Google Shape;116;g104e4f6f5d2_0_0"/>
          <p:cNvGrpSpPr/>
          <p:nvPr/>
        </p:nvGrpSpPr>
        <p:grpSpPr>
          <a:xfrm>
            <a:off x="4054380" y="3588987"/>
            <a:ext cx="385233" cy="590551"/>
            <a:chOff x="5160963" y="1558926"/>
            <a:chExt cx="288925" cy="442913"/>
          </a:xfrm>
        </p:grpSpPr>
        <p:sp>
          <p:nvSpPr>
            <p:cNvPr id="117" name="Google Shape;117;g104e4f6f5d2_0_0"/>
            <p:cNvSpPr/>
            <p:nvPr/>
          </p:nvSpPr>
          <p:spPr>
            <a:xfrm>
              <a:off x="5164138" y="1835151"/>
              <a:ext cx="285750" cy="166688"/>
            </a:xfrm>
            <a:custGeom>
              <a:avLst/>
              <a:gdLst/>
              <a:ahLst/>
              <a:cxnLst/>
              <a:rect l="l" t="t" r="r" b="b"/>
              <a:pathLst>
                <a:path w="125" h="73" extrusionOk="0">
                  <a:moveTo>
                    <a:pt x="125" y="73"/>
                  </a:moveTo>
                  <a:cubicBezTo>
                    <a:pt x="125" y="29"/>
                    <a:pt x="106" y="0"/>
                    <a:pt x="62" y="0"/>
                  </a:cubicBezTo>
                  <a:cubicBezTo>
                    <a:pt x="18" y="0"/>
                    <a:pt x="0" y="29"/>
                    <a:pt x="0" y="73"/>
                  </a:cubicBezTo>
                  <a:lnTo>
                    <a:pt x="125" y="73"/>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18" name="Google Shape;118;g104e4f6f5d2_0_0"/>
            <p:cNvSpPr/>
            <p:nvPr/>
          </p:nvSpPr>
          <p:spPr>
            <a:xfrm>
              <a:off x="5222875" y="1651001"/>
              <a:ext cx="165100" cy="165100"/>
            </a:xfrm>
            <a:custGeom>
              <a:avLst/>
              <a:gdLst/>
              <a:ahLst/>
              <a:cxnLst/>
              <a:rect l="l" t="t" r="r" b="b"/>
              <a:pathLst>
                <a:path w="72" h="72" extrusionOk="0">
                  <a:moveTo>
                    <a:pt x="72" y="36"/>
                  </a:moveTo>
                  <a:cubicBezTo>
                    <a:pt x="72" y="16"/>
                    <a:pt x="56" y="0"/>
                    <a:pt x="36" y="0"/>
                  </a:cubicBezTo>
                  <a:cubicBezTo>
                    <a:pt x="16" y="0"/>
                    <a:pt x="0" y="16"/>
                    <a:pt x="0" y="36"/>
                  </a:cubicBezTo>
                  <a:cubicBezTo>
                    <a:pt x="1" y="56"/>
                    <a:pt x="17" y="72"/>
                    <a:pt x="36" y="72"/>
                  </a:cubicBezTo>
                  <a:cubicBezTo>
                    <a:pt x="56" y="72"/>
                    <a:pt x="72" y="56"/>
                    <a:pt x="72" y="36"/>
                  </a:cubicBezTo>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19" name="Google Shape;119;g104e4f6f5d2_0_0"/>
            <p:cNvSpPr/>
            <p:nvPr/>
          </p:nvSpPr>
          <p:spPr>
            <a:xfrm>
              <a:off x="5284788" y="1558926"/>
              <a:ext cx="39600" cy="55500"/>
            </a:xfrm>
            <a:prstGeom prst="rect">
              <a:avLst/>
            </a:pr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20" name="Google Shape;120;g104e4f6f5d2_0_0"/>
            <p:cNvSpPr/>
            <p:nvPr/>
          </p:nvSpPr>
          <p:spPr>
            <a:xfrm>
              <a:off x="5160963" y="1600201"/>
              <a:ext cx="66675" cy="66675"/>
            </a:xfrm>
            <a:custGeom>
              <a:avLst/>
              <a:gdLst/>
              <a:ahLst/>
              <a:cxnLst/>
              <a:rect l="l" t="t" r="r" b="b"/>
              <a:pathLst>
                <a:path w="42" h="42" extrusionOk="0">
                  <a:moveTo>
                    <a:pt x="42" y="25"/>
                  </a:moveTo>
                  <a:lnTo>
                    <a:pt x="18" y="0"/>
                  </a:lnTo>
                  <a:lnTo>
                    <a:pt x="0" y="16"/>
                  </a:lnTo>
                  <a:lnTo>
                    <a:pt x="25" y="42"/>
                  </a:lnTo>
                  <a:lnTo>
                    <a:pt x="42" y="25"/>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21" name="Google Shape;121;g104e4f6f5d2_0_0"/>
            <p:cNvSpPr/>
            <p:nvPr/>
          </p:nvSpPr>
          <p:spPr>
            <a:xfrm>
              <a:off x="5383213" y="1600201"/>
              <a:ext cx="65087" cy="65088"/>
            </a:xfrm>
            <a:custGeom>
              <a:avLst/>
              <a:gdLst/>
              <a:ahLst/>
              <a:cxnLst/>
              <a:rect l="l" t="t" r="r" b="b"/>
              <a:pathLst>
                <a:path w="41" h="41" extrusionOk="0">
                  <a:moveTo>
                    <a:pt x="41" y="16"/>
                  </a:moveTo>
                  <a:lnTo>
                    <a:pt x="25" y="0"/>
                  </a:lnTo>
                  <a:lnTo>
                    <a:pt x="0" y="25"/>
                  </a:lnTo>
                  <a:lnTo>
                    <a:pt x="16" y="41"/>
                  </a:lnTo>
                  <a:lnTo>
                    <a:pt x="41" y="16"/>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grpSp>
      <p:grpSp>
        <p:nvGrpSpPr>
          <p:cNvPr id="122" name="Google Shape;122;g104e4f6f5d2_0_0"/>
          <p:cNvGrpSpPr/>
          <p:nvPr/>
        </p:nvGrpSpPr>
        <p:grpSpPr>
          <a:xfrm>
            <a:off x="5401346" y="3588987"/>
            <a:ext cx="385233" cy="590551"/>
            <a:chOff x="5160963" y="1558926"/>
            <a:chExt cx="288925" cy="442913"/>
          </a:xfrm>
        </p:grpSpPr>
        <p:sp>
          <p:nvSpPr>
            <p:cNvPr id="123" name="Google Shape;123;g104e4f6f5d2_0_0"/>
            <p:cNvSpPr/>
            <p:nvPr/>
          </p:nvSpPr>
          <p:spPr>
            <a:xfrm>
              <a:off x="5164138" y="1835151"/>
              <a:ext cx="285750" cy="166688"/>
            </a:xfrm>
            <a:custGeom>
              <a:avLst/>
              <a:gdLst/>
              <a:ahLst/>
              <a:cxnLst/>
              <a:rect l="l" t="t" r="r" b="b"/>
              <a:pathLst>
                <a:path w="125" h="73" extrusionOk="0">
                  <a:moveTo>
                    <a:pt x="125" y="73"/>
                  </a:moveTo>
                  <a:cubicBezTo>
                    <a:pt x="125" y="29"/>
                    <a:pt x="106" y="0"/>
                    <a:pt x="62" y="0"/>
                  </a:cubicBezTo>
                  <a:cubicBezTo>
                    <a:pt x="18" y="0"/>
                    <a:pt x="0" y="29"/>
                    <a:pt x="0" y="73"/>
                  </a:cubicBezTo>
                  <a:lnTo>
                    <a:pt x="125" y="73"/>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24" name="Google Shape;124;g104e4f6f5d2_0_0"/>
            <p:cNvSpPr/>
            <p:nvPr/>
          </p:nvSpPr>
          <p:spPr>
            <a:xfrm>
              <a:off x="5222875" y="1651001"/>
              <a:ext cx="165100" cy="165100"/>
            </a:xfrm>
            <a:custGeom>
              <a:avLst/>
              <a:gdLst/>
              <a:ahLst/>
              <a:cxnLst/>
              <a:rect l="l" t="t" r="r" b="b"/>
              <a:pathLst>
                <a:path w="72" h="72" extrusionOk="0">
                  <a:moveTo>
                    <a:pt x="72" y="36"/>
                  </a:moveTo>
                  <a:cubicBezTo>
                    <a:pt x="72" y="16"/>
                    <a:pt x="56" y="0"/>
                    <a:pt x="36" y="0"/>
                  </a:cubicBezTo>
                  <a:cubicBezTo>
                    <a:pt x="16" y="0"/>
                    <a:pt x="0" y="16"/>
                    <a:pt x="0" y="36"/>
                  </a:cubicBezTo>
                  <a:cubicBezTo>
                    <a:pt x="1" y="56"/>
                    <a:pt x="17" y="72"/>
                    <a:pt x="36" y="72"/>
                  </a:cubicBezTo>
                  <a:cubicBezTo>
                    <a:pt x="56" y="72"/>
                    <a:pt x="72" y="56"/>
                    <a:pt x="72" y="36"/>
                  </a:cubicBezTo>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25" name="Google Shape;125;g104e4f6f5d2_0_0"/>
            <p:cNvSpPr/>
            <p:nvPr/>
          </p:nvSpPr>
          <p:spPr>
            <a:xfrm>
              <a:off x="5284788" y="1558926"/>
              <a:ext cx="39600" cy="55500"/>
            </a:xfrm>
            <a:prstGeom prst="rect">
              <a:avLst/>
            </a:pr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26" name="Google Shape;126;g104e4f6f5d2_0_0"/>
            <p:cNvSpPr/>
            <p:nvPr/>
          </p:nvSpPr>
          <p:spPr>
            <a:xfrm>
              <a:off x="5160963" y="1600201"/>
              <a:ext cx="66675" cy="66675"/>
            </a:xfrm>
            <a:custGeom>
              <a:avLst/>
              <a:gdLst/>
              <a:ahLst/>
              <a:cxnLst/>
              <a:rect l="l" t="t" r="r" b="b"/>
              <a:pathLst>
                <a:path w="42" h="42" extrusionOk="0">
                  <a:moveTo>
                    <a:pt x="42" y="25"/>
                  </a:moveTo>
                  <a:lnTo>
                    <a:pt x="18" y="0"/>
                  </a:lnTo>
                  <a:lnTo>
                    <a:pt x="0" y="16"/>
                  </a:lnTo>
                  <a:lnTo>
                    <a:pt x="25" y="42"/>
                  </a:lnTo>
                  <a:lnTo>
                    <a:pt x="42" y="25"/>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27" name="Google Shape;127;g104e4f6f5d2_0_0"/>
            <p:cNvSpPr/>
            <p:nvPr/>
          </p:nvSpPr>
          <p:spPr>
            <a:xfrm>
              <a:off x="5383213" y="1600201"/>
              <a:ext cx="65087" cy="65088"/>
            </a:xfrm>
            <a:custGeom>
              <a:avLst/>
              <a:gdLst/>
              <a:ahLst/>
              <a:cxnLst/>
              <a:rect l="l" t="t" r="r" b="b"/>
              <a:pathLst>
                <a:path w="41" h="41" extrusionOk="0">
                  <a:moveTo>
                    <a:pt x="41" y="16"/>
                  </a:moveTo>
                  <a:lnTo>
                    <a:pt x="25" y="0"/>
                  </a:lnTo>
                  <a:lnTo>
                    <a:pt x="0" y="25"/>
                  </a:lnTo>
                  <a:lnTo>
                    <a:pt x="16" y="41"/>
                  </a:lnTo>
                  <a:lnTo>
                    <a:pt x="41" y="16"/>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grpSp>
      <p:grpSp>
        <p:nvGrpSpPr>
          <p:cNvPr id="128" name="Google Shape;128;g104e4f6f5d2_0_0"/>
          <p:cNvGrpSpPr/>
          <p:nvPr/>
        </p:nvGrpSpPr>
        <p:grpSpPr>
          <a:xfrm>
            <a:off x="6748297" y="3588987"/>
            <a:ext cx="385233" cy="590551"/>
            <a:chOff x="5160963" y="1558926"/>
            <a:chExt cx="288925" cy="442913"/>
          </a:xfrm>
        </p:grpSpPr>
        <p:sp>
          <p:nvSpPr>
            <p:cNvPr id="129" name="Google Shape;129;g104e4f6f5d2_0_0"/>
            <p:cNvSpPr/>
            <p:nvPr/>
          </p:nvSpPr>
          <p:spPr>
            <a:xfrm>
              <a:off x="5164138" y="1835151"/>
              <a:ext cx="285750" cy="166688"/>
            </a:xfrm>
            <a:custGeom>
              <a:avLst/>
              <a:gdLst/>
              <a:ahLst/>
              <a:cxnLst/>
              <a:rect l="l" t="t" r="r" b="b"/>
              <a:pathLst>
                <a:path w="125" h="73" extrusionOk="0">
                  <a:moveTo>
                    <a:pt x="125" y="73"/>
                  </a:moveTo>
                  <a:cubicBezTo>
                    <a:pt x="125" y="29"/>
                    <a:pt x="106" y="0"/>
                    <a:pt x="62" y="0"/>
                  </a:cubicBezTo>
                  <a:cubicBezTo>
                    <a:pt x="18" y="0"/>
                    <a:pt x="0" y="29"/>
                    <a:pt x="0" y="73"/>
                  </a:cubicBezTo>
                  <a:lnTo>
                    <a:pt x="125" y="73"/>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30" name="Google Shape;130;g104e4f6f5d2_0_0"/>
            <p:cNvSpPr/>
            <p:nvPr/>
          </p:nvSpPr>
          <p:spPr>
            <a:xfrm>
              <a:off x="5222875" y="1651001"/>
              <a:ext cx="165100" cy="165100"/>
            </a:xfrm>
            <a:custGeom>
              <a:avLst/>
              <a:gdLst/>
              <a:ahLst/>
              <a:cxnLst/>
              <a:rect l="l" t="t" r="r" b="b"/>
              <a:pathLst>
                <a:path w="72" h="72" extrusionOk="0">
                  <a:moveTo>
                    <a:pt x="72" y="36"/>
                  </a:moveTo>
                  <a:cubicBezTo>
                    <a:pt x="72" y="16"/>
                    <a:pt x="56" y="0"/>
                    <a:pt x="36" y="0"/>
                  </a:cubicBezTo>
                  <a:cubicBezTo>
                    <a:pt x="16" y="0"/>
                    <a:pt x="0" y="16"/>
                    <a:pt x="0" y="36"/>
                  </a:cubicBezTo>
                  <a:cubicBezTo>
                    <a:pt x="1" y="56"/>
                    <a:pt x="17" y="72"/>
                    <a:pt x="36" y="72"/>
                  </a:cubicBezTo>
                  <a:cubicBezTo>
                    <a:pt x="56" y="72"/>
                    <a:pt x="72" y="56"/>
                    <a:pt x="72" y="36"/>
                  </a:cubicBezTo>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31" name="Google Shape;131;g104e4f6f5d2_0_0"/>
            <p:cNvSpPr/>
            <p:nvPr/>
          </p:nvSpPr>
          <p:spPr>
            <a:xfrm>
              <a:off x="5284788" y="1558926"/>
              <a:ext cx="39600" cy="55500"/>
            </a:xfrm>
            <a:prstGeom prst="rect">
              <a:avLst/>
            </a:pr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32" name="Google Shape;132;g104e4f6f5d2_0_0"/>
            <p:cNvSpPr/>
            <p:nvPr/>
          </p:nvSpPr>
          <p:spPr>
            <a:xfrm>
              <a:off x="5160963" y="1600201"/>
              <a:ext cx="66675" cy="66675"/>
            </a:xfrm>
            <a:custGeom>
              <a:avLst/>
              <a:gdLst/>
              <a:ahLst/>
              <a:cxnLst/>
              <a:rect l="l" t="t" r="r" b="b"/>
              <a:pathLst>
                <a:path w="42" h="42" extrusionOk="0">
                  <a:moveTo>
                    <a:pt x="42" y="25"/>
                  </a:moveTo>
                  <a:lnTo>
                    <a:pt x="18" y="0"/>
                  </a:lnTo>
                  <a:lnTo>
                    <a:pt x="0" y="16"/>
                  </a:lnTo>
                  <a:lnTo>
                    <a:pt x="25" y="42"/>
                  </a:lnTo>
                  <a:lnTo>
                    <a:pt x="42" y="25"/>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33" name="Google Shape;133;g104e4f6f5d2_0_0"/>
            <p:cNvSpPr/>
            <p:nvPr/>
          </p:nvSpPr>
          <p:spPr>
            <a:xfrm>
              <a:off x="5383213" y="1600201"/>
              <a:ext cx="65087" cy="65088"/>
            </a:xfrm>
            <a:custGeom>
              <a:avLst/>
              <a:gdLst/>
              <a:ahLst/>
              <a:cxnLst/>
              <a:rect l="l" t="t" r="r" b="b"/>
              <a:pathLst>
                <a:path w="41" h="41" extrusionOk="0">
                  <a:moveTo>
                    <a:pt x="41" y="16"/>
                  </a:moveTo>
                  <a:lnTo>
                    <a:pt x="25" y="0"/>
                  </a:lnTo>
                  <a:lnTo>
                    <a:pt x="0" y="25"/>
                  </a:lnTo>
                  <a:lnTo>
                    <a:pt x="16" y="41"/>
                  </a:lnTo>
                  <a:lnTo>
                    <a:pt x="41" y="16"/>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grpSp>
      <p:grpSp>
        <p:nvGrpSpPr>
          <p:cNvPr id="134" name="Google Shape;134;g104e4f6f5d2_0_0"/>
          <p:cNvGrpSpPr/>
          <p:nvPr/>
        </p:nvGrpSpPr>
        <p:grpSpPr>
          <a:xfrm>
            <a:off x="9484997" y="3588987"/>
            <a:ext cx="385233" cy="590551"/>
            <a:chOff x="5160963" y="1558926"/>
            <a:chExt cx="288925" cy="442913"/>
          </a:xfrm>
        </p:grpSpPr>
        <p:sp>
          <p:nvSpPr>
            <p:cNvPr id="135" name="Google Shape;135;g104e4f6f5d2_0_0"/>
            <p:cNvSpPr/>
            <p:nvPr/>
          </p:nvSpPr>
          <p:spPr>
            <a:xfrm>
              <a:off x="5164138" y="1835151"/>
              <a:ext cx="285750" cy="166688"/>
            </a:xfrm>
            <a:custGeom>
              <a:avLst/>
              <a:gdLst/>
              <a:ahLst/>
              <a:cxnLst/>
              <a:rect l="l" t="t" r="r" b="b"/>
              <a:pathLst>
                <a:path w="125" h="73" extrusionOk="0">
                  <a:moveTo>
                    <a:pt x="125" y="73"/>
                  </a:moveTo>
                  <a:cubicBezTo>
                    <a:pt x="125" y="29"/>
                    <a:pt x="106" y="0"/>
                    <a:pt x="62" y="0"/>
                  </a:cubicBezTo>
                  <a:cubicBezTo>
                    <a:pt x="18" y="0"/>
                    <a:pt x="0" y="29"/>
                    <a:pt x="0" y="73"/>
                  </a:cubicBezTo>
                  <a:lnTo>
                    <a:pt x="125" y="73"/>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36" name="Google Shape;136;g104e4f6f5d2_0_0"/>
            <p:cNvSpPr/>
            <p:nvPr/>
          </p:nvSpPr>
          <p:spPr>
            <a:xfrm>
              <a:off x="5222875" y="1651001"/>
              <a:ext cx="165100" cy="165100"/>
            </a:xfrm>
            <a:custGeom>
              <a:avLst/>
              <a:gdLst/>
              <a:ahLst/>
              <a:cxnLst/>
              <a:rect l="l" t="t" r="r" b="b"/>
              <a:pathLst>
                <a:path w="72" h="72" extrusionOk="0">
                  <a:moveTo>
                    <a:pt x="72" y="36"/>
                  </a:moveTo>
                  <a:cubicBezTo>
                    <a:pt x="72" y="16"/>
                    <a:pt x="56" y="0"/>
                    <a:pt x="36" y="0"/>
                  </a:cubicBezTo>
                  <a:cubicBezTo>
                    <a:pt x="16" y="0"/>
                    <a:pt x="0" y="16"/>
                    <a:pt x="0" y="36"/>
                  </a:cubicBezTo>
                  <a:cubicBezTo>
                    <a:pt x="1" y="56"/>
                    <a:pt x="17" y="72"/>
                    <a:pt x="36" y="72"/>
                  </a:cubicBezTo>
                  <a:cubicBezTo>
                    <a:pt x="56" y="72"/>
                    <a:pt x="72" y="56"/>
                    <a:pt x="72" y="36"/>
                  </a:cubicBezTo>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37" name="Google Shape;137;g104e4f6f5d2_0_0"/>
            <p:cNvSpPr/>
            <p:nvPr/>
          </p:nvSpPr>
          <p:spPr>
            <a:xfrm>
              <a:off x="5284788" y="1558926"/>
              <a:ext cx="39600" cy="55500"/>
            </a:xfrm>
            <a:prstGeom prst="rect">
              <a:avLst/>
            </a:pr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38" name="Google Shape;138;g104e4f6f5d2_0_0"/>
            <p:cNvSpPr/>
            <p:nvPr/>
          </p:nvSpPr>
          <p:spPr>
            <a:xfrm>
              <a:off x="5160963" y="1600201"/>
              <a:ext cx="66675" cy="66675"/>
            </a:xfrm>
            <a:custGeom>
              <a:avLst/>
              <a:gdLst/>
              <a:ahLst/>
              <a:cxnLst/>
              <a:rect l="l" t="t" r="r" b="b"/>
              <a:pathLst>
                <a:path w="42" h="42" extrusionOk="0">
                  <a:moveTo>
                    <a:pt x="42" y="25"/>
                  </a:moveTo>
                  <a:lnTo>
                    <a:pt x="18" y="0"/>
                  </a:lnTo>
                  <a:lnTo>
                    <a:pt x="0" y="16"/>
                  </a:lnTo>
                  <a:lnTo>
                    <a:pt x="25" y="42"/>
                  </a:lnTo>
                  <a:lnTo>
                    <a:pt x="42" y="25"/>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39" name="Google Shape;139;g104e4f6f5d2_0_0"/>
            <p:cNvSpPr/>
            <p:nvPr/>
          </p:nvSpPr>
          <p:spPr>
            <a:xfrm>
              <a:off x="5383213" y="1600201"/>
              <a:ext cx="65087" cy="65088"/>
            </a:xfrm>
            <a:custGeom>
              <a:avLst/>
              <a:gdLst/>
              <a:ahLst/>
              <a:cxnLst/>
              <a:rect l="l" t="t" r="r" b="b"/>
              <a:pathLst>
                <a:path w="41" h="41" extrusionOk="0">
                  <a:moveTo>
                    <a:pt x="41" y="16"/>
                  </a:moveTo>
                  <a:lnTo>
                    <a:pt x="25" y="0"/>
                  </a:lnTo>
                  <a:lnTo>
                    <a:pt x="0" y="25"/>
                  </a:lnTo>
                  <a:lnTo>
                    <a:pt x="16" y="41"/>
                  </a:lnTo>
                  <a:lnTo>
                    <a:pt x="41" y="16"/>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grpSp>
      <p:grpSp>
        <p:nvGrpSpPr>
          <p:cNvPr id="140" name="Google Shape;140;g104e4f6f5d2_0_0"/>
          <p:cNvGrpSpPr/>
          <p:nvPr/>
        </p:nvGrpSpPr>
        <p:grpSpPr>
          <a:xfrm>
            <a:off x="8116864" y="3588987"/>
            <a:ext cx="385233" cy="590551"/>
            <a:chOff x="5160963" y="1558926"/>
            <a:chExt cx="288925" cy="442913"/>
          </a:xfrm>
        </p:grpSpPr>
        <p:sp>
          <p:nvSpPr>
            <p:cNvPr id="141" name="Google Shape;141;g104e4f6f5d2_0_0"/>
            <p:cNvSpPr/>
            <p:nvPr/>
          </p:nvSpPr>
          <p:spPr>
            <a:xfrm>
              <a:off x="5164138" y="1835151"/>
              <a:ext cx="285750" cy="166688"/>
            </a:xfrm>
            <a:custGeom>
              <a:avLst/>
              <a:gdLst/>
              <a:ahLst/>
              <a:cxnLst/>
              <a:rect l="l" t="t" r="r" b="b"/>
              <a:pathLst>
                <a:path w="125" h="73" extrusionOk="0">
                  <a:moveTo>
                    <a:pt x="125" y="73"/>
                  </a:moveTo>
                  <a:cubicBezTo>
                    <a:pt x="125" y="29"/>
                    <a:pt x="106" y="0"/>
                    <a:pt x="62" y="0"/>
                  </a:cubicBezTo>
                  <a:cubicBezTo>
                    <a:pt x="18" y="0"/>
                    <a:pt x="0" y="29"/>
                    <a:pt x="0" y="73"/>
                  </a:cubicBezTo>
                  <a:lnTo>
                    <a:pt x="125" y="73"/>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42" name="Google Shape;142;g104e4f6f5d2_0_0"/>
            <p:cNvSpPr/>
            <p:nvPr/>
          </p:nvSpPr>
          <p:spPr>
            <a:xfrm>
              <a:off x="5222875" y="1651001"/>
              <a:ext cx="165100" cy="165100"/>
            </a:xfrm>
            <a:custGeom>
              <a:avLst/>
              <a:gdLst/>
              <a:ahLst/>
              <a:cxnLst/>
              <a:rect l="l" t="t" r="r" b="b"/>
              <a:pathLst>
                <a:path w="72" h="72" extrusionOk="0">
                  <a:moveTo>
                    <a:pt x="72" y="36"/>
                  </a:moveTo>
                  <a:cubicBezTo>
                    <a:pt x="72" y="16"/>
                    <a:pt x="56" y="0"/>
                    <a:pt x="36" y="0"/>
                  </a:cubicBezTo>
                  <a:cubicBezTo>
                    <a:pt x="16" y="0"/>
                    <a:pt x="0" y="16"/>
                    <a:pt x="0" y="36"/>
                  </a:cubicBezTo>
                  <a:cubicBezTo>
                    <a:pt x="1" y="56"/>
                    <a:pt x="17" y="72"/>
                    <a:pt x="36" y="72"/>
                  </a:cubicBezTo>
                  <a:cubicBezTo>
                    <a:pt x="56" y="72"/>
                    <a:pt x="72" y="56"/>
                    <a:pt x="72" y="36"/>
                  </a:cubicBezTo>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43" name="Google Shape;143;g104e4f6f5d2_0_0"/>
            <p:cNvSpPr/>
            <p:nvPr/>
          </p:nvSpPr>
          <p:spPr>
            <a:xfrm>
              <a:off x="5284788" y="1558926"/>
              <a:ext cx="39600" cy="55500"/>
            </a:xfrm>
            <a:prstGeom prst="rect">
              <a:avLst/>
            </a:pr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44" name="Google Shape;144;g104e4f6f5d2_0_0"/>
            <p:cNvSpPr/>
            <p:nvPr/>
          </p:nvSpPr>
          <p:spPr>
            <a:xfrm>
              <a:off x="5160963" y="1600201"/>
              <a:ext cx="66675" cy="66675"/>
            </a:xfrm>
            <a:custGeom>
              <a:avLst/>
              <a:gdLst/>
              <a:ahLst/>
              <a:cxnLst/>
              <a:rect l="l" t="t" r="r" b="b"/>
              <a:pathLst>
                <a:path w="42" h="42" extrusionOk="0">
                  <a:moveTo>
                    <a:pt x="42" y="25"/>
                  </a:moveTo>
                  <a:lnTo>
                    <a:pt x="18" y="0"/>
                  </a:lnTo>
                  <a:lnTo>
                    <a:pt x="0" y="16"/>
                  </a:lnTo>
                  <a:lnTo>
                    <a:pt x="25" y="42"/>
                  </a:lnTo>
                  <a:lnTo>
                    <a:pt x="42" y="25"/>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45" name="Google Shape;145;g104e4f6f5d2_0_0"/>
            <p:cNvSpPr/>
            <p:nvPr/>
          </p:nvSpPr>
          <p:spPr>
            <a:xfrm>
              <a:off x="5383213" y="1600201"/>
              <a:ext cx="65087" cy="65088"/>
            </a:xfrm>
            <a:custGeom>
              <a:avLst/>
              <a:gdLst/>
              <a:ahLst/>
              <a:cxnLst/>
              <a:rect l="l" t="t" r="r" b="b"/>
              <a:pathLst>
                <a:path w="41" h="41" extrusionOk="0">
                  <a:moveTo>
                    <a:pt x="41" y="16"/>
                  </a:moveTo>
                  <a:lnTo>
                    <a:pt x="25" y="0"/>
                  </a:lnTo>
                  <a:lnTo>
                    <a:pt x="0" y="25"/>
                  </a:lnTo>
                  <a:lnTo>
                    <a:pt x="16" y="41"/>
                  </a:lnTo>
                  <a:lnTo>
                    <a:pt x="41" y="16"/>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grpSp>
      <p:pic>
        <p:nvPicPr>
          <p:cNvPr id="146" name="Google Shape;146;g104e4f6f5d2_0_0"/>
          <p:cNvPicPr preferRelativeResize="0"/>
          <p:nvPr/>
        </p:nvPicPr>
        <p:blipFill rotWithShape="1">
          <a:blip r:embed="rId15">
            <a:alphaModFix/>
          </a:blip>
          <a:srcRect/>
          <a:stretch/>
        </p:blipFill>
        <p:spPr>
          <a:xfrm>
            <a:off x="11555002" y="102199"/>
            <a:ext cx="529633" cy="525733"/>
          </a:xfrm>
          <a:prstGeom prst="rect">
            <a:avLst/>
          </a:prstGeom>
          <a:noFill/>
          <a:ln>
            <a:noFill/>
          </a:ln>
        </p:spPr>
      </p:pic>
      <p:sp>
        <p:nvSpPr>
          <p:cNvPr id="147" name="Google Shape;147;g104e4f6f5d2_0_0"/>
          <p:cNvSpPr txBox="1"/>
          <p:nvPr/>
        </p:nvSpPr>
        <p:spPr>
          <a:xfrm>
            <a:off x="0" y="303398"/>
            <a:ext cx="11484000" cy="800179"/>
          </a:xfrm>
          <a:prstGeom prst="rect">
            <a:avLst/>
          </a:prstGeom>
          <a:noFill/>
          <a:ln>
            <a:noFill/>
          </a:ln>
        </p:spPr>
        <p:txBody>
          <a:bodyPr spcFirstLastPara="1" wrap="square" lIns="121900" tIns="121900" rIns="121900" bIns="121900" anchor="t" anchorCtr="0">
            <a:spAutoFit/>
          </a:bodyPr>
          <a:lstStyle/>
          <a:p>
            <a:pPr>
              <a:buSzPts val="4900"/>
            </a:pPr>
            <a:r>
              <a:rPr lang="fr" sz="3600" b="1" dirty="0">
                <a:solidFill>
                  <a:srgbClr val="094F85"/>
                </a:solidFill>
                <a:latin typeface="Calibri"/>
                <a:ea typeface="Tahoma"/>
                <a:cs typeface="Tahoma"/>
                <a:sym typeface="Tahoma"/>
              </a:rPr>
              <a:t>Nos campagnes  </a:t>
            </a:r>
            <a:endParaRPr lang="fr-FR" sz="3600" dirty="0">
              <a:solidFill>
                <a:srgbClr val="094F85"/>
              </a:solidFill>
              <a:latin typeface="Calibri"/>
              <a:ea typeface="Open Sans ExtraBold"/>
              <a:cs typeface="Open Sans ExtraBold"/>
            </a:endParaRPr>
          </a:p>
        </p:txBody>
      </p:sp>
      <p:pic>
        <p:nvPicPr>
          <p:cNvPr id="149" name="Google Shape;149;g104e4f6f5d2_0_0"/>
          <p:cNvPicPr preferRelativeResize="0"/>
          <p:nvPr/>
        </p:nvPicPr>
        <p:blipFill>
          <a:blip r:embed="rId16">
            <a:alphaModFix/>
          </a:blip>
          <a:stretch>
            <a:fillRect/>
          </a:stretch>
        </p:blipFill>
        <p:spPr>
          <a:xfrm>
            <a:off x="6748701" y="4969610"/>
            <a:ext cx="1909036" cy="1272393"/>
          </a:xfrm>
          <a:prstGeom prst="rect">
            <a:avLst/>
          </a:prstGeom>
          <a:noFill/>
          <a:ln>
            <a:noFill/>
          </a:ln>
        </p:spPr>
      </p:pic>
      <p:pic>
        <p:nvPicPr>
          <p:cNvPr id="150" name="Google Shape;150;g104e4f6f5d2_0_0"/>
          <p:cNvPicPr preferRelativeResize="0"/>
          <p:nvPr/>
        </p:nvPicPr>
        <p:blipFill rotWithShape="1">
          <a:blip r:embed="rId17">
            <a:alphaModFix/>
          </a:blip>
          <a:srcRect b="77854"/>
          <a:stretch/>
        </p:blipFill>
        <p:spPr>
          <a:xfrm>
            <a:off x="3766334" y="4891417"/>
            <a:ext cx="1909033" cy="1428767"/>
          </a:xfrm>
          <a:prstGeom prst="rect">
            <a:avLst/>
          </a:prstGeom>
          <a:noFill/>
          <a:ln>
            <a:noFill/>
          </a:ln>
        </p:spPr>
      </p:pic>
    </p:spTree>
    <p:extLst>
      <p:ext uri="{BB962C8B-B14F-4D97-AF65-F5344CB8AC3E}">
        <p14:creationId xmlns:p14="http://schemas.microsoft.com/office/powerpoint/2010/main" val="2644328930"/>
      </p:ext>
    </p:extLst>
  </p:cSld>
  <p:clrMapOvr>
    <a:masterClrMapping/>
  </p:clrMapOvr>
  <p:transition spd="slow">
    <p:pu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104e4f6f5d2_0_76"/>
          <p:cNvSpPr/>
          <p:nvPr/>
        </p:nvSpPr>
        <p:spPr>
          <a:xfrm>
            <a:off x="4369400" y="1953963"/>
            <a:ext cx="3453200" cy="3489600"/>
          </a:xfrm>
          <a:prstGeom prst="ellipse">
            <a:avLst/>
          </a:prstGeom>
          <a:noFill/>
          <a:ln w="152400" cap="flat" cmpd="sng">
            <a:solidFill>
              <a:srgbClr val="519BF7"/>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pic>
        <p:nvPicPr>
          <p:cNvPr id="156" name="Google Shape;156;g104e4f6f5d2_0_76"/>
          <p:cNvPicPr preferRelativeResize="0"/>
          <p:nvPr/>
        </p:nvPicPr>
        <p:blipFill>
          <a:blip r:embed="rId3">
            <a:alphaModFix/>
          </a:blip>
          <a:stretch>
            <a:fillRect/>
          </a:stretch>
        </p:blipFill>
        <p:spPr>
          <a:xfrm>
            <a:off x="3951533" y="4188963"/>
            <a:ext cx="799160" cy="1348800"/>
          </a:xfrm>
          <a:prstGeom prst="rect">
            <a:avLst/>
          </a:prstGeom>
          <a:noFill/>
          <a:ln>
            <a:noFill/>
          </a:ln>
        </p:spPr>
      </p:pic>
      <p:pic>
        <p:nvPicPr>
          <p:cNvPr id="157" name="Google Shape;157;g104e4f6f5d2_0_76"/>
          <p:cNvPicPr preferRelativeResize="0"/>
          <p:nvPr/>
        </p:nvPicPr>
        <p:blipFill>
          <a:blip r:embed="rId4">
            <a:alphaModFix/>
          </a:blip>
          <a:stretch>
            <a:fillRect/>
          </a:stretch>
        </p:blipFill>
        <p:spPr>
          <a:xfrm>
            <a:off x="5696434" y="1111882"/>
            <a:ext cx="799167" cy="1398548"/>
          </a:xfrm>
          <a:prstGeom prst="rect">
            <a:avLst/>
          </a:prstGeom>
          <a:noFill/>
          <a:ln>
            <a:noFill/>
          </a:ln>
        </p:spPr>
      </p:pic>
      <p:pic>
        <p:nvPicPr>
          <p:cNvPr id="158" name="Google Shape;158;g104e4f6f5d2_0_76"/>
          <p:cNvPicPr preferRelativeResize="0"/>
          <p:nvPr/>
        </p:nvPicPr>
        <p:blipFill>
          <a:blip r:embed="rId5">
            <a:alphaModFix/>
          </a:blip>
          <a:stretch>
            <a:fillRect/>
          </a:stretch>
        </p:blipFill>
        <p:spPr>
          <a:xfrm>
            <a:off x="5696427" y="4906163"/>
            <a:ext cx="799167" cy="1409969"/>
          </a:xfrm>
          <a:prstGeom prst="rect">
            <a:avLst/>
          </a:prstGeom>
          <a:noFill/>
          <a:ln>
            <a:noFill/>
          </a:ln>
        </p:spPr>
      </p:pic>
      <p:pic>
        <p:nvPicPr>
          <p:cNvPr id="159" name="Google Shape;159;g104e4f6f5d2_0_76"/>
          <p:cNvPicPr preferRelativeResize="0"/>
          <p:nvPr/>
        </p:nvPicPr>
        <p:blipFill>
          <a:blip r:embed="rId6">
            <a:alphaModFix/>
          </a:blip>
          <a:stretch>
            <a:fillRect/>
          </a:stretch>
        </p:blipFill>
        <p:spPr>
          <a:xfrm>
            <a:off x="3951538" y="1709871"/>
            <a:ext cx="799167" cy="1428208"/>
          </a:xfrm>
          <a:prstGeom prst="rect">
            <a:avLst/>
          </a:prstGeom>
          <a:noFill/>
          <a:ln>
            <a:noFill/>
          </a:ln>
        </p:spPr>
      </p:pic>
      <p:pic>
        <p:nvPicPr>
          <p:cNvPr id="160" name="Google Shape;160;g104e4f6f5d2_0_76"/>
          <p:cNvPicPr preferRelativeResize="0"/>
          <p:nvPr/>
        </p:nvPicPr>
        <p:blipFill>
          <a:blip r:embed="rId7">
            <a:alphaModFix/>
          </a:blip>
          <a:stretch>
            <a:fillRect/>
          </a:stretch>
        </p:blipFill>
        <p:spPr>
          <a:xfrm>
            <a:off x="7484302" y="4070839"/>
            <a:ext cx="799167" cy="1428741"/>
          </a:xfrm>
          <a:prstGeom prst="rect">
            <a:avLst/>
          </a:prstGeom>
          <a:noFill/>
          <a:ln>
            <a:noFill/>
          </a:ln>
        </p:spPr>
      </p:pic>
      <p:pic>
        <p:nvPicPr>
          <p:cNvPr id="161" name="Google Shape;161;g104e4f6f5d2_0_76"/>
          <p:cNvPicPr preferRelativeResize="0"/>
          <p:nvPr/>
        </p:nvPicPr>
        <p:blipFill>
          <a:blip r:embed="rId8">
            <a:alphaModFix/>
          </a:blip>
          <a:stretch>
            <a:fillRect/>
          </a:stretch>
        </p:blipFill>
        <p:spPr>
          <a:xfrm>
            <a:off x="7441337" y="1909162"/>
            <a:ext cx="799167" cy="1411519"/>
          </a:xfrm>
          <a:prstGeom prst="rect">
            <a:avLst/>
          </a:prstGeom>
          <a:noFill/>
          <a:ln>
            <a:noFill/>
          </a:ln>
        </p:spPr>
      </p:pic>
      <p:pic>
        <p:nvPicPr>
          <p:cNvPr id="162" name="Google Shape;162;g104e4f6f5d2_0_76"/>
          <p:cNvPicPr preferRelativeResize="0"/>
          <p:nvPr/>
        </p:nvPicPr>
        <p:blipFill>
          <a:blip r:embed="rId9">
            <a:alphaModFix/>
          </a:blip>
          <a:stretch>
            <a:fillRect/>
          </a:stretch>
        </p:blipFill>
        <p:spPr>
          <a:xfrm>
            <a:off x="5903401" y="745912"/>
            <a:ext cx="385236" cy="385236"/>
          </a:xfrm>
          <a:prstGeom prst="rect">
            <a:avLst/>
          </a:prstGeom>
          <a:noFill/>
          <a:ln>
            <a:noFill/>
          </a:ln>
        </p:spPr>
      </p:pic>
      <p:pic>
        <p:nvPicPr>
          <p:cNvPr id="163" name="Google Shape;163;g104e4f6f5d2_0_76"/>
          <p:cNvPicPr preferRelativeResize="0"/>
          <p:nvPr/>
        </p:nvPicPr>
        <p:blipFill>
          <a:blip r:embed="rId10">
            <a:alphaModFix/>
          </a:blip>
          <a:stretch>
            <a:fillRect/>
          </a:stretch>
        </p:blipFill>
        <p:spPr>
          <a:xfrm>
            <a:off x="3522861" y="4592604"/>
            <a:ext cx="385236" cy="385236"/>
          </a:xfrm>
          <a:prstGeom prst="rect">
            <a:avLst/>
          </a:prstGeom>
          <a:noFill/>
          <a:ln>
            <a:noFill/>
          </a:ln>
        </p:spPr>
      </p:pic>
      <p:pic>
        <p:nvPicPr>
          <p:cNvPr id="164" name="Google Shape;164;g104e4f6f5d2_0_76"/>
          <p:cNvPicPr preferRelativeResize="0"/>
          <p:nvPr/>
        </p:nvPicPr>
        <p:blipFill>
          <a:blip r:embed="rId11">
            <a:alphaModFix/>
          </a:blip>
          <a:stretch>
            <a:fillRect/>
          </a:stretch>
        </p:blipFill>
        <p:spPr>
          <a:xfrm>
            <a:off x="8240451" y="1909164"/>
            <a:ext cx="302036" cy="433364"/>
          </a:xfrm>
          <a:prstGeom prst="rect">
            <a:avLst/>
          </a:prstGeom>
          <a:noFill/>
          <a:ln>
            <a:noFill/>
          </a:ln>
        </p:spPr>
      </p:pic>
      <p:pic>
        <p:nvPicPr>
          <p:cNvPr id="165" name="Google Shape;165;g104e4f6f5d2_0_76"/>
          <p:cNvPicPr preferRelativeResize="0"/>
          <p:nvPr/>
        </p:nvPicPr>
        <p:blipFill>
          <a:blip r:embed="rId12">
            <a:alphaModFix/>
          </a:blip>
          <a:stretch>
            <a:fillRect/>
          </a:stretch>
        </p:blipFill>
        <p:spPr>
          <a:xfrm>
            <a:off x="3566301" y="1993062"/>
            <a:ext cx="385233" cy="385251"/>
          </a:xfrm>
          <a:prstGeom prst="rect">
            <a:avLst/>
          </a:prstGeom>
          <a:noFill/>
          <a:ln>
            <a:noFill/>
          </a:ln>
        </p:spPr>
      </p:pic>
      <p:pic>
        <p:nvPicPr>
          <p:cNvPr id="166" name="Google Shape;166;g104e4f6f5d2_0_76"/>
          <p:cNvPicPr preferRelativeResize="0"/>
          <p:nvPr/>
        </p:nvPicPr>
        <p:blipFill>
          <a:blip r:embed="rId13">
            <a:alphaModFix/>
          </a:blip>
          <a:stretch>
            <a:fillRect/>
          </a:stretch>
        </p:blipFill>
        <p:spPr>
          <a:xfrm>
            <a:off x="8179316" y="4568546"/>
            <a:ext cx="508739" cy="433367"/>
          </a:xfrm>
          <a:prstGeom prst="rect">
            <a:avLst/>
          </a:prstGeom>
          <a:noFill/>
          <a:ln>
            <a:noFill/>
          </a:ln>
        </p:spPr>
      </p:pic>
      <p:pic>
        <p:nvPicPr>
          <p:cNvPr id="167" name="Google Shape;167;g104e4f6f5d2_0_76"/>
          <p:cNvPicPr preferRelativeResize="0"/>
          <p:nvPr/>
        </p:nvPicPr>
        <p:blipFill>
          <a:blip r:embed="rId14">
            <a:alphaModFix/>
          </a:blip>
          <a:stretch>
            <a:fillRect/>
          </a:stretch>
        </p:blipFill>
        <p:spPr>
          <a:xfrm>
            <a:off x="5774700" y="6266364"/>
            <a:ext cx="642667" cy="504367"/>
          </a:xfrm>
          <a:prstGeom prst="rect">
            <a:avLst/>
          </a:prstGeom>
          <a:noFill/>
          <a:ln>
            <a:noFill/>
          </a:ln>
        </p:spPr>
      </p:pic>
      <p:grpSp>
        <p:nvGrpSpPr>
          <p:cNvPr id="168" name="Google Shape;168;g104e4f6f5d2_0_76"/>
          <p:cNvGrpSpPr/>
          <p:nvPr/>
        </p:nvGrpSpPr>
        <p:grpSpPr>
          <a:xfrm>
            <a:off x="5903397" y="3403484"/>
            <a:ext cx="385233" cy="590551"/>
            <a:chOff x="5160963" y="1558926"/>
            <a:chExt cx="288925" cy="442913"/>
          </a:xfrm>
        </p:grpSpPr>
        <p:sp>
          <p:nvSpPr>
            <p:cNvPr id="169" name="Google Shape;169;g104e4f6f5d2_0_76"/>
            <p:cNvSpPr/>
            <p:nvPr/>
          </p:nvSpPr>
          <p:spPr>
            <a:xfrm>
              <a:off x="5164138" y="1835151"/>
              <a:ext cx="285750" cy="166688"/>
            </a:xfrm>
            <a:custGeom>
              <a:avLst/>
              <a:gdLst/>
              <a:ahLst/>
              <a:cxnLst/>
              <a:rect l="l" t="t" r="r" b="b"/>
              <a:pathLst>
                <a:path w="125" h="73" extrusionOk="0">
                  <a:moveTo>
                    <a:pt x="125" y="73"/>
                  </a:moveTo>
                  <a:cubicBezTo>
                    <a:pt x="125" y="29"/>
                    <a:pt x="106" y="0"/>
                    <a:pt x="62" y="0"/>
                  </a:cubicBezTo>
                  <a:cubicBezTo>
                    <a:pt x="18" y="0"/>
                    <a:pt x="0" y="29"/>
                    <a:pt x="0" y="73"/>
                  </a:cubicBezTo>
                  <a:lnTo>
                    <a:pt x="125" y="73"/>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70" name="Google Shape;170;g104e4f6f5d2_0_76"/>
            <p:cNvSpPr/>
            <p:nvPr/>
          </p:nvSpPr>
          <p:spPr>
            <a:xfrm>
              <a:off x="5222875" y="1651001"/>
              <a:ext cx="165100" cy="165100"/>
            </a:xfrm>
            <a:custGeom>
              <a:avLst/>
              <a:gdLst/>
              <a:ahLst/>
              <a:cxnLst/>
              <a:rect l="l" t="t" r="r" b="b"/>
              <a:pathLst>
                <a:path w="72" h="72" extrusionOk="0">
                  <a:moveTo>
                    <a:pt x="72" y="36"/>
                  </a:moveTo>
                  <a:cubicBezTo>
                    <a:pt x="72" y="16"/>
                    <a:pt x="56" y="0"/>
                    <a:pt x="36" y="0"/>
                  </a:cubicBezTo>
                  <a:cubicBezTo>
                    <a:pt x="16" y="0"/>
                    <a:pt x="0" y="16"/>
                    <a:pt x="0" y="36"/>
                  </a:cubicBezTo>
                  <a:cubicBezTo>
                    <a:pt x="1" y="56"/>
                    <a:pt x="17" y="72"/>
                    <a:pt x="36" y="72"/>
                  </a:cubicBezTo>
                  <a:cubicBezTo>
                    <a:pt x="56" y="72"/>
                    <a:pt x="72" y="56"/>
                    <a:pt x="72" y="36"/>
                  </a:cubicBezTo>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71" name="Google Shape;171;g104e4f6f5d2_0_76"/>
            <p:cNvSpPr/>
            <p:nvPr/>
          </p:nvSpPr>
          <p:spPr>
            <a:xfrm>
              <a:off x="5284788" y="1558926"/>
              <a:ext cx="39600" cy="55500"/>
            </a:xfrm>
            <a:prstGeom prst="rect">
              <a:avLst/>
            </a:pr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72" name="Google Shape;172;g104e4f6f5d2_0_76"/>
            <p:cNvSpPr/>
            <p:nvPr/>
          </p:nvSpPr>
          <p:spPr>
            <a:xfrm>
              <a:off x="5160963" y="1600201"/>
              <a:ext cx="66675" cy="66675"/>
            </a:xfrm>
            <a:custGeom>
              <a:avLst/>
              <a:gdLst/>
              <a:ahLst/>
              <a:cxnLst/>
              <a:rect l="l" t="t" r="r" b="b"/>
              <a:pathLst>
                <a:path w="42" h="42" extrusionOk="0">
                  <a:moveTo>
                    <a:pt x="42" y="25"/>
                  </a:moveTo>
                  <a:lnTo>
                    <a:pt x="18" y="0"/>
                  </a:lnTo>
                  <a:lnTo>
                    <a:pt x="0" y="16"/>
                  </a:lnTo>
                  <a:lnTo>
                    <a:pt x="25" y="42"/>
                  </a:lnTo>
                  <a:lnTo>
                    <a:pt x="42" y="25"/>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sp>
          <p:nvSpPr>
            <p:cNvPr id="173" name="Google Shape;173;g104e4f6f5d2_0_76"/>
            <p:cNvSpPr/>
            <p:nvPr/>
          </p:nvSpPr>
          <p:spPr>
            <a:xfrm>
              <a:off x="5383213" y="1600201"/>
              <a:ext cx="65087" cy="65088"/>
            </a:xfrm>
            <a:custGeom>
              <a:avLst/>
              <a:gdLst/>
              <a:ahLst/>
              <a:cxnLst/>
              <a:rect l="l" t="t" r="r" b="b"/>
              <a:pathLst>
                <a:path w="41" h="41" extrusionOk="0">
                  <a:moveTo>
                    <a:pt x="41" y="16"/>
                  </a:moveTo>
                  <a:lnTo>
                    <a:pt x="25" y="0"/>
                  </a:lnTo>
                  <a:lnTo>
                    <a:pt x="0" y="25"/>
                  </a:lnTo>
                  <a:lnTo>
                    <a:pt x="16" y="41"/>
                  </a:lnTo>
                  <a:lnTo>
                    <a:pt x="41" y="16"/>
                  </a:lnTo>
                  <a:close/>
                </a:path>
              </a:pathLst>
            </a:custGeom>
            <a:solidFill>
              <a:srgbClr val="0073BE"/>
            </a:solidFill>
            <a:ln>
              <a:noFill/>
            </a:ln>
          </p:spPr>
          <p:txBody>
            <a:bodyPr spcFirstLastPara="1" wrap="square" lIns="121900" tIns="60933" rIns="121900" bIns="60933" anchor="t" anchorCtr="0">
              <a:noAutofit/>
            </a:bodyPr>
            <a:lstStyle/>
            <a:p>
              <a:endParaRPr sz="2400">
                <a:latin typeface="Tahoma"/>
                <a:ea typeface="Tahoma"/>
                <a:cs typeface="Tahoma"/>
                <a:sym typeface="Tahoma"/>
              </a:endParaRPr>
            </a:p>
          </p:txBody>
        </p:sp>
      </p:grpSp>
      <p:pic>
        <p:nvPicPr>
          <p:cNvPr id="174" name="Google Shape;174;g104e4f6f5d2_0_76"/>
          <p:cNvPicPr preferRelativeResize="0"/>
          <p:nvPr/>
        </p:nvPicPr>
        <p:blipFill>
          <a:blip r:embed="rId15">
            <a:alphaModFix/>
          </a:blip>
          <a:stretch>
            <a:fillRect/>
          </a:stretch>
        </p:blipFill>
        <p:spPr>
          <a:xfrm>
            <a:off x="10002934" y="4149023"/>
            <a:ext cx="1909036" cy="1272393"/>
          </a:xfrm>
          <a:prstGeom prst="rect">
            <a:avLst/>
          </a:prstGeom>
          <a:noFill/>
          <a:ln>
            <a:noFill/>
          </a:ln>
        </p:spPr>
      </p:pic>
      <p:pic>
        <p:nvPicPr>
          <p:cNvPr id="175" name="Google Shape;175;g104e4f6f5d2_0_76"/>
          <p:cNvPicPr preferRelativeResize="0"/>
          <p:nvPr/>
        </p:nvPicPr>
        <p:blipFill rotWithShape="1">
          <a:blip r:embed="rId16">
            <a:alphaModFix/>
          </a:blip>
          <a:srcRect b="77854"/>
          <a:stretch/>
        </p:blipFill>
        <p:spPr>
          <a:xfrm>
            <a:off x="94618" y="4070846"/>
            <a:ext cx="1909033" cy="1428767"/>
          </a:xfrm>
          <a:prstGeom prst="rect">
            <a:avLst/>
          </a:prstGeom>
          <a:noFill/>
          <a:ln>
            <a:noFill/>
          </a:ln>
        </p:spPr>
      </p:pic>
      <p:pic>
        <p:nvPicPr>
          <p:cNvPr id="176" name="Google Shape;176;g104e4f6f5d2_0_76"/>
          <p:cNvPicPr preferRelativeResize="0"/>
          <p:nvPr/>
        </p:nvPicPr>
        <p:blipFill rotWithShape="1">
          <a:blip r:embed="rId17">
            <a:alphaModFix/>
          </a:blip>
          <a:srcRect/>
          <a:stretch/>
        </p:blipFill>
        <p:spPr>
          <a:xfrm>
            <a:off x="11555002" y="575162"/>
            <a:ext cx="529633" cy="525733"/>
          </a:xfrm>
          <a:prstGeom prst="rect">
            <a:avLst/>
          </a:prstGeom>
          <a:noFill/>
          <a:ln>
            <a:noFill/>
          </a:ln>
        </p:spPr>
      </p:pic>
      <p:sp>
        <p:nvSpPr>
          <p:cNvPr id="179" name="Google Shape;179;g104e4f6f5d2_0_76"/>
          <p:cNvSpPr txBox="1"/>
          <p:nvPr/>
        </p:nvSpPr>
        <p:spPr>
          <a:xfrm>
            <a:off x="-29220" y="6250433"/>
            <a:ext cx="5641744" cy="595059"/>
          </a:xfrm>
          <a:prstGeom prst="rect">
            <a:avLst/>
          </a:prstGeom>
          <a:noFill/>
          <a:ln>
            <a:noFill/>
          </a:ln>
        </p:spPr>
        <p:txBody>
          <a:bodyPr spcFirstLastPara="1" wrap="square" lIns="121900" tIns="121900" rIns="121900" bIns="121900" anchor="t" anchorCtr="0">
            <a:spAutoFit/>
          </a:bodyPr>
          <a:lstStyle/>
          <a:p>
            <a:pPr algn="ctr"/>
            <a:r>
              <a:rPr lang="fr" sz="2267" dirty="0">
                <a:solidFill>
                  <a:schemeClr val="accent3"/>
                </a:solidFill>
                <a:latin typeface="Tahoma"/>
                <a:ea typeface="Tahoma"/>
                <a:cs typeface="Tahoma"/>
                <a:sym typeface="Tahoma"/>
              </a:rPr>
              <a:t>Devenir N°1 de la relation Client</a:t>
            </a:r>
            <a:endParaRPr sz="2267" dirty="0">
              <a:solidFill>
                <a:schemeClr val="accent3"/>
              </a:solidFill>
              <a:latin typeface="Tahoma"/>
              <a:ea typeface="Tahoma"/>
              <a:cs typeface="Tahoma"/>
              <a:sym typeface="Tahoma"/>
            </a:endParaRPr>
          </a:p>
        </p:txBody>
      </p:sp>
      <p:sp>
        <p:nvSpPr>
          <p:cNvPr id="2" name="Google Shape;147;g104e4f6f5d2_0_0">
            <a:extLst>
              <a:ext uri="{FF2B5EF4-FFF2-40B4-BE49-F238E27FC236}">
                <a16:creationId xmlns:a16="http://schemas.microsoft.com/office/drawing/2014/main" id="{AC85099C-CBE5-70F6-B37A-86349BA962A1}"/>
              </a:ext>
            </a:extLst>
          </p:cNvPr>
          <p:cNvSpPr txBox="1"/>
          <p:nvPr/>
        </p:nvSpPr>
        <p:spPr>
          <a:xfrm>
            <a:off x="357349" y="1"/>
            <a:ext cx="11484000" cy="800179"/>
          </a:xfrm>
          <a:prstGeom prst="rect">
            <a:avLst/>
          </a:prstGeom>
          <a:noFill/>
          <a:ln>
            <a:noFill/>
          </a:ln>
        </p:spPr>
        <p:txBody>
          <a:bodyPr spcFirstLastPara="1" wrap="square" lIns="121900" tIns="121900" rIns="121900" bIns="121900" anchor="t" anchorCtr="0">
            <a:spAutoFit/>
          </a:bodyPr>
          <a:lstStyle/>
          <a:p>
            <a:pPr algn="ctr">
              <a:buSzPts val="4900"/>
            </a:pPr>
            <a:r>
              <a:rPr lang="fr-FR" sz="3600" b="1" dirty="0">
                <a:solidFill>
                  <a:srgbClr val="094F85"/>
                </a:solidFill>
                <a:latin typeface="Calibri"/>
                <a:ea typeface="Tahoma"/>
                <a:cs typeface="Tahoma"/>
                <a:sym typeface="Tahoma"/>
              </a:rPr>
              <a:t>a</a:t>
            </a:r>
            <a:r>
              <a:rPr lang="fr" sz="3600" b="1" dirty="0" err="1">
                <a:solidFill>
                  <a:srgbClr val="094F85"/>
                </a:solidFill>
                <a:latin typeface="Calibri"/>
                <a:ea typeface="Tahoma"/>
                <a:cs typeface="Tahoma"/>
                <a:sym typeface="Tahoma"/>
              </a:rPr>
              <a:t>vec</a:t>
            </a:r>
            <a:r>
              <a:rPr lang="fr" sz="3600" b="1" dirty="0">
                <a:solidFill>
                  <a:srgbClr val="094F85"/>
                </a:solidFill>
                <a:latin typeface="Calibri"/>
                <a:ea typeface="Tahoma"/>
                <a:cs typeface="Tahoma"/>
                <a:sym typeface="Tahoma"/>
              </a:rPr>
              <a:t> « Performance Max », </a:t>
            </a:r>
            <a:r>
              <a:rPr lang="fr-FR" sz="3600" b="1" dirty="0">
                <a:solidFill>
                  <a:srgbClr val="094F85"/>
                </a:solidFill>
                <a:latin typeface="Calibri"/>
                <a:ea typeface="Tahoma"/>
                <a:cs typeface="Tahoma"/>
                <a:sym typeface="Tahoma"/>
              </a:rPr>
              <a:t>la performance all-inclusive</a:t>
            </a:r>
            <a:endParaRPr lang="fr-FR" sz="3600" dirty="0">
              <a:solidFill>
                <a:srgbClr val="094F85"/>
              </a:solidFill>
              <a:latin typeface="Calibri"/>
              <a:ea typeface="Open Sans ExtraBold"/>
              <a:cs typeface="Open Sans ExtraBold"/>
            </a:endParaRPr>
          </a:p>
        </p:txBody>
      </p:sp>
    </p:spTree>
    <p:extLst>
      <p:ext uri="{BB962C8B-B14F-4D97-AF65-F5344CB8AC3E}">
        <p14:creationId xmlns:p14="http://schemas.microsoft.com/office/powerpoint/2010/main" val="2386952556"/>
      </p:ext>
    </p:extLst>
  </p:cSld>
  <p:clrMapOvr>
    <a:masterClrMapping/>
  </p:clrMapOvr>
  <p:transition spd="slow">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pic>
        <p:nvPicPr>
          <p:cNvPr id="1522" name="Google Shape;1522;p195"/>
          <p:cNvPicPr preferRelativeResize="0"/>
          <p:nvPr/>
        </p:nvPicPr>
        <p:blipFill>
          <a:blip r:embed="rId3">
            <a:alphaModFix/>
          </a:blip>
          <a:stretch>
            <a:fillRect/>
          </a:stretch>
        </p:blipFill>
        <p:spPr>
          <a:xfrm>
            <a:off x="1" y="1"/>
            <a:ext cx="2940095" cy="6858001"/>
          </a:xfrm>
          <a:prstGeom prst="rect">
            <a:avLst/>
          </a:prstGeom>
          <a:noFill/>
          <a:ln>
            <a:noFill/>
          </a:ln>
        </p:spPr>
      </p:pic>
      <p:pic>
        <p:nvPicPr>
          <p:cNvPr id="1523" name="Google Shape;1523;p195"/>
          <p:cNvPicPr preferRelativeResize="0"/>
          <p:nvPr/>
        </p:nvPicPr>
        <p:blipFill>
          <a:blip r:embed="rId4">
            <a:alphaModFix/>
          </a:blip>
          <a:stretch>
            <a:fillRect/>
          </a:stretch>
        </p:blipFill>
        <p:spPr>
          <a:xfrm>
            <a:off x="2940100" y="1997150"/>
            <a:ext cx="9251901" cy="4860852"/>
          </a:xfrm>
          <a:prstGeom prst="rect">
            <a:avLst/>
          </a:prstGeom>
          <a:noFill/>
          <a:ln>
            <a:noFill/>
          </a:ln>
        </p:spPr>
      </p:pic>
      <p:pic>
        <p:nvPicPr>
          <p:cNvPr id="1524" name="Google Shape;1524;p195"/>
          <p:cNvPicPr preferRelativeResize="0"/>
          <p:nvPr/>
        </p:nvPicPr>
        <p:blipFill>
          <a:blip r:embed="rId5">
            <a:alphaModFix/>
          </a:blip>
          <a:stretch>
            <a:fillRect/>
          </a:stretch>
        </p:blipFill>
        <p:spPr>
          <a:xfrm>
            <a:off x="4338117" y="1"/>
            <a:ext cx="3515783" cy="1979100"/>
          </a:xfrm>
          <a:prstGeom prst="rect">
            <a:avLst/>
          </a:prstGeom>
          <a:noFill/>
          <a:ln>
            <a:noFill/>
          </a:ln>
        </p:spPr>
      </p:pic>
    </p:spTree>
  </p:cSld>
  <p:clrMapOvr>
    <a:masterClrMapping/>
  </p:clrMapOvr>
  <p:transition spd="slow">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Google Shape;1596;p199"/>
          <p:cNvSpPr txBox="1">
            <a:spLocks noGrp="1"/>
          </p:cNvSpPr>
          <p:nvPr>
            <p:ph type="sldNum" idx="12"/>
          </p:nvPr>
        </p:nvSpPr>
        <p:spPr>
          <a:xfrm>
            <a:off x="11647687" y="6390344"/>
            <a:ext cx="406400" cy="288000"/>
          </a:xfrm>
          <a:prstGeom prst="rect">
            <a:avLst/>
          </a:prstGeom>
        </p:spPr>
        <p:txBody>
          <a:bodyPr spcFirstLastPara="1" vert="horz" wrap="square" lIns="0" tIns="0" rIns="0" bIns="0" rtlCol="0" anchor="ctr" anchorCtr="0">
            <a:noAutofit/>
          </a:bodyPr>
          <a:lstStyle/>
          <a:p>
            <a:pPr>
              <a:buClr>
                <a:srgbClr val="000000"/>
              </a:buClr>
            </a:pPr>
            <a:fld id="{00000000-1234-1234-1234-123412341234}" type="slidenum">
              <a:rPr lang="fr-FR"/>
              <a:pPr>
                <a:buClr>
                  <a:srgbClr val="000000"/>
                </a:buClr>
              </a:pPr>
              <a:t>67</a:t>
            </a:fld>
            <a:endParaRPr/>
          </a:p>
        </p:txBody>
      </p:sp>
      <p:pic>
        <p:nvPicPr>
          <p:cNvPr id="1597" name="Google Shape;1597;p199"/>
          <p:cNvPicPr preferRelativeResize="0"/>
          <p:nvPr/>
        </p:nvPicPr>
        <p:blipFill rotWithShape="1">
          <a:blip r:embed="rId3">
            <a:alphaModFix/>
          </a:blip>
          <a:srcRect r="3214"/>
          <a:stretch/>
        </p:blipFill>
        <p:spPr>
          <a:xfrm>
            <a:off x="0" y="1"/>
            <a:ext cx="12192000" cy="6869408"/>
          </a:xfrm>
          <a:prstGeom prst="rect">
            <a:avLst/>
          </a:prstGeom>
          <a:noFill/>
          <a:ln>
            <a:noFill/>
          </a:ln>
        </p:spPr>
      </p:pic>
      <p:pic>
        <p:nvPicPr>
          <p:cNvPr id="1598" name="Google Shape;1598;p199"/>
          <p:cNvPicPr preferRelativeResize="0"/>
          <p:nvPr/>
        </p:nvPicPr>
        <p:blipFill>
          <a:blip r:embed="rId4">
            <a:alphaModFix/>
          </a:blip>
          <a:stretch>
            <a:fillRect/>
          </a:stretch>
        </p:blipFill>
        <p:spPr>
          <a:xfrm>
            <a:off x="8802806" y="853589"/>
            <a:ext cx="3389194" cy="6015820"/>
          </a:xfrm>
          <a:prstGeom prst="rect">
            <a:avLst/>
          </a:prstGeom>
          <a:noFill/>
          <a:ln>
            <a:noFill/>
          </a:ln>
        </p:spPr>
      </p:pic>
    </p:spTree>
  </p:cSld>
  <p:clrMapOvr>
    <a:masterClrMapping/>
  </p:clrMapOvr>
  <p:transition spd="slow">
    <p:pu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189"/>
          <p:cNvSpPr/>
          <p:nvPr/>
        </p:nvSpPr>
        <p:spPr>
          <a:xfrm>
            <a:off x="2117" y="1589"/>
            <a:ext cx="2000" cy="3200"/>
          </a:xfrm>
          <a:prstGeom prst="rect">
            <a:avLst/>
          </a:prstGeom>
          <a:noFill/>
          <a:ln>
            <a:noFill/>
          </a:ln>
        </p:spPr>
        <p:txBody>
          <a:bodyPr spcFirstLastPara="1" wrap="square" lIns="121900" tIns="121900" rIns="121900" bIns="121900" anchor="ctr" anchorCtr="0">
            <a:noAutofit/>
          </a:bodyPr>
          <a:lstStyle/>
          <a:p>
            <a:endParaRPr sz="2400"/>
          </a:p>
        </p:txBody>
      </p:sp>
      <p:pic>
        <p:nvPicPr>
          <p:cNvPr id="1479" name="Google Shape;1479;p189"/>
          <p:cNvPicPr preferRelativeResize="0"/>
          <p:nvPr/>
        </p:nvPicPr>
        <p:blipFill>
          <a:blip r:embed="rId3">
            <a:alphaModFix/>
          </a:blip>
          <a:stretch>
            <a:fillRect/>
          </a:stretch>
        </p:blipFill>
        <p:spPr>
          <a:xfrm>
            <a:off x="4137" y="0"/>
            <a:ext cx="12192000" cy="8128000"/>
          </a:xfrm>
          <a:prstGeom prst="rect">
            <a:avLst/>
          </a:prstGeom>
          <a:noFill/>
          <a:ln>
            <a:noFill/>
          </a:ln>
        </p:spPr>
      </p:pic>
    </p:spTree>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descr="Une image contenant personne, intérieur&#10;&#10;Description générée automatiquement">
            <a:extLst>
              <a:ext uri="{FF2B5EF4-FFF2-40B4-BE49-F238E27FC236}">
                <a16:creationId xmlns:a16="http://schemas.microsoft.com/office/drawing/2014/main" id="{F9CEAB46-9964-E183-30D6-DD6C5C568469}"/>
              </a:ext>
            </a:extLst>
          </p:cNvPr>
          <p:cNvPicPr>
            <a:picLocks noChangeAspect="1"/>
          </p:cNvPicPr>
          <p:nvPr/>
        </p:nvPicPr>
        <p:blipFill rotWithShape="1">
          <a:blip r:embed="rId3"/>
          <a:srcRect t="12453" b="3293"/>
          <a:stretch/>
        </p:blipFill>
        <p:spPr>
          <a:xfrm>
            <a:off x="20" y="1282"/>
            <a:ext cx="12191980" cy="6856718"/>
          </a:xfrm>
          <a:prstGeom prst="rect">
            <a:avLst/>
          </a:prstGeom>
        </p:spPr>
      </p:pic>
    </p:spTree>
    <p:extLst>
      <p:ext uri="{BB962C8B-B14F-4D97-AF65-F5344CB8AC3E}">
        <p14:creationId xmlns:p14="http://schemas.microsoft.com/office/powerpoint/2010/main" val="42054544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a:xfrm>
            <a:off x="394599" y="724864"/>
            <a:ext cx="11392391" cy="529029"/>
          </a:xfrm>
        </p:spPr>
        <p:txBody>
          <a:bodyPr/>
          <a:lstStyle/>
          <a:p>
            <a:r>
              <a:rPr lang="fr-FR" dirty="0"/>
              <a:t>Blockchain</a:t>
            </a:r>
          </a:p>
        </p:txBody>
      </p:sp>
      <p:sp>
        <p:nvSpPr>
          <p:cNvPr id="3" name="Espace réservé du texte 2">
            <a:extLst>
              <a:ext uri="{FF2B5EF4-FFF2-40B4-BE49-F238E27FC236}">
                <a16:creationId xmlns:a16="http://schemas.microsoft.com/office/drawing/2014/main" id="{7C7D312B-F9DE-B940-BFAA-A4D677A224C1}"/>
              </a:ext>
            </a:extLst>
          </p:cNvPr>
          <p:cNvSpPr>
            <a:spLocks noGrp="1"/>
          </p:cNvSpPr>
          <p:nvPr>
            <p:ph type="body" sz="quarter" idx="10"/>
          </p:nvPr>
        </p:nvSpPr>
        <p:spPr>
          <a:xfrm>
            <a:off x="394600" y="1298063"/>
            <a:ext cx="11392392" cy="3003342"/>
          </a:xfrm>
        </p:spPr>
        <p:txBody>
          <a:bodyPr>
            <a:normAutofit fontScale="92500" lnSpcReduction="20000"/>
          </a:bodyPr>
          <a:lstStyle/>
          <a:p>
            <a:pPr marL="342900" indent="-342900">
              <a:buFont typeface="Arial" panose="020B0604020202020204" pitchFamily="34" charset="0"/>
              <a:buChar char="•"/>
            </a:pPr>
            <a:r>
              <a:rPr lang="fr-FR" dirty="0"/>
              <a:t>Définition </a:t>
            </a:r>
          </a:p>
          <a:p>
            <a:pPr algn="just"/>
            <a:r>
              <a:rPr lang="fr-FR" sz="1800" dirty="0">
                <a:solidFill>
                  <a:srgbClr val="202122"/>
                </a:solidFill>
                <a:effectLst/>
                <a:ea typeface="Times New Roman" panose="02020603050405020304" pitchFamily="18" charset="0"/>
                <a:cs typeface="Times New Roman" panose="02020603050405020304" pitchFamily="18" charset="0"/>
              </a:rPr>
              <a:t>Dans son rapport publié en décembre 2018, la </a:t>
            </a:r>
            <a:r>
              <a:rPr lang="fr-FR" sz="1800" u="none" strike="noStrike" dirty="0">
                <a:solidFill>
                  <a:srgbClr val="202122"/>
                </a:solidFill>
                <a:effectLst/>
                <a:ea typeface="Times New Roman" panose="02020603050405020304" pitchFamily="18" charset="0"/>
                <a:cs typeface="Times New Roman" panose="02020603050405020304" pitchFamily="18" charset="0"/>
                <a:hlinkClick r:id="rId3" tooltip="assemblee-nationale.fr"/>
              </a:rPr>
              <a:t>mission d’information commune de l’Assemblée nationale sur les usages des chaînes de blocs et autres technologies de certification de registre</a:t>
            </a:r>
            <a:r>
              <a:rPr lang="fr-FR" sz="1800" dirty="0">
                <a:solidFill>
                  <a:srgbClr val="202122"/>
                </a:solidFill>
                <a:effectLst/>
                <a:ea typeface="Times New Roman" panose="02020603050405020304" pitchFamily="18" charset="0"/>
                <a:cs typeface="Times New Roman" panose="02020603050405020304" pitchFamily="18" charset="0"/>
              </a:rPr>
              <a:t> donne la définition suivante de la blockchain : « </a:t>
            </a:r>
            <a:r>
              <a:rPr lang="fr-FR" sz="1800" i="1" dirty="0">
                <a:solidFill>
                  <a:srgbClr val="202122"/>
                </a:solidFill>
                <a:effectLst/>
                <a:ea typeface="Times New Roman" panose="02020603050405020304" pitchFamily="18" charset="0"/>
                <a:cs typeface="Times New Roman" panose="02020603050405020304" pitchFamily="18" charset="0"/>
              </a:rPr>
              <a:t>Une blockchain est un registre, une grande base de données qui a la particularité d’être partagée simultanément avec tous ses utilisateurs, tous également détenteurs de ce registre, et qui ont également tous la capacité d’y inscrire des données, selon des règles spécifiques fixées par un protocole informatique très bien sécurisé grâce à la cryptographie »</a:t>
            </a:r>
            <a:r>
              <a:rPr lang="fr-FR" sz="1800" dirty="0">
                <a:solidFill>
                  <a:srgbClr val="202122"/>
                </a:solidFill>
                <a:effectLst/>
                <a:ea typeface="Times New Roman" panose="02020603050405020304" pitchFamily="18" charset="0"/>
                <a:cs typeface="Times New Roman" panose="02020603050405020304" pitchFamily="18" charset="0"/>
              </a:rPr>
              <a:t>. </a:t>
            </a:r>
          </a:p>
          <a:p>
            <a:pPr algn="just"/>
            <a:endParaRPr lang="fr-FR" sz="1800" dirty="0">
              <a:solidFill>
                <a:srgbClr val="202122"/>
              </a:solidFill>
              <a:ea typeface="Calibri" panose="020F0502020204030204" pitchFamily="34" charset="0"/>
              <a:cs typeface="Times New Roman" panose="02020603050405020304" pitchFamily="18" charset="0"/>
            </a:endParaRPr>
          </a:p>
          <a:p>
            <a:pPr algn="just"/>
            <a:endParaRPr lang="fr-FR" sz="1800" dirty="0">
              <a:effectLst/>
              <a:ea typeface="Calibri" panose="020F0502020204030204" pitchFamily="34" charset="0"/>
              <a:cs typeface="Times New Roman" panose="02020603050405020304" pitchFamily="18" charset="0"/>
            </a:endParaRPr>
          </a:p>
          <a:p>
            <a:endParaRPr lang="fr-FR" dirty="0"/>
          </a:p>
          <a:p>
            <a:pPr marL="342900" indent="-342900">
              <a:buFont typeface="Arial" panose="020B0604020202020204" pitchFamily="34" charset="0"/>
              <a:buChar char="•"/>
            </a:pPr>
            <a:endParaRPr lang="fr-FR" sz="1800" dirty="0">
              <a:effectLst/>
              <a:latin typeface="+mj-lt"/>
              <a:ea typeface="Calibri" panose="020F0502020204030204" pitchFamily="34" charset="0"/>
              <a:cs typeface="Times New Roman" panose="02020603050405020304" pitchFamily="18" charset="0"/>
            </a:endParaRPr>
          </a:p>
          <a:p>
            <a:pPr algn="just"/>
            <a:r>
              <a:rPr lang="fr-FR" sz="1800" b="1" dirty="0">
                <a:effectLst/>
                <a:ea typeface="Calibri" panose="020F0502020204030204" pitchFamily="34" charset="0"/>
                <a:cs typeface="Times New Roman" panose="02020603050405020304" pitchFamily="18" charset="0"/>
              </a:rPr>
              <a:t> </a:t>
            </a:r>
            <a:endParaRPr lang="fr-FR" sz="1800" dirty="0">
              <a:effectLst/>
              <a:ea typeface="Calibri" panose="020F0502020204030204" pitchFamily="34" charset="0"/>
              <a:cs typeface="Times New Roman" panose="02020603050405020304" pitchFamily="18" charset="0"/>
            </a:endParaRPr>
          </a:p>
          <a:p>
            <a:pPr marL="1028700" lvl="1" indent="-342900" algn="just">
              <a:buFont typeface="Symbol" panose="05050102010706020507" pitchFamily="18" charset="2"/>
              <a:buChar char=""/>
            </a:pPr>
            <a:endParaRPr lang="fr-FR" sz="18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fr-FR" dirty="0"/>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b="1" dirty="0"/>
              <a:t>Nouvelles technologies</a:t>
            </a:r>
            <a:endParaRPr lang="fr-FR" dirty="0"/>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7</a:t>
            </a:fld>
            <a:endParaRPr lang="fr-FR" dirty="0"/>
          </a:p>
        </p:txBody>
      </p:sp>
      <p:pic>
        <p:nvPicPr>
          <p:cNvPr id="7" name="Image 6">
            <a:extLst>
              <a:ext uri="{FF2B5EF4-FFF2-40B4-BE49-F238E27FC236}">
                <a16:creationId xmlns:a16="http://schemas.microsoft.com/office/drawing/2014/main" id="{87C02B74-F516-4B9E-8610-7573E0130AD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8517" y="2733072"/>
            <a:ext cx="5289550" cy="1160780"/>
          </a:xfrm>
          <a:prstGeom prst="rect">
            <a:avLst/>
          </a:prstGeom>
          <a:noFill/>
        </p:spPr>
      </p:pic>
      <p:sp>
        <p:nvSpPr>
          <p:cNvPr id="6" name="ZoneTexte 5">
            <a:extLst>
              <a:ext uri="{FF2B5EF4-FFF2-40B4-BE49-F238E27FC236}">
                <a16:creationId xmlns:a16="http://schemas.microsoft.com/office/drawing/2014/main" id="{5417DDF5-6041-A4A9-8DC7-D6E66DA5B7B1}"/>
              </a:ext>
            </a:extLst>
          </p:cNvPr>
          <p:cNvSpPr txBox="1"/>
          <p:nvPr/>
        </p:nvSpPr>
        <p:spPr>
          <a:xfrm>
            <a:off x="179995" y="4037905"/>
            <a:ext cx="11773992" cy="2031325"/>
          </a:xfrm>
          <a:prstGeom prst="rect">
            <a:avLst/>
          </a:prstGeom>
          <a:solidFill>
            <a:schemeClr val="bg1">
              <a:lumMod val="95000"/>
            </a:schemeClr>
          </a:solidFill>
          <a:ln w="12700">
            <a:solidFill>
              <a:schemeClr val="tx1"/>
            </a:solidFill>
          </a:ln>
        </p:spPr>
        <p:txBody>
          <a:bodyPr wrap="none" rtlCol="0">
            <a:spAutoFit/>
          </a:bodyPr>
          <a:lstStyle/>
          <a:p>
            <a:pPr marL="342900" indent="-342900">
              <a:buFont typeface="Arial" panose="020B0604020202020204" pitchFamily="34" charset="0"/>
              <a:buChar char="•"/>
            </a:pPr>
            <a:r>
              <a:rPr lang="fr-FR" dirty="0"/>
              <a:t>Cas d’usage</a:t>
            </a:r>
          </a:p>
          <a:p>
            <a:pPr marL="1028700" lvl="1" indent="-342900" algn="just">
              <a:buFont typeface="Symbol" panose="05050102010706020507" pitchFamily="18" charset="2"/>
              <a:buChar char=""/>
            </a:pPr>
            <a:r>
              <a:rPr lang="fr-FR" sz="1800" dirty="0">
                <a:effectLst/>
                <a:latin typeface="+mj-lt"/>
                <a:ea typeface="Calibri" panose="020F0502020204030204" pitchFamily="34" charset="0"/>
                <a:cs typeface="Times New Roman" panose="02020603050405020304" pitchFamily="18" charset="0"/>
              </a:rPr>
              <a:t>En Asie, une compagnie d’assurance a utilisé la blockchain développée par une startup afin de faciliter et sécuriser</a:t>
            </a:r>
          </a:p>
          <a:p>
            <a:pPr marL="1143000" lvl="2" algn="just"/>
            <a:r>
              <a:rPr lang="fr-FR" dirty="0">
                <a:effectLst/>
                <a:latin typeface="+mj-lt"/>
                <a:ea typeface="Calibri" panose="020F0502020204030204" pitchFamily="34" charset="0"/>
                <a:cs typeface="Times New Roman" panose="02020603050405020304" pitchFamily="18" charset="0"/>
              </a:rPr>
              <a:t>le transfert des données médicales d’un assuré depuis les services hospitaliers.</a:t>
            </a:r>
          </a:p>
          <a:p>
            <a:pPr marL="1028700" lvl="1" indent="-342900" algn="just">
              <a:buFont typeface="Symbol" panose="05050102010706020507" pitchFamily="18" charset="2"/>
              <a:buChar char=""/>
            </a:pPr>
            <a:r>
              <a:rPr lang="fr-FR" sz="1800" dirty="0">
                <a:effectLst/>
                <a:latin typeface="+mj-lt"/>
                <a:ea typeface="Calibri" panose="020F0502020204030204" pitchFamily="34" charset="0"/>
                <a:cs typeface="Times New Roman" panose="02020603050405020304" pitchFamily="18" charset="0"/>
              </a:rPr>
              <a:t>En utilisant les règles embarquées dans les </a:t>
            </a:r>
            <a:r>
              <a:rPr lang="fr-FR" sz="1800" i="1" dirty="0">
                <a:effectLst/>
                <a:latin typeface="+mj-lt"/>
                <a:ea typeface="Calibri" panose="020F0502020204030204" pitchFamily="34" charset="0"/>
                <a:cs typeface="Times New Roman" panose="02020603050405020304" pitchFamily="18" charset="0"/>
              </a:rPr>
              <a:t>Smart </a:t>
            </a:r>
            <a:r>
              <a:rPr lang="fr-FR" sz="1800" i="1" dirty="0" err="1">
                <a:effectLst/>
                <a:latin typeface="+mj-lt"/>
                <a:ea typeface="Calibri" panose="020F0502020204030204" pitchFamily="34" charset="0"/>
                <a:cs typeface="Times New Roman" panose="02020603050405020304" pitchFamily="18" charset="0"/>
              </a:rPr>
              <a:t>Contracts</a:t>
            </a:r>
            <a:r>
              <a:rPr lang="fr-FR" sz="1800" i="1" dirty="0">
                <a:effectLst/>
                <a:latin typeface="+mj-lt"/>
                <a:ea typeface="Calibri" panose="020F0502020204030204" pitchFamily="34" charset="0"/>
                <a:cs typeface="Times New Roman" panose="02020603050405020304" pitchFamily="18" charset="0"/>
              </a:rPr>
              <a:t>, </a:t>
            </a:r>
            <a:r>
              <a:rPr lang="fr-FR" sz="1800" dirty="0">
                <a:effectLst/>
                <a:latin typeface="+mj-lt"/>
                <a:ea typeface="Calibri" panose="020F0502020204030204" pitchFamily="34" charset="0"/>
                <a:cs typeface="Times New Roman" panose="02020603050405020304" pitchFamily="18" charset="0"/>
              </a:rPr>
              <a:t>il est envisageable d’intégrer les tâches suivantes </a:t>
            </a:r>
          </a:p>
          <a:p>
            <a:pPr marL="1143000" lvl="2" algn="just"/>
            <a:r>
              <a:rPr lang="fr-FR" dirty="0">
                <a:effectLst/>
                <a:latin typeface="+mj-lt"/>
                <a:ea typeface="Calibri" panose="020F0502020204030204" pitchFamily="34" charset="0"/>
                <a:cs typeface="Times New Roman" panose="02020603050405020304" pitchFamily="18" charset="0"/>
              </a:rPr>
              <a:t>d’un traitement d'un sinistre : réception d'un certificat de décès, approbation du sinistre par un gestionnaire et </a:t>
            </a:r>
          </a:p>
          <a:p>
            <a:pPr marL="1143000" lvl="2" algn="just"/>
            <a:r>
              <a:rPr lang="fr-FR" sz="1800" dirty="0">
                <a:effectLst/>
                <a:latin typeface="+mj-lt"/>
                <a:ea typeface="Calibri" panose="020F0502020204030204" pitchFamily="34" charset="0"/>
                <a:cs typeface="Times New Roman" panose="02020603050405020304" pitchFamily="18" charset="0"/>
              </a:rPr>
              <a:t>la réception de la déclaration du sinistre par l’assuré. Le flux de travail peut être alors déclenché pour lancer le </a:t>
            </a:r>
          </a:p>
          <a:p>
            <a:pPr marL="1143000" lvl="2" algn="just"/>
            <a:r>
              <a:rPr lang="fr-FR" sz="1800" dirty="0">
                <a:effectLst/>
                <a:latin typeface="+mj-lt"/>
                <a:ea typeface="Calibri" panose="020F0502020204030204" pitchFamily="34" charset="0"/>
                <a:cs typeface="Times New Roman" panose="02020603050405020304" pitchFamily="18" charset="0"/>
              </a:rPr>
              <a:t>processus de paiement du sinistre aux bénéficiaires désignés.</a:t>
            </a:r>
            <a:endParaRPr lang="fr-FR" dirty="0"/>
          </a:p>
        </p:txBody>
      </p:sp>
    </p:spTree>
    <p:extLst>
      <p:ext uri="{BB962C8B-B14F-4D97-AF65-F5344CB8AC3E}">
        <p14:creationId xmlns:p14="http://schemas.microsoft.com/office/powerpoint/2010/main" val="1857112075"/>
      </p:ext>
    </p:extLst>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4" descr="Une image contenant personne&#10;&#10;Description générée automatiquement">
            <a:extLst>
              <a:ext uri="{FF2B5EF4-FFF2-40B4-BE49-F238E27FC236}">
                <a16:creationId xmlns:a16="http://schemas.microsoft.com/office/drawing/2014/main" id="{ECB52FBA-7D11-B16D-35B6-2E18E288110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99822222"/>
      </p:ext>
    </p:extLst>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personne&#10;&#10;Description générée automatiquement">
            <a:extLst>
              <a:ext uri="{FF2B5EF4-FFF2-40B4-BE49-F238E27FC236}">
                <a16:creationId xmlns:a16="http://schemas.microsoft.com/office/drawing/2014/main" id="{6173F743-EE8E-7610-10C6-72C35BEA1636}"/>
              </a:ext>
            </a:extLst>
          </p:cNvPr>
          <p:cNvPicPr>
            <a:picLocks noChangeAspect="1"/>
          </p:cNvPicPr>
          <p:nvPr/>
        </p:nvPicPr>
        <p:blipFill rotWithShape="1">
          <a:blip r:embed="rId3"/>
          <a:srcRect l="5993" r="6879" b="-1"/>
          <a:stretch/>
        </p:blipFill>
        <p:spPr>
          <a:xfrm>
            <a:off x="20" y="1282"/>
            <a:ext cx="12191980" cy="6856718"/>
          </a:xfrm>
          <a:prstGeom prst="rect">
            <a:avLst/>
          </a:prstGeom>
        </p:spPr>
      </p:pic>
    </p:spTree>
    <p:extLst>
      <p:ext uri="{BB962C8B-B14F-4D97-AF65-F5344CB8AC3E}">
        <p14:creationId xmlns:p14="http://schemas.microsoft.com/office/powerpoint/2010/main" val="2545816006"/>
      </p:ext>
    </p:extLst>
  </p:cSld>
  <p:clrMapOvr>
    <a:masterClrMapping/>
  </p:clrMapOvr>
  <p:transition spd="slow">
    <p:pu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extérieur, herbe, ciel&#10;&#10;Description générée automatiquement">
            <a:extLst>
              <a:ext uri="{FF2B5EF4-FFF2-40B4-BE49-F238E27FC236}">
                <a16:creationId xmlns:a16="http://schemas.microsoft.com/office/drawing/2014/main" id="{8C74628F-3888-20B8-6BD9-26B2176662EA}"/>
              </a:ext>
            </a:extLst>
          </p:cNvPr>
          <p:cNvPicPr>
            <a:picLocks noChangeAspect="1"/>
          </p:cNvPicPr>
          <p:nvPr/>
        </p:nvPicPr>
        <p:blipFill rotWithShape="1">
          <a:blip r:embed="rId3"/>
          <a:srcRect t="15746"/>
          <a:stretch/>
        </p:blipFill>
        <p:spPr>
          <a:xfrm>
            <a:off x="20" y="1282"/>
            <a:ext cx="12191980" cy="6856718"/>
          </a:xfrm>
          <a:prstGeom prst="rect">
            <a:avLst/>
          </a:prstGeom>
        </p:spPr>
      </p:pic>
      <p:pic>
        <p:nvPicPr>
          <p:cNvPr id="3" name="Image 3" descr="Une image contenant texte, clipart&#10;&#10;Description générée automatiquement">
            <a:extLst>
              <a:ext uri="{FF2B5EF4-FFF2-40B4-BE49-F238E27FC236}">
                <a16:creationId xmlns:a16="http://schemas.microsoft.com/office/drawing/2014/main" id="{F1C7DA41-208A-3E25-827D-5CFFE35016DF}"/>
              </a:ext>
            </a:extLst>
          </p:cNvPr>
          <p:cNvPicPr>
            <a:picLocks noChangeAspect="1"/>
          </p:cNvPicPr>
          <p:nvPr/>
        </p:nvPicPr>
        <p:blipFill>
          <a:blip r:embed="rId4"/>
          <a:stretch>
            <a:fillRect/>
          </a:stretch>
        </p:blipFill>
        <p:spPr>
          <a:xfrm>
            <a:off x="2230724" y="2091242"/>
            <a:ext cx="2743200" cy="512698"/>
          </a:xfrm>
          <a:prstGeom prst="rect">
            <a:avLst/>
          </a:prstGeom>
        </p:spPr>
      </p:pic>
    </p:spTree>
    <p:extLst>
      <p:ext uri="{BB962C8B-B14F-4D97-AF65-F5344CB8AC3E}">
        <p14:creationId xmlns:p14="http://schemas.microsoft.com/office/powerpoint/2010/main" val="3180863983"/>
      </p:ext>
    </p:extLst>
  </p:cSld>
  <p:clrMapOvr>
    <a:masterClrMapping/>
  </p:clrMapOvr>
  <p:transition spd="slow">
    <p:push/>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 name="Google Shape;147;g104e4f6f5d2_0_0">
            <a:extLst>
              <a:ext uri="{FF2B5EF4-FFF2-40B4-BE49-F238E27FC236}">
                <a16:creationId xmlns:a16="http://schemas.microsoft.com/office/drawing/2014/main" id="{D29BFDD4-8023-E890-8D9C-AC400C742193}"/>
              </a:ext>
            </a:extLst>
          </p:cNvPr>
          <p:cNvSpPr txBox="1"/>
          <p:nvPr/>
        </p:nvSpPr>
        <p:spPr>
          <a:xfrm>
            <a:off x="941696" y="429522"/>
            <a:ext cx="10542304" cy="1354176"/>
          </a:xfrm>
          <a:prstGeom prst="rect">
            <a:avLst/>
          </a:prstGeom>
          <a:noFill/>
          <a:ln>
            <a:noFill/>
          </a:ln>
        </p:spPr>
        <p:txBody>
          <a:bodyPr spcFirstLastPara="1" wrap="square" lIns="121900" tIns="121900" rIns="121900" bIns="121900" anchor="t" anchorCtr="0">
            <a:spAutoFit/>
          </a:bodyPr>
          <a:lstStyle/>
          <a:p>
            <a:pPr>
              <a:buSzPts val="4900"/>
            </a:pPr>
            <a:r>
              <a:rPr lang="fr-FR" sz="3600" b="1">
                <a:solidFill>
                  <a:srgbClr val="094F85"/>
                </a:solidFill>
                <a:ea typeface="Tahoma"/>
                <a:cs typeface="Tahoma"/>
                <a:sym typeface="Tahoma"/>
              </a:rPr>
              <a:t>Comment respecter RGPD et éthique </a:t>
            </a:r>
            <a:br>
              <a:rPr lang="fr-FR" sz="3600" b="1">
                <a:solidFill>
                  <a:srgbClr val="094F85"/>
                </a:solidFill>
                <a:ea typeface="Tahoma"/>
                <a:cs typeface="Tahoma"/>
                <a:sym typeface="Tahoma"/>
              </a:rPr>
            </a:br>
            <a:r>
              <a:rPr lang="fr-FR" sz="3600" b="1">
                <a:solidFill>
                  <a:srgbClr val="094F85"/>
                </a:solidFill>
                <a:ea typeface="Tahoma"/>
                <a:cs typeface="Tahoma"/>
                <a:sym typeface="Tahoma"/>
              </a:rPr>
              <a:t>dans les zones de texte libre ?</a:t>
            </a:r>
          </a:p>
        </p:txBody>
      </p:sp>
      <p:pic>
        <p:nvPicPr>
          <p:cNvPr id="5" name="Image 4">
            <a:extLst>
              <a:ext uri="{FF2B5EF4-FFF2-40B4-BE49-F238E27FC236}">
                <a16:creationId xmlns:a16="http://schemas.microsoft.com/office/drawing/2014/main" id="{1E1D6C36-043B-BEA1-EDF9-ACF196088953}"/>
              </a:ext>
            </a:extLst>
          </p:cNvPr>
          <p:cNvPicPr>
            <a:picLocks noChangeAspect="1"/>
          </p:cNvPicPr>
          <p:nvPr/>
        </p:nvPicPr>
        <p:blipFill>
          <a:blip r:embed="rId3"/>
          <a:stretch>
            <a:fillRect/>
          </a:stretch>
        </p:blipFill>
        <p:spPr>
          <a:xfrm>
            <a:off x="954156" y="2113002"/>
            <a:ext cx="11211518" cy="1860207"/>
          </a:xfrm>
          <a:prstGeom prst="rect">
            <a:avLst/>
          </a:prstGeom>
        </p:spPr>
      </p:pic>
    </p:spTree>
  </p:cSld>
  <p:clrMapOvr>
    <a:masterClrMapping/>
  </p:clrMapOvr>
  <p:transition spd="slow">
    <p:pu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pic>
        <p:nvPicPr>
          <p:cNvPr id="1382" name="Google Shape;1382;p174"/>
          <p:cNvPicPr preferRelativeResize="0"/>
          <p:nvPr/>
        </p:nvPicPr>
        <p:blipFill>
          <a:blip r:embed="rId3">
            <a:alphaModFix/>
          </a:blip>
          <a:stretch>
            <a:fillRect/>
          </a:stretch>
        </p:blipFill>
        <p:spPr>
          <a:xfrm>
            <a:off x="0" y="0"/>
            <a:ext cx="12192000" cy="7325432"/>
          </a:xfrm>
          <a:prstGeom prst="rect">
            <a:avLst/>
          </a:prstGeom>
          <a:noFill/>
          <a:ln>
            <a:noFill/>
          </a:ln>
        </p:spPr>
      </p:pic>
    </p:spTree>
  </p:cSld>
  <p:clrMapOvr>
    <a:masterClrMapping/>
  </p:clrMapOvr>
  <p:transition spd="slow">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novation Fact 4b - Beware of the &quot;not invented here&quot; syndrome - Creax">
            <a:extLst>
              <a:ext uri="{FF2B5EF4-FFF2-40B4-BE49-F238E27FC236}">
                <a16:creationId xmlns:a16="http://schemas.microsoft.com/office/drawing/2014/main" id="{0122466A-6829-CEE9-F82E-44FF0DA7A5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95820" y="457200"/>
            <a:ext cx="780036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696440"/>
      </p:ext>
    </p:extLst>
  </p:cSld>
  <p:clrMapOvr>
    <a:masterClrMapping/>
  </p:clrMapOvr>
  <p:transition spd="slow">
    <p:push/>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EDBC6E5-EFDC-6E06-147D-9616263275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962025"/>
            <a:ext cx="1127760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328983"/>
      </p:ext>
    </p:extLst>
  </p:cSld>
  <p:clrMapOvr>
    <a:masterClrMapping/>
  </p:clrMapOvr>
  <p:transition spd="slow">
    <p:push/>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tre film culte du dimanche : « Les Temps modernes » de Charlie Chaplin -  Elle">
            <a:extLst>
              <a:ext uri="{FF2B5EF4-FFF2-40B4-BE49-F238E27FC236}">
                <a16:creationId xmlns:a16="http://schemas.microsoft.com/office/drawing/2014/main" id="{F0BA6DED-FC9C-0AE3-6CD2-F89187F55A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72" r="1" b="1"/>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251688"/>
      </p:ext>
    </p:extLst>
  </p:cSld>
  <p:clrMapOvr>
    <a:masterClrMapping/>
  </p:clrMapOvr>
  <p:transition spd="slow">
    <p:push/>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A89F8A9-D05E-3BC5-9541-E1079ABC3D7E}"/>
              </a:ext>
            </a:extLst>
          </p:cNvPr>
          <p:cNvSpPr>
            <a:spLocks noGrp="1"/>
          </p:cNvSpPr>
          <p:nvPr>
            <p:ph type="sldNum" idx="12"/>
          </p:nvPr>
        </p:nvSpPr>
        <p:spPr/>
        <p:txBody>
          <a:bodyPr/>
          <a:lstStyle/>
          <a:p>
            <a:fld id="{00000000-1234-1234-1234-123412341234}" type="slidenum">
              <a:rPr lang="fr-FR" smtClean="0"/>
              <a:pPr/>
              <a:t>78</a:t>
            </a:fld>
            <a:endParaRPr lang="fr-FR"/>
          </a:p>
        </p:txBody>
      </p:sp>
      <p:sp>
        <p:nvSpPr>
          <p:cNvPr id="4" name="Rectangle 3">
            <a:extLst>
              <a:ext uri="{FF2B5EF4-FFF2-40B4-BE49-F238E27FC236}">
                <a16:creationId xmlns:a16="http://schemas.microsoft.com/office/drawing/2014/main" id="{C8F6D765-5388-7DC7-5B06-353F6595461C}"/>
              </a:ext>
            </a:extLst>
          </p:cNvPr>
          <p:cNvSpPr/>
          <p:nvPr/>
        </p:nvSpPr>
        <p:spPr>
          <a:xfrm>
            <a:off x="0" y="0"/>
            <a:ext cx="123444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4098" name="Picture 2">
            <a:extLst>
              <a:ext uri="{FF2B5EF4-FFF2-40B4-BE49-F238E27FC236}">
                <a16:creationId xmlns:a16="http://schemas.microsoft.com/office/drawing/2014/main" id="{BDF2D4A2-FC9E-9A35-F3B0-2392DC05B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350"/>
            <a:ext cx="12192000" cy="608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318066"/>
      </p:ext>
    </p:extLst>
  </p:cSld>
  <p:clrMapOvr>
    <a:masterClrMapping/>
  </p:clrMapOvr>
  <p:transition spd="slow">
    <p:pu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657;p207">
            <a:extLst>
              <a:ext uri="{FF2B5EF4-FFF2-40B4-BE49-F238E27FC236}">
                <a16:creationId xmlns:a16="http://schemas.microsoft.com/office/drawing/2014/main" id="{BC77886A-4C9D-F0FF-49BC-B2DC70604913}"/>
              </a:ext>
            </a:extLst>
          </p:cNvPr>
          <p:cNvPicPr preferRelativeResize="0"/>
          <p:nvPr/>
        </p:nvPicPr>
        <p:blipFill rotWithShape="1">
          <a:blip r:embed="rId2"/>
          <a:srcRect l="8153" r="1591" b="-1"/>
          <a:stretch/>
        </p:blipFill>
        <p:spPr>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p:spPr>
      </p:pic>
    </p:spTree>
    <p:extLst>
      <p:ext uri="{BB962C8B-B14F-4D97-AF65-F5344CB8AC3E}">
        <p14:creationId xmlns:p14="http://schemas.microsoft.com/office/powerpoint/2010/main" val="388794106"/>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a:xfrm>
            <a:off x="394599" y="827502"/>
            <a:ext cx="11392391" cy="529029"/>
          </a:xfrm>
        </p:spPr>
        <p:txBody>
          <a:bodyPr/>
          <a:lstStyle/>
          <a:p>
            <a:r>
              <a:rPr lang="fr-FR" dirty="0"/>
              <a:t>L’IoT et les data</a:t>
            </a:r>
          </a:p>
        </p:txBody>
      </p:sp>
      <p:sp>
        <p:nvSpPr>
          <p:cNvPr id="3" name="Espace réservé du texte 2">
            <a:extLst>
              <a:ext uri="{FF2B5EF4-FFF2-40B4-BE49-F238E27FC236}">
                <a16:creationId xmlns:a16="http://schemas.microsoft.com/office/drawing/2014/main" id="{7C7D312B-F9DE-B940-BFAA-A4D677A224C1}"/>
              </a:ext>
            </a:extLst>
          </p:cNvPr>
          <p:cNvSpPr>
            <a:spLocks noGrp="1"/>
          </p:cNvSpPr>
          <p:nvPr>
            <p:ph type="body" sz="quarter" idx="10"/>
          </p:nvPr>
        </p:nvSpPr>
        <p:spPr>
          <a:xfrm>
            <a:off x="394598" y="1387728"/>
            <a:ext cx="11392392" cy="1860343"/>
          </a:xfrm>
        </p:spPr>
        <p:txBody>
          <a:bodyPr>
            <a:normAutofit/>
          </a:bodyPr>
          <a:lstStyle/>
          <a:p>
            <a:pPr marL="342900" indent="-342900">
              <a:buFont typeface="Arial" panose="020B0604020202020204" pitchFamily="34" charset="0"/>
              <a:buChar char="•"/>
            </a:pPr>
            <a:r>
              <a:rPr lang="fr-FR" dirty="0"/>
              <a:t>Définition </a:t>
            </a:r>
          </a:p>
          <a:p>
            <a:pPr algn="just"/>
            <a:r>
              <a:rPr lang="fr-FR" sz="1700" dirty="0">
                <a:effectLst/>
                <a:ea typeface="Calibri" panose="020F0502020204030204" pitchFamily="34" charset="0"/>
                <a:cs typeface="Times New Roman" panose="02020603050405020304" pitchFamily="18" charset="0"/>
              </a:rPr>
              <a:t>Selon le site Wikipédia, l'Internet des objets ou </a:t>
            </a:r>
            <a:r>
              <a:rPr lang="fr-FR" sz="1700" dirty="0" err="1">
                <a:effectLst/>
                <a:ea typeface="Calibri" panose="020F0502020204030204" pitchFamily="34" charset="0"/>
                <a:cs typeface="Times New Roman" panose="02020603050405020304" pitchFamily="18" charset="0"/>
              </a:rPr>
              <a:t>IdO</a:t>
            </a:r>
            <a:r>
              <a:rPr lang="fr-FR" sz="1700" dirty="0">
                <a:effectLst/>
                <a:ea typeface="Calibri" panose="020F0502020204030204" pitchFamily="34" charset="0"/>
                <a:cs typeface="Times New Roman" panose="02020603050405020304" pitchFamily="18" charset="0"/>
              </a:rPr>
              <a:t> (en anglais (the) Internet of </a:t>
            </a:r>
            <a:r>
              <a:rPr lang="fr-FR" sz="1700" dirty="0" err="1">
                <a:effectLst/>
                <a:ea typeface="Calibri" panose="020F0502020204030204" pitchFamily="34" charset="0"/>
                <a:cs typeface="Times New Roman" panose="02020603050405020304" pitchFamily="18" charset="0"/>
              </a:rPr>
              <a:t>Things</a:t>
            </a:r>
            <a:r>
              <a:rPr lang="fr-FR" sz="1700" dirty="0">
                <a:effectLst/>
                <a:ea typeface="Calibri" panose="020F0502020204030204" pitchFamily="34" charset="0"/>
                <a:cs typeface="Times New Roman" panose="02020603050405020304" pitchFamily="18" charset="0"/>
              </a:rPr>
              <a:t> ou IoT) est l'interconnexion entre l'Internet et des objets, des lieux et des environnements physiques. L'appellation désigne un nombre croissant d'objets connectés à l'Internet permettant ainsi une communication entre nos biens dits physiques et leurs existences numériques. Ces formes de connexions permettent de rassembler de nouvelles masses de données sur le réseau et donc, de nouvelles connaissances et formes de savoirs.</a:t>
            </a:r>
          </a:p>
          <a:p>
            <a:pPr marL="342900" indent="-342900">
              <a:buFont typeface="Arial" panose="020B0604020202020204" pitchFamily="34" charset="0"/>
              <a:buChar char="•"/>
            </a:pPr>
            <a:endParaRPr lang="fr-FR" dirty="0"/>
          </a:p>
          <a:p>
            <a:pPr algn="just"/>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1028700" lvl="1" indent="-342900" algn="just">
              <a:buFont typeface="Symbol" panose="05050102010706020507" pitchFamily="18" charset="2"/>
              <a:buChar char=""/>
            </a:pPr>
            <a:endParaRPr lang="fr-FR" sz="18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fr-FR" dirty="0"/>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b="1"/>
              <a:t>Nouvelles technologies</a:t>
            </a:r>
            <a:endParaRPr lang="fr-FR"/>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8</a:t>
            </a:fld>
            <a:endParaRPr lang="fr-FR"/>
          </a:p>
        </p:txBody>
      </p:sp>
      <p:sp>
        <p:nvSpPr>
          <p:cNvPr id="7" name="ZoneTexte 6">
            <a:extLst>
              <a:ext uri="{FF2B5EF4-FFF2-40B4-BE49-F238E27FC236}">
                <a16:creationId xmlns:a16="http://schemas.microsoft.com/office/drawing/2014/main" id="{C30959F8-F8A3-A896-D546-C1A88FD89635}"/>
              </a:ext>
            </a:extLst>
          </p:cNvPr>
          <p:cNvSpPr txBox="1"/>
          <p:nvPr/>
        </p:nvSpPr>
        <p:spPr>
          <a:xfrm>
            <a:off x="119648" y="3185421"/>
            <a:ext cx="11944834" cy="2862322"/>
          </a:xfrm>
          <a:prstGeom prst="rect">
            <a:avLst/>
          </a:prstGeom>
          <a:solidFill>
            <a:schemeClr val="bg1">
              <a:lumMod val="95000"/>
            </a:schemeClr>
          </a:solidFill>
          <a:ln w="12700">
            <a:solidFill>
              <a:schemeClr val="tx1"/>
            </a:solidFill>
          </a:ln>
        </p:spPr>
        <p:txBody>
          <a:bodyPr wrap="square" rtlCol="0">
            <a:spAutoFit/>
          </a:bodyPr>
          <a:lstStyle/>
          <a:p>
            <a:pPr marL="342900" indent="-342900">
              <a:buFont typeface="Arial" panose="020B0604020202020204" pitchFamily="34" charset="0"/>
              <a:buChar char="•"/>
            </a:pPr>
            <a:r>
              <a:rPr lang="fr-FR" dirty="0"/>
              <a:t>Cas d’usage</a:t>
            </a:r>
          </a:p>
          <a:p>
            <a:pPr lvl="1" algn="just"/>
            <a:r>
              <a:rPr lang="fr-FR" sz="1800" dirty="0">
                <a:effectLst/>
                <a:latin typeface="+mj-lt"/>
                <a:ea typeface="Calibri" panose="020F0502020204030204" pitchFamily="34" charset="0"/>
                <a:cs typeface="Times New Roman" panose="02020603050405020304" pitchFamily="18" charset="0"/>
              </a:rPr>
              <a:t>Les maisons intelligentes permettront aux personnes âgées de vivre de manière autonome chez elles plus longtemps, </a:t>
            </a:r>
          </a:p>
          <a:p>
            <a:pPr lvl="1" algn="just"/>
            <a:r>
              <a:rPr lang="fr-FR" sz="1800" dirty="0">
                <a:effectLst/>
                <a:latin typeface="+mj-lt"/>
                <a:ea typeface="Calibri" panose="020F0502020204030204" pitchFamily="34" charset="0"/>
                <a:cs typeface="Times New Roman" panose="02020603050405020304" pitchFamily="18" charset="0"/>
              </a:rPr>
              <a:t>tandis que les plateformes de télémédecine seront intégrées dans les véhicules autonomes, amenant le cabinet médical </a:t>
            </a:r>
          </a:p>
          <a:p>
            <a:pPr lvl="1" algn="just"/>
            <a:r>
              <a:rPr lang="fr-FR" sz="1800" dirty="0">
                <a:effectLst/>
                <a:latin typeface="+mj-lt"/>
                <a:ea typeface="Calibri" panose="020F0502020204030204" pitchFamily="34" charset="0"/>
                <a:cs typeface="Times New Roman" panose="02020603050405020304" pitchFamily="18" charset="0"/>
              </a:rPr>
              <a:t>à la porte des patients âgés et ruraux.</a:t>
            </a:r>
          </a:p>
          <a:p>
            <a:pPr lvl="1" algn="just"/>
            <a:r>
              <a:rPr lang="fr-FR" sz="1800" dirty="0">
                <a:effectLst/>
                <a:latin typeface="+mj-lt"/>
                <a:ea typeface="Calibri" panose="020F0502020204030204" pitchFamily="34" charset="0"/>
                <a:cs typeface="Times New Roman" panose="02020603050405020304" pitchFamily="18" charset="0"/>
              </a:rPr>
              <a:t>Simultanément, les trackers de fitness, les dispositifs portables, les montres intelligentes et les applications de suivi </a:t>
            </a:r>
          </a:p>
          <a:p>
            <a:pPr lvl="1" algn="just"/>
            <a:r>
              <a:rPr lang="fr-FR" sz="1800" dirty="0">
                <a:effectLst/>
                <a:latin typeface="+mj-lt"/>
                <a:ea typeface="Calibri" panose="020F0502020204030204" pitchFamily="34" charset="0"/>
                <a:cs typeface="Times New Roman" panose="02020603050405020304" pitchFamily="18" charset="0"/>
              </a:rPr>
              <a:t>budgétaire enverront des notifications en temps réel aux consommateurs lorsqu'ils dépasseront leur budget, achèteront </a:t>
            </a:r>
          </a:p>
          <a:p>
            <a:pPr lvl="1" algn="just"/>
            <a:r>
              <a:rPr lang="fr-FR" sz="1800" dirty="0">
                <a:effectLst/>
                <a:latin typeface="+mj-lt"/>
                <a:ea typeface="Calibri" panose="020F0502020204030204" pitchFamily="34" charset="0"/>
                <a:cs typeface="Times New Roman" panose="02020603050405020304" pitchFamily="18" charset="0"/>
              </a:rPr>
              <a:t>de la nourriture de qualité médiocre ou oublieront de prendre leurs médicaments. </a:t>
            </a:r>
          </a:p>
          <a:p>
            <a:pPr lvl="1" algn="just"/>
            <a:r>
              <a:rPr lang="fr-FR" sz="1800" dirty="0">
                <a:effectLst/>
                <a:latin typeface="+mj-lt"/>
                <a:ea typeface="Calibri" panose="020F0502020204030204" pitchFamily="34" charset="0"/>
                <a:cs typeface="Times New Roman" panose="02020603050405020304" pitchFamily="18" charset="0"/>
              </a:rPr>
              <a:t>Les toilettes intelligentes pourront soumettre des données à nos smartphones, nos médecins et nos assureurs, </a:t>
            </a:r>
          </a:p>
          <a:p>
            <a:pPr lvl="1" algn="just"/>
            <a:r>
              <a:rPr lang="fr-FR" sz="1800" dirty="0">
                <a:effectLst/>
                <a:latin typeface="+mj-lt"/>
                <a:ea typeface="Calibri" panose="020F0502020204030204" pitchFamily="34" charset="0"/>
                <a:cs typeface="Times New Roman" panose="02020603050405020304" pitchFamily="18" charset="0"/>
              </a:rPr>
              <a:t>nous informant des probiotiques et des suppléments que nous devrions prendre, de l'aspect de nos profils nutritionnels et </a:t>
            </a:r>
          </a:p>
          <a:p>
            <a:pPr lvl="1" algn="just"/>
            <a:r>
              <a:rPr lang="fr-FR" sz="1800" dirty="0">
                <a:effectLst/>
                <a:latin typeface="+mj-lt"/>
                <a:ea typeface="Calibri" panose="020F0502020204030204" pitchFamily="34" charset="0"/>
                <a:cs typeface="Times New Roman" panose="02020603050405020304" pitchFamily="18" charset="0"/>
              </a:rPr>
              <a:t>de nos microbiomes, si nous sommes enceintes et si nous avons développé certaines maladies (Berry, 2018).</a:t>
            </a:r>
            <a:endParaRPr lang="fr-FR" dirty="0"/>
          </a:p>
        </p:txBody>
      </p:sp>
    </p:spTree>
    <p:extLst>
      <p:ext uri="{BB962C8B-B14F-4D97-AF65-F5344CB8AC3E}">
        <p14:creationId xmlns:p14="http://schemas.microsoft.com/office/powerpoint/2010/main" val="757880437"/>
      </p:ext>
    </p:extLst>
  </p:cSld>
  <p:clrMapOvr>
    <a:masterClrMapping/>
  </p:clrMapOvr>
  <p:transition spd="slow">
    <p:push/>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texte, reptile&#10;&#10;Description générée automatiquement">
            <a:extLst>
              <a:ext uri="{FF2B5EF4-FFF2-40B4-BE49-F238E27FC236}">
                <a16:creationId xmlns:a16="http://schemas.microsoft.com/office/drawing/2014/main" id="{C88FAA83-8E49-D6B6-9B8F-B907EC89B9A2}"/>
              </a:ext>
            </a:extLst>
          </p:cNvPr>
          <p:cNvPicPr>
            <a:picLocks noChangeAspect="1"/>
          </p:cNvPicPr>
          <p:nvPr/>
        </p:nvPicPr>
        <p:blipFill>
          <a:blip r:embed="rId2"/>
          <a:stretch>
            <a:fillRect/>
          </a:stretch>
        </p:blipFill>
        <p:spPr>
          <a:xfrm>
            <a:off x="457200" y="1060705"/>
            <a:ext cx="11277600" cy="4736590"/>
          </a:xfrm>
          <a:prstGeom prst="rect">
            <a:avLst/>
          </a:prstGeom>
        </p:spPr>
      </p:pic>
    </p:spTree>
    <p:extLst>
      <p:ext uri="{BB962C8B-B14F-4D97-AF65-F5344CB8AC3E}">
        <p14:creationId xmlns:p14="http://schemas.microsoft.com/office/powerpoint/2010/main" val="2216637698"/>
      </p:ext>
    </p:extLst>
  </p:cSld>
  <p:clrMapOvr>
    <a:masterClrMapping/>
  </p:clrMapOvr>
  <p:transition spd="slow">
    <p:pu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mazon.fr - La méthode Running Lean : Transformer votre idée en succès -  Maurya, Ash, Ries, Eric, Auzerais, Amandine - Livres">
            <a:extLst>
              <a:ext uri="{FF2B5EF4-FFF2-40B4-BE49-F238E27FC236}">
                <a16:creationId xmlns:a16="http://schemas.microsoft.com/office/drawing/2014/main" id="{F0D2BD79-9D7E-0BA8-466D-D0C9058EFB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86254" y="983891"/>
            <a:ext cx="2645445" cy="39931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8E8737F-47DC-C24B-5817-80D8C9BD8B4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91267" y="1715030"/>
            <a:ext cx="5728683" cy="396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182902"/>
      </p:ext>
    </p:extLst>
  </p:cSld>
  <p:clrMapOvr>
    <a:masterClrMapping/>
  </p:clrMapOvr>
  <p:transition spd="slow">
    <p:push/>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pic>
        <p:nvPicPr>
          <p:cNvPr id="8" name="Google Shape;1466;p187">
            <a:extLst>
              <a:ext uri="{FF2B5EF4-FFF2-40B4-BE49-F238E27FC236}">
                <a16:creationId xmlns:a16="http://schemas.microsoft.com/office/drawing/2014/main" id="{169585DD-4EAC-3DA8-0298-AF9487BF646B}"/>
              </a:ext>
            </a:extLst>
          </p:cNvPr>
          <p:cNvPicPr preferRelativeResize="0"/>
          <p:nvPr/>
        </p:nvPicPr>
        <p:blipFill rotWithShape="1">
          <a:blip r:embed="rId3"/>
          <a:srcRect r="2" b="18762"/>
          <a:stretch/>
        </p:blipFill>
        <p:spPr>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p:spPr>
      </p:pic>
      <p:pic>
        <p:nvPicPr>
          <p:cNvPr id="1472" name="Google Shape;1472;p188"/>
          <p:cNvPicPr preferRelativeResize="0"/>
          <p:nvPr/>
        </p:nvPicPr>
        <p:blipFill rotWithShape="1">
          <a:blip r:embed="rId4"/>
          <a:srcRect r="-1" b="52364"/>
          <a:stretch/>
        </p:blipFill>
        <p:spPr>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p:spPr>
      </p:pic>
    </p:spTree>
  </p:cSld>
  <p:clrMapOvr>
    <a:masterClrMapping/>
  </p:clrMapOvr>
  <p:transition spd="slow">
    <p:push/>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36;p203">
            <a:extLst>
              <a:ext uri="{FF2B5EF4-FFF2-40B4-BE49-F238E27FC236}">
                <a16:creationId xmlns:a16="http://schemas.microsoft.com/office/drawing/2014/main" id="{F4F3311E-084E-4A4E-6DA1-1BD1A57A1C05}"/>
              </a:ext>
            </a:extLst>
          </p:cNvPr>
          <p:cNvSpPr txBox="1"/>
          <p:nvPr/>
        </p:nvSpPr>
        <p:spPr>
          <a:xfrm>
            <a:off x="699714" y="353160"/>
            <a:ext cx="7091300" cy="898581"/>
          </a:xfrm>
          <a:prstGeom prst="rect">
            <a:avLst/>
          </a:prstGeom>
        </p:spPr>
        <p:txBody>
          <a:bodyPr spcFirstLastPara="1" vert="horz" lIns="91440" tIns="45720" rIns="91440" bIns="45720" rtlCol="0" anchor="ctr" anchorCtr="0">
            <a:normAutofit/>
          </a:bodyPr>
          <a:lstStyle/>
          <a:p>
            <a:pPr>
              <a:lnSpc>
                <a:spcPct val="90000"/>
              </a:lnSpc>
              <a:spcBef>
                <a:spcPct val="0"/>
              </a:spcBef>
              <a:spcAft>
                <a:spcPts val="600"/>
              </a:spcAft>
            </a:pPr>
            <a:r>
              <a:rPr lang="en-US" sz="3400" b="1">
                <a:solidFill>
                  <a:srgbClr val="FFFFFF"/>
                </a:solidFill>
                <a:latin typeface="+mj-lt"/>
                <a:ea typeface="+mj-ea"/>
                <a:cs typeface="+mj-cs"/>
                <a:sym typeface="Tahoma"/>
              </a:rPr>
              <a:t>L’Alliance mobilité connectée pour tous</a:t>
            </a:r>
          </a:p>
        </p:txBody>
      </p:sp>
      <p:pic>
        <p:nvPicPr>
          <p:cNvPr id="10" name="Google Shape;1659;p205">
            <a:extLst>
              <a:ext uri="{FF2B5EF4-FFF2-40B4-BE49-F238E27FC236}">
                <a16:creationId xmlns:a16="http://schemas.microsoft.com/office/drawing/2014/main" id="{5BE9A567-081D-D8CC-BAD1-43284E470E8D}"/>
              </a:ext>
            </a:extLst>
          </p:cNvPr>
          <p:cNvPicPr preferRelativeResize="0"/>
          <p:nvPr/>
        </p:nvPicPr>
        <p:blipFill rotWithShape="1">
          <a:blip r:embed="rId2"/>
          <a:srcRect t="1248"/>
          <a:stretch/>
        </p:blipFill>
        <p:spPr>
          <a:xfrm>
            <a:off x="4844463" y="1576447"/>
            <a:ext cx="7347537" cy="5260457"/>
          </a:xfrm>
          <a:prstGeom prst="rect">
            <a:avLst/>
          </a:prstGeom>
          <a:noFill/>
        </p:spPr>
      </p:pic>
      <p:pic>
        <p:nvPicPr>
          <p:cNvPr id="4" name="Google Shape;1639;p203">
            <a:extLst>
              <a:ext uri="{FF2B5EF4-FFF2-40B4-BE49-F238E27FC236}">
                <a16:creationId xmlns:a16="http://schemas.microsoft.com/office/drawing/2014/main" id="{C2D18891-5F4E-260D-AE6C-21B4376CE0B0}"/>
              </a:ext>
            </a:extLst>
          </p:cNvPr>
          <p:cNvPicPr preferRelativeResize="0"/>
          <p:nvPr/>
        </p:nvPicPr>
        <p:blipFill rotWithShape="1">
          <a:blip r:embed="rId3"/>
          <a:srcRect l="9496" t="27368" r="13544" b="31246"/>
          <a:stretch/>
        </p:blipFill>
        <p:spPr>
          <a:xfrm>
            <a:off x="-1" y="4722413"/>
            <a:ext cx="6096002" cy="1984122"/>
          </a:xfrm>
          <a:prstGeom prst="rect">
            <a:avLst/>
          </a:prstGeom>
          <a:noFill/>
        </p:spPr>
      </p:pic>
    </p:spTree>
    <p:extLst>
      <p:ext uri="{BB962C8B-B14F-4D97-AF65-F5344CB8AC3E}">
        <p14:creationId xmlns:p14="http://schemas.microsoft.com/office/powerpoint/2010/main" val="3984494349"/>
      </p:ext>
    </p:extLst>
  </p:cSld>
  <p:clrMapOvr>
    <a:masterClrMapping/>
  </p:clrMapOvr>
  <p:transition spd="slow">
    <p:push/>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0F599A3-720A-4444-B7DC-C2416BA2B7F0}"/>
              </a:ext>
            </a:extLst>
          </p:cNvPr>
          <p:cNvPicPr>
            <a:picLocks noChangeAspect="1"/>
          </p:cNvPicPr>
          <p:nvPr/>
        </p:nvPicPr>
        <p:blipFill rotWithShape="1">
          <a:blip r:embed="rId2"/>
          <a:srcRect b="19"/>
          <a:stretch/>
        </p:blipFill>
        <p:spPr>
          <a:xfrm>
            <a:off x="488510" y="2132811"/>
            <a:ext cx="8089203" cy="4549308"/>
          </a:xfrm>
          <a:prstGeom prst="rect">
            <a:avLst/>
          </a:prstGeom>
        </p:spPr>
      </p:pic>
      <p:pic>
        <p:nvPicPr>
          <p:cNvPr id="6" name="Image 5">
            <a:extLst>
              <a:ext uri="{FF2B5EF4-FFF2-40B4-BE49-F238E27FC236}">
                <a16:creationId xmlns:a16="http://schemas.microsoft.com/office/drawing/2014/main" id="{D9D1472B-02DF-9965-CB78-F07D526CEC71}"/>
              </a:ext>
            </a:extLst>
          </p:cNvPr>
          <p:cNvPicPr>
            <a:picLocks noChangeAspect="1"/>
          </p:cNvPicPr>
          <p:nvPr/>
        </p:nvPicPr>
        <p:blipFill rotWithShape="1">
          <a:blip r:embed="rId3"/>
          <a:srcRect l="4749" t="748" r="6962"/>
          <a:stretch/>
        </p:blipFill>
        <p:spPr>
          <a:xfrm>
            <a:off x="8912379" y="-5693"/>
            <a:ext cx="3278855" cy="6863265"/>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7377FEC5-842A-11EA-87A3-864A115752AA}"/>
              </a:ext>
            </a:extLst>
          </p:cNvPr>
          <p:cNvPicPr>
            <a:picLocks noChangeAspect="1"/>
          </p:cNvPicPr>
          <p:nvPr/>
        </p:nvPicPr>
        <p:blipFill>
          <a:blip r:embed="rId4"/>
          <a:stretch>
            <a:fillRect/>
          </a:stretch>
        </p:blipFill>
        <p:spPr>
          <a:xfrm>
            <a:off x="0" y="-11406"/>
            <a:ext cx="8910067" cy="2132811"/>
          </a:xfrm>
          <a:prstGeom prst="rect">
            <a:avLst/>
          </a:prstGeom>
        </p:spPr>
      </p:pic>
    </p:spTree>
    <p:extLst>
      <p:ext uri="{BB962C8B-B14F-4D97-AF65-F5344CB8AC3E}">
        <p14:creationId xmlns:p14="http://schemas.microsoft.com/office/powerpoint/2010/main" val="3766446543"/>
      </p:ext>
    </p:extLst>
  </p:cSld>
  <p:clrMapOvr>
    <a:masterClrMapping/>
  </p:clrMapOvr>
  <p:transition spd="slow">
    <p:push/>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montagne, nature, plante, haut-plateau&#10;&#10;Description générée automatiquement">
            <a:extLst>
              <a:ext uri="{FF2B5EF4-FFF2-40B4-BE49-F238E27FC236}">
                <a16:creationId xmlns:a16="http://schemas.microsoft.com/office/drawing/2014/main" id="{E74E0A1D-F084-9242-B4BB-8A2BB0157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9" y="2305"/>
            <a:ext cx="9929745" cy="6855695"/>
          </a:xfrm>
          <a:prstGeom prst="rect">
            <a:avLst/>
          </a:prstGeom>
        </p:spPr>
      </p:pic>
      <p:sp>
        <p:nvSpPr>
          <p:cNvPr id="24" name="Rectangle 23">
            <a:extLst>
              <a:ext uri="{FF2B5EF4-FFF2-40B4-BE49-F238E27FC236}">
                <a16:creationId xmlns:a16="http://schemas.microsoft.com/office/drawing/2014/main" id="{51F06C76-0090-4E14-BB0A-F136A3211E00}"/>
              </a:ext>
            </a:extLst>
          </p:cNvPr>
          <p:cNvSpPr/>
          <p:nvPr/>
        </p:nvSpPr>
        <p:spPr>
          <a:xfrm>
            <a:off x="1150002" y="0"/>
            <a:ext cx="9906000" cy="6856696"/>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a:extLst>
              <a:ext uri="{FF2B5EF4-FFF2-40B4-BE49-F238E27FC236}">
                <a16:creationId xmlns:a16="http://schemas.microsoft.com/office/drawing/2014/main" id="{ABB1EBAD-889B-486D-A6A4-0D3A57E3CEA1}"/>
              </a:ext>
            </a:extLst>
          </p:cNvPr>
          <p:cNvGrpSpPr/>
          <p:nvPr/>
        </p:nvGrpSpPr>
        <p:grpSpPr>
          <a:xfrm>
            <a:off x="8066879" y="1289"/>
            <a:ext cx="2998927" cy="6859802"/>
            <a:chOff x="6907074" y="0"/>
            <a:chExt cx="2998927" cy="6859802"/>
          </a:xfrm>
        </p:grpSpPr>
        <p:pic>
          <p:nvPicPr>
            <p:cNvPr id="424" name="Image 423">
              <a:extLst>
                <a:ext uri="{FF2B5EF4-FFF2-40B4-BE49-F238E27FC236}">
                  <a16:creationId xmlns:a16="http://schemas.microsoft.com/office/drawing/2014/main" id="{0581062F-255E-4982-A995-392556F0CC8D}"/>
                </a:ext>
              </a:extLst>
            </p:cNvPr>
            <p:cNvPicPr>
              <a:picLocks noChangeAspect="1"/>
            </p:cNvPicPr>
            <p:nvPr/>
          </p:nvPicPr>
          <p:blipFill rotWithShape="1">
            <a:blip r:embed="rId3">
              <a:extLst>
                <a:ext uri="{28A0092B-C50C-407E-A947-70E740481C1C}">
                  <a14:useLocalDpi xmlns:a14="http://schemas.microsoft.com/office/drawing/2010/main" val="0"/>
                </a:ext>
              </a:extLst>
            </a:blip>
            <a:srcRect l="37555" r="33357"/>
            <a:stretch/>
          </p:blipFill>
          <p:spPr>
            <a:xfrm>
              <a:off x="6914019" y="0"/>
              <a:ext cx="2991981" cy="6858000"/>
            </a:xfrm>
            <a:prstGeom prst="rect">
              <a:avLst/>
            </a:prstGeom>
          </p:spPr>
        </p:pic>
        <p:sp>
          <p:nvSpPr>
            <p:cNvPr id="425" name="Rectangle 424">
              <a:extLst>
                <a:ext uri="{FF2B5EF4-FFF2-40B4-BE49-F238E27FC236}">
                  <a16:creationId xmlns:a16="http://schemas.microsoft.com/office/drawing/2014/main" id="{55F9CF96-2414-49D8-99C0-06D86AB80B18}"/>
                </a:ext>
              </a:extLst>
            </p:cNvPr>
            <p:cNvSpPr/>
            <p:nvPr/>
          </p:nvSpPr>
          <p:spPr>
            <a:xfrm rot="16200000">
              <a:off x="4976637" y="1930437"/>
              <a:ext cx="6859802" cy="2998927"/>
            </a:xfrm>
            <a:prstGeom prst="rect">
              <a:avLst/>
            </a:prstGeom>
            <a:solidFill>
              <a:srgbClr val="21346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 name="Groupe 15">
            <a:extLst>
              <a:ext uri="{FF2B5EF4-FFF2-40B4-BE49-F238E27FC236}">
                <a16:creationId xmlns:a16="http://schemas.microsoft.com/office/drawing/2014/main" id="{5FC91A55-2A68-42D4-B06F-1BA5B6ED1044}"/>
              </a:ext>
            </a:extLst>
          </p:cNvPr>
          <p:cNvGrpSpPr/>
          <p:nvPr/>
        </p:nvGrpSpPr>
        <p:grpSpPr>
          <a:xfrm>
            <a:off x="3930527" y="3430804"/>
            <a:ext cx="4136355" cy="3430803"/>
            <a:chOff x="2787526" y="3430803"/>
            <a:chExt cx="4136355" cy="3430803"/>
          </a:xfrm>
        </p:grpSpPr>
        <p:grpSp>
          <p:nvGrpSpPr>
            <p:cNvPr id="8" name="Groupe 7">
              <a:extLst>
                <a:ext uri="{FF2B5EF4-FFF2-40B4-BE49-F238E27FC236}">
                  <a16:creationId xmlns:a16="http://schemas.microsoft.com/office/drawing/2014/main" id="{5961BEF9-38D3-45CD-A59A-9FF1642D7CBD}"/>
                </a:ext>
              </a:extLst>
            </p:cNvPr>
            <p:cNvGrpSpPr/>
            <p:nvPr/>
          </p:nvGrpSpPr>
          <p:grpSpPr>
            <a:xfrm>
              <a:off x="2787526" y="3430803"/>
              <a:ext cx="4136355" cy="3430803"/>
              <a:chOff x="2787526" y="3430803"/>
              <a:chExt cx="4136355" cy="3430803"/>
            </a:xfrm>
          </p:grpSpPr>
          <p:pic>
            <p:nvPicPr>
              <p:cNvPr id="302" name="Image 301">
                <a:extLst>
                  <a:ext uri="{FF2B5EF4-FFF2-40B4-BE49-F238E27FC236}">
                    <a16:creationId xmlns:a16="http://schemas.microsoft.com/office/drawing/2014/main" id="{E33695E5-1DAD-4444-9797-1F9422C8F8EA}"/>
                  </a:ext>
                </a:extLst>
              </p:cNvPr>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2982" t="8836" r="20763" b="8836"/>
              <a:stretch/>
            </p:blipFill>
            <p:spPr>
              <a:xfrm>
                <a:off x="2787526" y="3430803"/>
                <a:ext cx="4136352" cy="3427197"/>
              </a:xfrm>
              <a:prstGeom prst="rect">
                <a:avLst/>
              </a:prstGeom>
            </p:spPr>
          </p:pic>
          <p:sp>
            <p:nvSpPr>
              <p:cNvPr id="303" name="Rectangle 302">
                <a:extLst>
                  <a:ext uri="{FF2B5EF4-FFF2-40B4-BE49-F238E27FC236}">
                    <a16:creationId xmlns:a16="http://schemas.microsoft.com/office/drawing/2014/main" id="{8144513C-4686-4800-B699-18A9F51D5043}"/>
                  </a:ext>
                </a:extLst>
              </p:cNvPr>
              <p:cNvSpPr/>
              <p:nvPr/>
            </p:nvSpPr>
            <p:spPr>
              <a:xfrm rot="16200000">
                <a:off x="3140302" y="3078028"/>
                <a:ext cx="3430803" cy="4136354"/>
              </a:xfrm>
              <a:prstGeom prst="rect">
                <a:avLst/>
              </a:prstGeom>
              <a:solidFill>
                <a:srgbClr val="83D0F5">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7" name="Groupe 296">
              <a:extLst>
                <a:ext uri="{FF2B5EF4-FFF2-40B4-BE49-F238E27FC236}">
                  <a16:creationId xmlns:a16="http://schemas.microsoft.com/office/drawing/2014/main" id="{DD100164-9872-4B82-89DF-E49E826F7E41}"/>
                </a:ext>
              </a:extLst>
            </p:cNvPr>
            <p:cNvGrpSpPr/>
            <p:nvPr/>
          </p:nvGrpSpPr>
          <p:grpSpPr>
            <a:xfrm rot="10800000">
              <a:off x="2788037" y="4986772"/>
              <a:ext cx="121338" cy="313456"/>
              <a:chOff x="3411141" y="450943"/>
              <a:chExt cx="233446" cy="603072"/>
            </a:xfrm>
          </p:grpSpPr>
          <p:sp>
            <p:nvSpPr>
              <p:cNvPr id="298" name="Triangle isocèle 297">
                <a:extLst>
                  <a:ext uri="{FF2B5EF4-FFF2-40B4-BE49-F238E27FC236}">
                    <a16:creationId xmlns:a16="http://schemas.microsoft.com/office/drawing/2014/main" id="{E73A79B5-E0BA-4439-B9F8-4CB277770BBC}"/>
                  </a:ext>
                </a:extLst>
              </p:cNvPr>
              <p:cNvSpPr/>
              <p:nvPr/>
            </p:nvSpPr>
            <p:spPr>
              <a:xfrm rot="5400000" flipV="1">
                <a:off x="3226328" y="635756"/>
                <a:ext cx="603072" cy="23344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9" name="Triangle isocèle 298">
                <a:extLst>
                  <a:ext uri="{FF2B5EF4-FFF2-40B4-BE49-F238E27FC236}">
                    <a16:creationId xmlns:a16="http://schemas.microsoft.com/office/drawing/2014/main" id="{F3E5DE71-3B20-4EB4-B601-DB22FDE1DC3B}"/>
                  </a:ext>
                </a:extLst>
              </p:cNvPr>
              <p:cNvSpPr/>
              <p:nvPr/>
            </p:nvSpPr>
            <p:spPr>
              <a:xfrm rot="5400000" flipV="1">
                <a:off x="3459553" y="700842"/>
                <a:ext cx="266794" cy="103274"/>
              </a:xfrm>
              <a:prstGeom prst="triangle">
                <a:avLst/>
              </a:prstGeom>
              <a:solidFill>
                <a:srgbClr val="18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20" name="Groupe 19">
            <a:extLst>
              <a:ext uri="{FF2B5EF4-FFF2-40B4-BE49-F238E27FC236}">
                <a16:creationId xmlns:a16="http://schemas.microsoft.com/office/drawing/2014/main" id="{4A9627E3-A286-44E2-9CB1-4C0EF4292FE4}"/>
              </a:ext>
            </a:extLst>
          </p:cNvPr>
          <p:cNvGrpSpPr/>
          <p:nvPr/>
        </p:nvGrpSpPr>
        <p:grpSpPr>
          <a:xfrm>
            <a:off x="6096001" y="-5"/>
            <a:ext cx="1970883" cy="3436147"/>
            <a:chOff x="4953000" y="-5"/>
            <a:chExt cx="1970883" cy="3436147"/>
          </a:xfrm>
        </p:grpSpPr>
        <p:sp>
          <p:nvSpPr>
            <p:cNvPr id="397" name="Rectangle 396">
              <a:extLst>
                <a:ext uri="{FF2B5EF4-FFF2-40B4-BE49-F238E27FC236}">
                  <a16:creationId xmlns:a16="http://schemas.microsoft.com/office/drawing/2014/main" id="{19909387-CDD6-46F7-8691-79320F9CFC8A}"/>
                </a:ext>
              </a:extLst>
            </p:cNvPr>
            <p:cNvSpPr/>
            <p:nvPr/>
          </p:nvSpPr>
          <p:spPr>
            <a:xfrm rot="16200000">
              <a:off x="4220368" y="732627"/>
              <a:ext cx="3436147" cy="1970883"/>
            </a:xfrm>
            <a:prstGeom prst="rect">
              <a:avLst/>
            </a:prstGeom>
            <a:solidFill>
              <a:srgbClr val="18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94" name="Groupe 393">
              <a:extLst>
                <a:ext uri="{FF2B5EF4-FFF2-40B4-BE49-F238E27FC236}">
                  <a16:creationId xmlns:a16="http://schemas.microsoft.com/office/drawing/2014/main" id="{5063FD53-B69E-48C3-B3F1-EA2DB4E3DA02}"/>
                </a:ext>
              </a:extLst>
            </p:cNvPr>
            <p:cNvGrpSpPr/>
            <p:nvPr/>
          </p:nvGrpSpPr>
          <p:grpSpPr>
            <a:xfrm rot="5400000">
              <a:off x="5877772" y="3213933"/>
              <a:ext cx="121338" cy="313456"/>
              <a:chOff x="3411141" y="450943"/>
              <a:chExt cx="233446" cy="603072"/>
            </a:xfrm>
          </p:grpSpPr>
          <p:sp>
            <p:nvSpPr>
              <p:cNvPr id="395" name="Triangle isocèle 394">
                <a:extLst>
                  <a:ext uri="{FF2B5EF4-FFF2-40B4-BE49-F238E27FC236}">
                    <a16:creationId xmlns:a16="http://schemas.microsoft.com/office/drawing/2014/main" id="{8FABBF15-BB6D-416C-BDE2-8525653F80D7}"/>
                  </a:ext>
                </a:extLst>
              </p:cNvPr>
              <p:cNvSpPr/>
              <p:nvPr/>
            </p:nvSpPr>
            <p:spPr>
              <a:xfrm rot="5400000" flipV="1">
                <a:off x="3226328" y="635756"/>
                <a:ext cx="603072" cy="23344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6" name="Triangle isocèle 395">
                <a:extLst>
                  <a:ext uri="{FF2B5EF4-FFF2-40B4-BE49-F238E27FC236}">
                    <a16:creationId xmlns:a16="http://schemas.microsoft.com/office/drawing/2014/main" id="{9B8B0B5C-651A-4431-B491-04B5B83EE976}"/>
                  </a:ext>
                </a:extLst>
              </p:cNvPr>
              <p:cNvSpPr/>
              <p:nvPr/>
            </p:nvSpPr>
            <p:spPr>
              <a:xfrm rot="5400000" flipV="1">
                <a:off x="3459553" y="700842"/>
                <a:ext cx="266794" cy="103274"/>
              </a:xfrm>
              <a:prstGeom prst="triangle">
                <a:avLst/>
              </a:prstGeom>
              <a:solidFill>
                <a:srgbClr val="7DB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407" name="Groupe 406">
            <a:extLst>
              <a:ext uri="{FF2B5EF4-FFF2-40B4-BE49-F238E27FC236}">
                <a16:creationId xmlns:a16="http://schemas.microsoft.com/office/drawing/2014/main" id="{05BB0E31-B7C7-4383-B705-D058AE29075F}"/>
              </a:ext>
            </a:extLst>
          </p:cNvPr>
          <p:cNvGrpSpPr/>
          <p:nvPr/>
        </p:nvGrpSpPr>
        <p:grpSpPr>
          <a:xfrm>
            <a:off x="6662530" y="2583213"/>
            <a:ext cx="835361" cy="617533"/>
            <a:chOff x="6886365" y="2484860"/>
            <a:chExt cx="835361" cy="617533"/>
          </a:xfrm>
        </p:grpSpPr>
        <p:grpSp>
          <p:nvGrpSpPr>
            <p:cNvPr id="408" name="Groupe 407">
              <a:extLst>
                <a:ext uri="{FF2B5EF4-FFF2-40B4-BE49-F238E27FC236}">
                  <a16:creationId xmlns:a16="http://schemas.microsoft.com/office/drawing/2014/main" id="{85A587D3-AC67-4BA7-93AB-E21CED5496B1}"/>
                </a:ext>
              </a:extLst>
            </p:cNvPr>
            <p:cNvGrpSpPr/>
            <p:nvPr/>
          </p:nvGrpSpPr>
          <p:grpSpPr>
            <a:xfrm>
              <a:off x="7050770" y="2552951"/>
              <a:ext cx="516168" cy="474278"/>
              <a:chOff x="7050770" y="2603800"/>
              <a:chExt cx="516168" cy="474278"/>
            </a:xfrm>
          </p:grpSpPr>
          <p:sp>
            <p:nvSpPr>
              <p:cNvPr id="417" name="ZoneTexte 416">
                <a:extLst>
                  <a:ext uri="{FF2B5EF4-FFF2-40B4-BE49-F238E27FC236}">
                    <a16:creationId xmlns:a16="http://schemas.microsoft.com/office/drawing/2014/main" id="{1ADAD2B1-F5A4-46EC-8661-87C5174428AF}"/>
                  </a:ext>
                </a:extLst>
              </p:cNvPr>
              <p:cNvSpPr txBox="1"/>
              <p:nvPr/>
            </p:nvSpPr>
            <p:spPr>
              <a:xfrm>
                <a:off x="7071607" y="2603800"/>
                <a:ext cx="474489" cy="246221"/>
              </a:xfrm>
              <a:prstGeom prst="rect">
                <a:avLst/>
              </a:prstGeom>
              <a:noFill/>
            </p:spPr>
            <p:txBody>
              <a:bodyPr wrap="none" lIns="0" tIns="0" rIns="0" bIns="0" rtlCol="0">
                <a:spAutoFit/>
              </a:bodyPr>
              <a:lstStyle/>
              <a:p>
                <a:pPr algn="ctr"/>
                <a:r>
                  <a:rPr lang="fr-FR" sz="1600">
                    <a:solidFill>
                      <a:srgbClr val="C4DC01"/>
                    </a:solidFill>
                    <a:latin typeface="Lato Black" panose="020F0A02020204030203" pitchFamily="34" charset="0"/>
                  </a:rPr>
                  <a:t>2022</a:t>
                </a:r>
              </a:p>
            </p:txBody>
          </p:sp>
          <p:sp>
            <p:nvSpPr>
              <p:cNvPr id="418" name="ZoneTexte 417">
                <a:extLst>
                  <a:ext uri="{FF2B5EF4-FFF2-40B4-BE49-F238E27FC236}">
                    <a16:creationId xmlns:a16="http://schemas.microsoft.com/office/drawing/2014/main" id="{216D4CF7-C52B-47EA-9DFC-535009305867}"/>
                  </a:ext>
                </a:extLst>
              </p:cNvPr>
              <p:cNvSpPr txBox="1"/>
              <p:nvPr/>
            </p:nvSpPr>
            <p:spPr>
              <a:xfrm>
                <a:off x="7050770" y="2911879"/>
                <a:ext cx="516168" cy="166199"/>
              </a:xfrm>
              <a:prstGeom prst="rect">
                <a:avLst/>
              </a:prstGeom>
              <a:noFill/>
            </p:spPr>
            <p:txBody>
              <a:bodyPr wrap="none" lIns="0" tIns="0" rIns="0" bIns="0" anchor="t">
                <a:spAutoFit/>
              </a:bodyPr>
              <a:lstStyle/>
              <a:p>
                <a:pPr algn="ctr">
                  <a:lnSpc>
                    <a:spcPct val="90000"/>
                  </a:lnSpc>
                </a:pPr>
                <a:r>
                  <a:rPr lang="fr-FR" sz="1200">
                    <a:solidFill>
                      <a:schemeClr val="bg1"/>
                    </a:solidFill>
                    <a:latin typeface="Georgia" panose="02040502050405020303" pitchFamily="18" charset="0"/>
                  </a:rPr>
                  <a:t>Tester !</a:t>
                </a:r>
              </a:p>
            </p:txBody>
          </p:sp>
        </p:grpSp>
        <p:grpSp>
          <p:nvGrpSpPr>
            <p:cNvPr id="409" name="Graphique 171">
              <a:extLst>
                <a:ext uri="{FF2B5EF4-FFF2-40B4-BE49-F238E27FC236}">
                  <a16:creationId xmlns:a16="http://schemas.microsoft.com/office/drawing/2014/main" id="{C79E5AFD-3542-482A-9F47-1FCE446228CD}"/>
                </a:ext>
              </a:extLst>
            </p:cNvPr>
            <p:cNvGrpSpPr/>
            <p:nvPr/>
          </p:nvGrpSpPr>
          <p:grpSpPr>
            <a:xfrm rot="9000000">
              <a:off x="7608189" y="2484860"/>
              <a:ext cx="113537" cy="229786"/>
              <a:chOff x="5691145" y="2605128"/>
              <a:chExt cx="812609" cy="1644618"/>
            </a:xfrm>
            <a:solidFill>
              <a:srgbClr val="C4DC01"/>
            </a:solidFill>
          </p:grpSpPr>
          <p:sp>
            <p:nvSpPr>
              <p:cNvPr id="414" name="Forme libre : forme 413">
                <a:extLst>
                  <a:ext uri="{FF2B5EF4-FFF2-40B4-BE49-F238E27FC236}">
                    <a16:creationId xmlns:a16="http://schemas.microsoft.com/office/drawing/2014/main" id="{B814C3EA-600A-4F64-BCA6-7EFDD866EE3C}"/>
                  </a:ext>
                </a:extLst>
              </p:cNvPr>
              <p:cNvSpPr/>
              <p:nvPr/>
            </p:nvSpPr>
            <p:spPr>
              <a:xfrm>
                <a:off x="6096483" y="2605128"/>
                <a:ext cx="407271" cy="548339"/>
              </a:xfrm>
              <a:custGeom>
                <a:avLst/>
                <a:gdLst>
                  <a:gd name="connsiteX0" fmla="*/ 403281 w 407271"/>
                  <a:gd name="connsiteY0" fmla="*/ 428203 h 548339"/>
                  <a:gd name="connsiteX1" fmla="*/ 261454 w 407271"/>
                  <a:gd name="connsiteY1" fmla="*/ 214938 h 548339"/>
                  <a:gd name="connsiteX2" fmla="*/ 110387 w 407271"/>
                  <a:gd name="connsiteY2" fmla="*/ 17008 h 548339"/>
                  <a:gd name="connsiteX3" fmla="*/ 2659 w 407271"/>
                  <a:gd name="connsiteY3" fmla="*/ 79683 h 548339"/>
                  <a:gd name="connsiteX4" fmla="*/ 112864 w 407271"/>
                  <a:gd name="connsiteY4" fmla="*/ 301711 h 548339"/>
                  <a:gd name="connsiteX5" fmla="*/ 168490 w 407271"/>
                  <a:gd name="connsiteY5" fmla="*/ 408200 h 548339"/>
                  <a:gd name="connsiteX6" fmla="*/ 240784 w 407271"/>
                  <a:gd name="connsiteY6" fmla="*/ 522786 h 548339"/>
                  <a:gd name="connsiteX7" fmla="*/ 403281 w 407271"/>
                  <a:gd name="connsiteY7" fmla="*/ 428203 h 54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271" h="548339">
                    <a:moveTo>
                      <a:pt x="403281" y="428203"/>
                    </a:moveTo>
                    <a:cubicBezTo>
                      <a:pt x="381754" y="351145"/>
                      <a:pt x="308698" y="278851"/>
                      <a:pt x="261454" y="214938"/>
                    </a:cubicBezTo>
                    <a:cubicBezTo>
                      <a:pt x="214210" y="150835"/>
                      <a:pt x="169823" y="70063"/>
                      <a:pt x="110387" y="17008"/>
                    </a:cubicBezTo>
                    <a:cubicBezTo>
                      <a:pt x="63905" y="-24425"/>
                      <a:pt x="-15533" y="15008"/>
                      <a:pt x="2659" y="79683"/>
                    </a:cubicBezTo>
                    <a:cubicBezTo>
                      <a:pt x="24281" y="156359"/>
                      <a:pt x="76002" y="231226"/>
                      <a:pt x="112864" y="301711"/>
                    </a:cubicBezTo>
                    <a:cubicBezTo>
                      <a:pt x="131437" y="337239"/>
                      <a:pt x="149916" y="372672"/>
                      <a:pt x="168490" y="408200"/>
                    </a:cubicBezTo>
                    <a:cubicBezTo>
                      <a:pt x="189349" y="448110"/>
                      <a:pt x="206590" y="492401"/>
                      <a:pt x="240784" y="522786"/>
                    </a:cubicBezTo>
                    <a:cubicBezTo>
                      <a:pt x="311079" y="585079"/>
                      <a:pt x="430618" y="525739"/>
                      <a:pt x="403281" y="428203"/>
                    </a:cubicBezTo>
                    <a:close/>
                  </a:path>
                </a:pathLst>
              </a:custGeom>
              <a:grpFill/>
              <a:ln w="9525" cap="flat">
                <a:noFill/>
                <a:prstDash val="solid"/>
                <a:miter/>
              </a:ln>
            </p:spPr>
            <p:txBody>
              <a:bodyPr rtlCol="0" anchor="ctr"/>
              <a:lstStyle/>
              <a:p>
                <a:endParaRPr lang="fr-FR"/>
              </a:p>
            </p:txBody>
          </p:sp>
          <p:sp>
            <p:nvSpPr>
              <p:cNvPr id="415" name="Forme libre : forme 414">
                <a:extLst>
                  <a:ext uri="{FF2B5EF4-FFF2-40B4-BE49-F238E27FC236}">
                    <a16:creationId xmlns:a16="http://schemas.microsoft.com/office/drawing/2014/main" id="{5C0DC6B6-D96D-4FE1-A52D-D5C388D0534A}"/>
                  </a:ext>
                </a:extLst>
              </p:cNvPr>
              <p:cNvSpPr/>
              <p:nvPr/>
            </p:nvSpPr>
            <p:spPr>
              <a:xfrm>
                <a:off x="5691145" y="3365688"/>
                <a:ext cx="508904" cy="181130"/>
              </a:xfrm>
              <a:custGeom>
                <a:avLst/>
                <a:gdLst>
                  <a:gd name="connsiteX0" fmla="*/ 420761 w 508904"/>
                  <a:gd name="connsiteY0" fmla="*/ 2541 h 181130"/>
                  <a:gd name="connsiteX1" fmla="*/ 206544 w 508904"/>
                  <a:gd name="connsiteY1" fmla="*/ 3494 h 181130"/>
                  <a:gd name="connsiteX2" fmla="*/ 14710 w 508904"/>
                  <a:gd name="connsiteY2" fmla="*/ 21972 h 181130"/>
                  <a:gd name="connsiteX3" fmla="*/ 9662 w 508904"/>
                  <a:gd name="connsiteY3" fmla="*/ 71979 h 181130"/>
                  <a:gd name="connsiteX4" fmla="*/ 195304 w 508904"/>
                  <a:gd name="connsiteY4" fmla="*/ 130748 h 181130"/>
                  <a:gd name="connsiteX5" fmla="*/ 405426 w 508904"/>
                  <a:gd name="connsiteY5" fmla="*/ 177039 h 181130"/>
                  <a:gd name="connsiteX6" fmla="*/ 420761 w 508904"/>
                  <a:gd name="connsiteY6" fmla="*/ 2541 h 18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904" h="181130">
                    <a:moveTo>
                      <a:pt x="420761" y="2541"/>
                    </a:moveTo>
                    <a:cubicBezTo>
                      <a:pt x="349895" y="8447"/>
                      <a:pt x="277600" y="4161"/>
                      <a:pt x="206544" y="3494"/>
                    </a:cubicBezTo>
                    <a:cubicBezTo>
                      <a:pt x="147870" y="2922"/>
                      <a:pt x="65859" y="-11270"/>
                      <a:pt x="14710" y="21972"/>
                    </a:cubicBezTo>
                    <a:cubicBezTo>
                      <a:pt x="-2816" y="33402"/>
                      <a:pt x="-4911" y="57310"/>
                      <a:pt x="9662" y="71979"/>
                    </a:cubicBezTo>
                    <a:cubicBezTo>
                      <a:pt x="52620" y="115127"/>
                      <a:pt x="138154" y="118937"/>
                      <a:pt x="195304" y="130748"/>
                    </a:cubicBezTo>
                    <a:cubicBezTo>
                      <a:pt x="265313" y="145131"/>
                      <a:pt x="337036" y="156180"/>
                      <a:pt x="405426" y="177039"/>
                    </a:cubicBezTo>
                    <a:cubicBezTo>
                      <a:pt x="526488" y="213711"/>
                      <a:pt x="553444" y="-8508"/>
                      <a:pt x="420761" y="2541"/>
                    </a:cubicBezTo>
                    <a:close/>
                  </a:path>
                </a:pathLst>
              </a:custGeom>
              <a:grpFill/>
              <a:ln w="9525" cap="flat">
                <a:noFill/>
                <a:prstDash val="solid"/>
                <a:miter/>
              </a:ln>
            </p:spPr>
            <p:txBody>
              <a:bodyPr rtlCol="0" anchor="ctr"/>
              <a:lstStyle/>
              <a:p>
                <a:endParaRPr lang="fr-FR"/>
              </a:p>
            </p:txBody>
          </p:sp>
          <p:sp>
            <p:nvSpPr>
              <p:cNvPr id="416" name="Forme libre : forme 415">
                <a:extLst>
                  <a:ext uri="{FF2B5EF4-FFF2-40B4-BE49-F238E27FC236}">
                    <a16:creationId xmlns:a16="http://schemas.microsoft.com/office/drawing/2014/main" id="{A32E1FDD-6AF9-4920-9066-C78C43BBCA61}"/>
                  </a:ext>
                </a:extLst>
              </p:cNvPr>
              <p:cNvSpPr/>
              <p:nvPr/>
            </p:nvSpPr>
            <p:spPr>
              <a:xfrm>
                <a:off x="5873339" y="3880028"/>
                <a:ext cx="474298" cy="369718"/>
              </a:xfrm>
              <a:custGeom>
                <a:avLst/>
                <a:gdLst>
                  <a:gd name="connsiteX0" fmla="*/ 130458 w 474298"/>
                  <a:gd name="connsiteY0" fmla="*/ 360597 h 369718"/>
                  <a:gd name="connsiteX1" fmla="*/ 292288 w 474298"/>
                  <a:gd name="connsiteY1" fmla="*/ 258774 h 369718"/>
                  <a:gd name="connsiteX2" fmla="*/ 442116 w 474298"/>
                  <a:gd name="connsiteY2" fmla="*/ 159429 h 369718"/>
                  <a:gd name="connsiteX3" fmla="*/ 357820 w 474298"/>
                  <a:gd name="connsiteY3" fmla="*/ 7981 h 369718"/>
                  <a:gd name="connsiteX4" fmla="*/ 192466 w 474298"/>
                  <a:gd name="connsiteY4" fmla="*/ 100374 h 369718"/>
                  <a:gd name="connsiteX5" fmla="*/ 36160 w 474298"/>
                  <a:gd name="connsiteY5" fmla="*/ 191147 h 369718"/>
                  <a:gd name="connsiteX6" fmla="*/ 130458 w 474298"/>
                  <a:gd name="connsiteY6" fmla="*/ 360597 h 36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298" h="369718">
                    <a:moveTo>
                      <a:pt x="130458" y="360597"/>
                    </a:moveTo>
                    <a:cubicBezTo>
                      <a:pt x="188656" y="333927"/>
                      <a:pt x="238662" y="293350"/>
                      <a:pt x="292288" y="258774"/>
                    </a:cubicBezTo>
                    <a:cubicBezTo>
                      <a:pt x="342389" y="226580"/>
                      <a:pt x="395634" y="196671"/>
                      <a:pt x="442116" y="159429"/>
                    </a:cubicBezTo>
                    <a:cubicBezTo>
                      <a:pt x="516411" y="99993"/>
                      <a:pt x="451069" y="-33929"/>
                      <a:pt x="357820" y="7981"/>
                    </a:cubicBezTo>
                    <a:cubicBezTo>
                      <a:pt x="300479" y="33699"/>
                      <a:pt x="246758" y="68941"/>
                      <a:pt x="192466" y="100374"/>
                    </a:cubicBezTo>
                    <a:cubicBezTo>
                      <a:pt x="140745" y="130282"/>
                      <a:pt x="83214" y="154190"/>
                      <a:pt x="36160" y="191147"/>
                    </a:cubicBezTo>
                    <a:cubicBezTo>
                      <a:pt x="-47564" y="257060"/>
                      <a:pt x="26731" y="408222"/>
                      <a:pt x="130458" y="360597"/>
                    </a:cubicBezTo>
                    <a:close/>
                  </a:path>
                </a:pathLst>
              </a:custGeom>
              <a:grpFill/>
              <a:ln w="9525" cap="flat">
                <a:noFill/>
                <a:prstDash val="solid"/>
                <a:miter/>
              </a:ln>
            </p:spPr>
            <p:txBody>
              <a:bodyPr rtlCol="0" anchor="ctr"/>
              <a:lstStyle/>
              <a:p>
                <a:endParaRPr lang="fr-FR"/>
              </a:p>
            </p:txBody>
          </p:sp>
        </p:grpSp>
        <p:grpSp>
          <p:nvGrpSpPr>
            <p:cNvPr id="410" name="Graphique 171">
              <a:extLst>
                <a:ext uri="{FF2B5EF4-FFF2-40B4-BE49-F238E27FC236}">
                  <a16:creationId xmlns:a16="http://schemas.microsoft.com/office/drawing/2014/main" id="{F3382C68-2F61-4C58-8152-6007E10AD2DC}"/>
                </a:ext>
              </a:extLst>
            </p:cNvPr>
            <p:cNvGrpSpPr/>
            <p:nvPr/>
          </p:nvGrpSpPr>
          <p:grpSpPr>
            <a:xfrm rot="19734316">
              <a:off x="6886365" y="2872607"/>
              <a:ext cx="113537" cy="229786"/>
              <a:chOff x="5691145" y="2605128"/>
              <a:chExt cx="812609" cy="1644618"/>
            </a:xfrm>
            <a:solidFill>
              <a:srgbClr val="C4DC01"/>
            </a:solidFill>
          </p:grpSpPr>
          <p:sp>
            <p:nvSpPr>
              <p:cNvPr id="411" name="Forme libre : forme 410">
                <a:extLst>
                  <a:ext uri="{FF2B5EF4-FFF2-40B4-BE49-F238E27FC236}">
                    <a16:creationId xmlns:a16="http://schemas.microsoft.com/office/drawing/2014/main" id="{155DE9FD-20CD-4891-B1CE-C9E298CE6856}"/>
                  </a:ext>
                </a:extLst>
              </p:cNvPr>
              <p:cNvSpPr/>
              <p:nvPr/>
            </p:nvSpPr>
            <p:spPr>
              <a:xfrm>
                <a:off x="6096483" y="2605128"/>
                <a:ext cx="407271" cy="548339"/>
              </a:xfrm>
              <a:custGeom>
                <a:avLst/>
                <a:gdLst>
                  <a:gd name="connsiteX0" fmla="*/ 403281 w 407271"/>
                  <a:gd name="connsiteY0" fmla="*/ 428203 h 548339"/>
                  <a:gd name="connsiteX1" fmla="*/ 261454 w 407271"/>
                  <a:gd name="connsiteY1" fmla="*/ 214938 h 548339"/>
                  <a:gd name="connsiteX2" fmla="*/ 110387 w 407271"/>
                  <a:gd name="connsiteY2" fmla="*/ 17008 h 548339"/>
                  <a:gd name="connsiteX3" fmla="*/ 2659 w 407271"/>
                  <a:gd name="connsiteY3" fmla="*/ 79683 h 548339"/>
                  <a:gd name="connsiteX4" fmla="*/ 112864 w 407271"/>
                  <a:gd name="connsiteY4" fmla="*/ 301711 h 548339"/>
                  <a:gd name="connsiteX5" fmla="*/ 168490 w 407271"/>
                  <a:gd name="connsiteY5" fmla="*/ 408200 h 548339"/>
                  <a:gd name="connsiteX6" fmla="*/ 240784 w 407271"/>
                  <a:gd name="connsiteY6" fmla="*/ 522786 h 548339"/>
                  <a:gd name="connsiteX7" fmla="*/ 403281 w 407271"/>
                  <a:gd name="connsiteY7" fmla="*/ 428203 h 54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271" h="548339">
                    <a:moveTo>
                      <a:pt x="403281" y="428203"/>
                    </a:moveTo>
                    <a:cubicBezTo>
                      <a:pt x="381754" y="351145"/>
                      <a:pt x="308698" y="278851"/>
                      <a:pt x="261454" y="214938"/>
                    </a:cubicBezTo>
                    <a:cubicBezTo>
                      <a:pt x="214210" y="150835"/>
                      <a:pt x="169823" y="70063"/>
                      <a:pt x="110387" y="17008"/>
                    </a:cubicBezTo>
                    <a:cubicBezTo>
                      <a:pt x="63905" y="-24425"/>
                      <a:pt x="-15533" y="15008"/>
                      <a:pt x="2659" y="79683"/>
                    </a:cubicBezTo>
                    <a:cubicBezTo>
                      <a:pt x="24281" y="156359"/>
                      <a:pt x="76002" y="231226"/>
                      <a:pt x="112864" y="301711"/>
                    </a:cubicBezTo>
                    <a:cubicBezTo>
                      <a:pt x="131437" y="337239"/>
                      <a:pt x="149916" y="372672"/>
                      <a:pt x="168490" y="408200"/>
                    </a:cubicBezTo>
                    <a:cubicBezTo>
                      <a:pt x="189349" y="448110"/>
                      <a:pt x="206590" y="492401"/>
                      <a:pt x="240784" y="522786"/>
                    </a:cubicBezTo>
                    <a:cubicBezTo>
                      <a:pt x="311079" y="585079"/>
                      <a:pt x="430618" y="525739"/>
                      <a:pt x="403281" y="428203"/>
                    </a:cubicBezTo>
                    <a:close/>
                  </a:path>
                </a:pathLst>
              </a:custGeom>
              <a:grpFill/>
              <a:ln w="9525" cap="flat">
                <a:noFill/>
                <a:prstDash val="solid"/>
                <a:miter/>
              </a:ln>
            </p:spPr>
            <p:txBody>
              <a:bodyPr rtlCol="0" anchor="ctr"/>
              <a:lstStyle/>
              <a:p>
                <a:endParaRPr lang="fr-FR"/>
              </a:p>
            </p:txBody>
          </p:sp>
          <p:sp>
            <p:nvSpPr>
              <p:cNvPr id="412" name="Forme libre : forme 411">
                <a:extLst>
                  <a:ext uri="{FF2B5EF4-FFF2-40B4-BE49-F238E27FC236}">
                    <a16:creationId xmlns:a16="http://schemas.microsoft.com/office/drawing/2014/main" id="{39716DF6-49B6-4278-B346-6E2B4C95A37D}"/>
                  </a:ext>
                </a:extLst>
              </p:cNvPr>
              <p:cNvSpPr/>
              <p:nvPr/>
            </p:nvSpPr>
            <p:spPr>
              <a:xfrm>
                <a:off x="5691145" y="3365688"/>
                <a:ext cx="508904" cy="181130"/>
              </a:xfrm>
              <a:custGeom>
                <a:avLst/>
                <a:gdLst>
                  <a:gd name="connsiteX0" fmla="*/ 420761 w 508904"/>
                  <a:gd name="connsiteY0" fmla="*/ 2541 h 181130"/>
                  <a:gd name="connsiteX1" fmla="*/ 206544 w 508904"/>
                  <a:gd name="connsiteY1" fmla="*/ 3494 h 181130"/>
                  <a:gd name="connsiteX2" fmla="*/ 14710 w 508904"/>
                  <a:gd name="connsiteY2" fmla="*/ 21972 h 181130"/>
                  <a:gd name="connsiteX3" fmla="*/ 9662 w 508904"/>
                  <a:gd name="connsiteY3" fmla="*/ 71979 h 181130"/>
                  <a:gd name="connsiteX4" fmla="*/ 195304 w 508904"/>
                  <a:gd name="connsiteY4" fmla="*/ 130748 h 181130"/>
                  <a:gd name="connsiteX5" fmla="*/ 405426 w 508904"/>
                  <a:gd name="connsiteY5" fmla="*/ 177039 h 181130"/>
                  <a:gd name="connsiteX6" fmla="*/ 420761 w 508904"/>
                  <a:gd name="connsiteY6" fmla="*/ 2541 h 18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904" h="181130">
                    <a:moveTo>
                      <a:pt x="420761" y="2541"/>
                    </a:moveTo>
                    <a:cubicBezTo>
                      <a:pt x="349895" y="8447"/>
                      <a:pt x="277600" y="4161"/>
                      <a:pt x="206544" y="3494"/>
                    </a:cubicBezTo>
                    <a:cubicBezTo>
                      <a:pt x="147870" y="2922"/>
                      <a:pt x="65859" y="-11270"/>
                      <a:pt x="14710" y="21972"/>
                    </a:cubicBezTo>
                    <a:cubicBezTo>
                      <a:pt x="-2816" y="33402"/>
                      <a:pt x="-4911" y="57310"/>
                      <a:pt x="9662" y="71979"/>
                    </a:cubicBezTo>
                    <a:cubicBezTo>
                      <a:pt x="52620" y="115127"/>
                      <a:pt x="138154" y="118937"/>
                      <a:pt x="195304" y="130748"/>
                    </a:cubicBezTo>
                    <a:cubicBezTo>
                      <a:pt x="265313" y="145131"/>
                      <a:pt x="337036" y="156180"/>
                      <a:pt x="405426" y="177039"/>
                    </a:cubicBezTo>
                    <a:cubicBezTo>
                      <a:pt x="526488" y="213711"/>
                      <a:pt x="553444" y="-8508"/>
                      <a:pt x="420761" y="2541"/>
                    </a:cubicBezTo>
                    <a:close/>
                  </a:path>
                </a:pathLst>
              </a:custGeom>
              <a:grpFill/>
              <a:ln w="9525" cap="flat">
                <a:noFill/>
                <a:prstDash val="solid"/>
                <a:miter/>
              </a:ln>
            </p:spPr>
            <p:txBody>
              <a:bodyPr rtlCol="0" anchor="ctr"/>
              <a:lstStyle/>
              <a:p>
                <a:endParaRPr lang="fr-FR"/>
              </a:p>
            </p:txBody>
          </p:sp>
          <p:sp>
            <p:nvSpPr>
              <p:cNvPr id="413" name="Forme libre : forme 412">
                <a:extLst>
                  <a:ext uri="{FF2B5EF4-FFF2-40B4-BE49-F238E27FC236}">
                    <a16:creationId xmlns:a16="http://schemas.microsoft.com/office/drawing/2014/main" id="{B3B4C071-8691-4A4A-914D-19FC25645F5D}"/>
                  </a:ext>
                </a:extLst>
              </p:cNvPr>
              <p:cNvSpPr/>
              <p:nvPr/>
            </p:nvSpPr>
            <p:spPr>
              <a:xfrm>
                <a:off x="5873339" y="3880028"/>
                <a:ext cx="474298" cy="369718"/>
              </a:xfrm>
              <a:custGeom>
                <a:avLst/>
                <a:gdLst>
                  <a:gd name="connsiteX0" fmla="*/ 130458 w 474298"/>
                  <a:gd name="connsiteY0" fmla="*/ 360597 h 369718"/>
                  <a:gd name="connsiteX1" fmla="*/ 292288 w 474298"/>
                  <a:gd name="connsiteY1" fmla="*/ 258774 h 369718"/>
                  <a:gd name="connsiteX2" fmla="*/ 442116 w 474298"/>
                  <a:gd name="connsiteY2" fmla="*/ 159429 h 369718"/>
                  <a:gd name="connsiteX3" fmla="*/ 357820 w 474298"/>
                  <a:gd name="connsiteY3" fmla="*/ 7981 h 369718"/>
                  <a:gd name="connsiteX4" fmla="*/ 192466 w 474298"/>
                  <a:gd name="connsiteY4" fmla="*/ 100374 h 369718"/>
                  <a:gd name="connsiteX5" fmla="*/ 36160 w 474298"/>
                  <a:gd name="connsiteY5" fmla="*/ 191147 h 369718"/>
                  <a:gd name="connsiteX6" fmla="*/ 130458 w 474298"/>
                  <a:gd name="connsiteY6" fmla="*/ 360597 h 36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298" h="369718">
                    <a:moveTo>
                      <a:pt x="130458" y="360597"/>
                    </a:moveTo>
                    <a:cubicBezTo>
                      <a:pt x="188656" y="333927"/>
                      <a:pt x="238662" y="293350"/>
                      <a:pt x="292288" y="258774"/>
                    </a:cubicBezTo>
                    <a:cubicBezTo>
                      <a:pt x="342389" y="226580"/>
                      <a:pt x="395634" y="196671"/>
                      <a:pt x="442116" y="159429"/>
                    </a:cubicBezTo>
                    <a:cubicBezTo>
                      <a:pt x="516411" y="99993"/>
                      <a:pt x="451069" y="-33929"/>
                      <a:pt x="357820" y="7981"/>
                    </a:cubicBezTo>
                    <a:cubicBezTo>
                      <a:pt x="300479" y="33699"/>
                      <a:pt x="246758" y="68941"/>
                      <a:pt x="192466" y="100374"/>
                    </a:cubicBezTo>
                    <a:cubicBezTo>
                      <a:pt x="140745" y="130282"/>
                      <a:pt x="83214" y="154190"/>
                      <a:pt x="36160" y="191147"/>
                    </a:cubicBezTo>
                    <a:cubicBezTo>
                      <a:pt x="-47564" y="257060"/>
                      <a:pt x="26731" y="408222"/>
                      <a:pt x="130458" y="360597"/>
                    </a:cubicBezTo>
                    <a:close/>
                  </a:path>
                </a:pathLst>
              </a:custGeom>
              <a:grpFill/>
              <a:ln w="9525" cap="flat">
                <a:noFill/>
                <a:prstDash val="solid"/>
                <a:miter/>
              </a:ln>
            </p:spPr>
            <p:txBody>
              <a:bodyPr rtlCol="0" anchor="ctr"/>
              <a:lstStyle/>
              <a:p>
                <a:endParaRPr lang="fr-FR"/>
              </a:p>
            </p:txBody>
          </p:sp>
        </p:grpSp>
      </p:grpSp>
      <p:grpSp>
        <p:nvGrpSpPr>
          <p:cNvPr id="21" name="Groupe 20">
            <a:extLst>
              <a:ext uri="{FF2B5EF4-FFF2-40B4-BE49-F238E27FC236}">
                <a16:creationId xmlns:a16="http://schemas.microsoft.com/office/drawing/2014/main" id="{2F315313-61E6-4F6D-9367-597E319BD3BD}"/>
              </a:ext>
            </a:extLst>
          </p:cNvPr>
          <p:cNvGrpSpPr/>
          <p:nvPr/>
        </p:nvGrpSpPr>
        <p:grpSpPr>
          <a:xfrm>
            <a:off x="6264675" y="312639"/>
            <a:ext cx="1640680" cy="2180757"/>
            <a:chOff x="5121675" y="312638"/>
            <a:chExt cx="1640680" cy="2180757"/>
          </a:xfrm>
        </p:grpSpPr>
        <p:grpSp>
          <p:nvGrpSpPr>
            <p:cNvPr id="398" name="Groupe 397">
              <a:extLst>
                <a:ext uri="{FF2B5EF4-FFF2-40B4-BE49-F238E27FC236}">
                  <a16:creationId xmlns:a16="http://schemas.microsoft.com/office/drawing/2014/main" id="{FF76383C-681B-46E1-923D-D352566EC422}"/>
                </a:ext>
              </a:extLst>
            </p:cNvPr>
            <p:cNvGrpSpPr/>
            <p:nvPr/>
          </p:nvGrpSpPr>
          <p:grpSpPr>
            <a:xfrm>
              <a:off x="5249526" y="888421"/>
              <a:ext cx="1384995" cy="474278"/>
              <a:chOff x="6616362" y="1058058"/>
              <a:chExt cx="1384995" cy="474278"/>
            </a:xfrm>
          </p:grpSpPr>
          <p:sp>
            <p:nvSpPr>
              <p:cNvPr id="399" name="ZoneTexte 398">
                <a:extLst>
                  <a:ext uri="{FF2B5EF4-FFF2-40B4-BE49-F238E27FC236}">
                    <a16:creationId xmlns:a16="http://schemas.microsoft.com/office/drawing/2014/main" id="{41782DFC-C0EF-4CFE-9E3B-B8F24227F5F0}"/>
                  </a:ext>
                </a:extLst>
              </p:cNvPr>
              <p:cNvSpPr txBox="1"/>
              <p:nvPr/>
            </p:nvSpPr>
            <p:spPr>
              <a:xfrm>
                <a:off x="7071608" y="1058058"/>
                <a:ext cx="474489" cy="246221"/>
              </a:xfrm>
              <a:prstGeom prst="rect">
                <a:avLst/>
              </a:prstGeom>
              <a:noFill/>
            </p:spPr>
            <p:txBody>
              <a:bodyPr wrap="none" lIns="0" tIns="0" rIns="0" bIns="0" rtlCol="0">
                <a:spAutoFit/>
              </a:bodyPr>
              <a:lstStyle/>
              <a:p>
                <a:pPr algn="ctr"/>
                <a:r>
                  <a:rPr lang="fr-FR" sz="1600">
                    <a:solidFill>
                      <a:srgbClr val="C4DC01"/>
                    </a:solidFill>
                    <a:latin typeface="Lato Black" panose="020F0A02020204030203" pitchFamily="34" charset="0"/>
                  </a:rPr>
                  <a:t>2020</a:t>
                </a:r>
              </a:p>
            </p:txBody>
          </p:sp>
          <p:sp>
            <p:nvSpPr>
              <p:cNvPr id="400" name="ZoneTexte 399">
                <a:extLst>
                  <a:ext uri="{FF2B5EF4-FFF2-40B4-BE49-F238E27FC236}">
                    <a16:creationId xmlns:a16="http://schemas.microsoft.com/office/drawing/2014/main" id="{D91D780F-2130-4AAC-B9D5-F7A928DEA1E5}"/>
                  </a:ext>
                </a:extLst>
              </p:cNvPr>
              <p:cNvSpPr txBox="1"/>
              <p:nvPr/>
            </p:nvSpPr>
            <p:spPr>
              <a:xfrm>
                <a:off x="6616362" y="1366137"/>
                <a:ext cx="1384995" cy="166199"/>
              </a:xfrm>
              <a:prstGeom prst="rect">
                <a:avLst/>
              </a:prstGeom>
              <a:noFill/>
            </p:spPr>
            <p:txBody>
              <a:bodyPr wrap="none" lIns="0" tIns="0" rIns="0" bIns="0" anchor="t">
                <a:spAutoFit/>
              </a:bodyPr>
              <a:lstStyle/>
              <a:p>
                <a:pPr algn="ctr">
                  <a:lnSpc>
                    <a:spcPct val="90000"/>
                  </a:lnSpc>
                </a:pPr>
                <a:r>
                  <a:rPr lang="fr-FR" sz="1200">
                    <a:solidFill>
                      <a:schemeClr val="bg1"/>
                    </a:solidFill>
                    <a:latin typeface="Georgia" panose="02040502050405020303" pitchFamily="18" charset="0"/>
                  </a:rPr>
                  <a:t>Déconstruire l’objet </a:t>
                </a:r>
              </a:p>
            </p:txBody>
          </p:sp>
        </p:grpSp>
        <p:grpSp>
          <p:nvGrpSpPr>
            <p:cNvPr id="401" name="Groupe 400">
              <a:extLst>
                <a:ext uri="{FF2B5EF4-FFF2-40B4-BE49-F238E27FC236}">
                  <a16:creationId xmlns:a16="http://schemas.microsoft.com/office/drawing/2014/main" id="{5639F42F-3FE8-4B9F-AFEC-D300FCE17589}"/>
                </a:ext>
              </a:extLst>
            </p:cNvPr>
            <p:cNvGrpSpPr/>
            <p:nvPr/>
          </p:nvGrpSpPr>
          <p:grpSpPr>
            <a:xfrm>
              <a:off x="5121675" y="312638"/>
              <a:ext cx="1640680" cy="414275"/>
              <a:chOff x="8793958" y="2969277"/>
              <a:chExt cx="1640680" cy="414275"/>
            </a:xfrm>
          </p:grpSpPr>
          <p:sp>
            <p:nvSpPr>
              <p:cNvPr id="402" name="Parallélogramme 401">
                <a:extLst>
                  <a:ext uri="{FF2B5EF4-FFF2-40B4-BE49-F238E27FC236}">
                    <a16:creationId xmlns:a16="http://schemas.microsoft.com/office/drawing/2014/main" id="{E02FB849-D7EC-497E-8265-02DEC00D0E3A}"/>
                  </a:ext>
                </a:extLst>
              </p:cNvPr>
              <p:cNvSpPr/>
              <p:nvPr/>
            </p:nvSpPr>
            <p:spPr>
              <a:xfrm>
                <a:off x="8793958" y="3175256"/>
                <a:ext cx="1108286" cy="208296"/>
              </a:xfrm>
              <a:prstGeom prst="parallelogram">
                <a:avLst/>
              </a:prstGeom>
              <a:noFill/>
              <a:ln w="6350" cap="sq">
                <a:solidFill>
                  <a:srgbClr val="C4DC01"/>
                </a:solid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00" spc="200">
                    <a:solidFill>
                      <a:schemeClr val="bg1"/>
                    </a:solidFill>
                    <a:latin typeface="Lato Black" panose="020F0A02020204030203" pitchFamily="34" charset="0"/>
                    <a:cs typeface="Lato" panose="020F0502020204030203" pitchFamily="34" charset="0"/>
                  </a:rPr>
                  <a:t>DU PROJET</a:t>
                </a:r>
              </a:p>
            </p:txBody>
          </p:sp>
          <p:sp>
            <p:nvSpPr>
              <p:cNvPr id="403" name="Parallélogramme 402">
                <a:extLst>
                  <a:ext uri="{FF2B5EF4-FFF2-40B4-BE49-F238E27FC236}">
                    <a16:creationId xmlns:a16="http://schemas.microsoft.com/office/drawing/2014/main" id="{5012A0DC-54A1-4F60-97A5-7FDEF3B3FEF7}"/>
                  </a:ext>
                </a:extLst>
              </p:cNvPr>
              <p:cNvSpPr/>
              <p:nvPr/>
            </p:nvSpPr>
            <p:spPr>
              <a:xfrm>
                <a:off x="9099764" y="2969277"/>
                <a:ext cx="1334874" cy="208296"/>
              </a:xfrm>
              <a:prstGeom prst="parallelogram">
                <a:avLst/>
              </a:prstGeom>
              <a:solidFill>
                <a:srgbClr val="C4DC01"/>
              </a:solidFill>
              <a:ln w="6350" cap="sq">
                <a:no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00" spc="200">
                    <a:solidFill>
                      <a:srgbClr val="213467"/>
                    </a:solidFill>
                    <a:latin typeface="Lato Black" panose="020F0A02020204030203" pitchFamily="34" charset="0"/>
                    <a:cs typeface="Lato" panose="020F0502020204030203" pitchFamily="34" charset="0"/>
                  </a:rPr>
                  <a:t>TEMPORALITÉ</a:t>
                </a:r>
              </a:p>
            </p:txBody>
          </p:sp>
        </p:grpSp>
        <p:grpSp>
          <p:nvGrpSpPr>
            <p:cNvPr id="404" name="Groupe 403">
              <a:extLst>
                <a:ext uri="{FF2B5EF4-FFF2-40B4-BE49-F238E27FC236}">
                  <a16:creationId xmlns:a16="http://schemas.microsoft.com/office/drawing/2014/main" id="{23BC124D-AF68-4BE1-BBB9-1C717B0ABB38}"/>
                </a:ext>
              </a:extLst>
            </p:cNvPr>
            <p:cNvGrpSpPr/>
            <p:nvPr/>
          </p:nvGrpSpPr>
          <p:grpSpPr>
            <a:xfrm>
              <a:off x="5166975" y="1638867"/>
              <a:ext cx="1550104" cy="640478"/>
              <a:chOff x="6533811" y="1696908"/>
              <a:chExt cx="1550104" cy="640478"/>
            </a:xfrm>
          </p:grpSpPr>
          <p:sp>
            <p:nvSpPr>
              <p:cNvPr id="405" name="ZoneTexte 404">
                <a:extLst>
                  <a:ext uri="{FF2B5EF4-FFF2-40B4-BE49-F238E27FC236}">
                    <a16:creationId xmlns:a16="http://schemas.microsoft.com/office/drawing/2014/main" id="{00E8D2EA-21ED-4CAF-880B-D8C00FB0C626}"/>
                  </a:ext>
                </a:extLst>
              </p:cNvPr>
              <p:cNvSpPr txBox="1"/>
              <p:nvPr/>
            </p:nvSpPr>
            <p:spPr>
              <a:xfrm>
                <a:off x="6533811" y="2004987"/>
                <a:ext cx="1550104" cy="332399"/>
              </a:xfrm>
              <a:prstGeom prst="rect">
                <a:avLst/>
              </a:prstGeom>
              <a:noFill/>
            </p:spPr>
            <p:txBody>
              <a:bodyPr wrap="none" lIns="0" tIns="0" rIns="0" bIns="0" anchor="t">
                <a:spAutoFit/>
              </a:bodyPr>
              <a:lstStyle/>
              <a:p>
                <a:pPr algn="ctr">
                  <a:lnSpc>
                    <a:spcPct val="90000"/>
                  </a:lnSpc>
                </a:pPr>
                <a:r>
                  <a:rPr lang="fr-FR" sz="1200">
                    <a:solidFill>
                      <a:schemeClr val="bg1"/>
                    </a:solidFill>
                    <a:latin typeface="Georgia" panose="02040502050405020303" pitchFamily="18" charset="0"/>
                  </a:rPr>
                  <a:t>La mobilité autonome </a:t>
                </a:r>
                <a:br>
                  <a:rPr lang="fr-FR" sz="1200">
                    <a:solidFill>
                      <a:schemeClr val="bg1"/>
                    </a:solidFill>
                    <a:latin typeface="Georgia" panose="02040502050405020303" pitchFamily="18" charset="0"/>
                  </a:rPr>
                </a:br>
                <a:r>
                  <a:rPr lang="fr-FR" sz="1200">
                    <a:solidFill>
                      <a:schemeClr val="bg1"/>
                    </a:solidFill>
                    <a:latin typeface="Georgia" panose="02040502050405020303" pitchFamily="18" charset="0"/>
                  </a:rPr>
                  <a:t>dans les territoires</a:t>
                </a:r>
              </a:p>
            </p:txBody>
          </p:sp>
          <p:sp>
            <p:nvSpPr>
              <p:cNvPr id="406" name="ZoneTexte 405">
                <a:extLst>
                  <a:ext uri="{FF2B5EF4-FFF2-40B4-BE49-F238E27FC236}">
                    <a16:creationId xmlns:a16="http://schemas.microsoft.com/office/drawing/2014/main" id="{BA1413D5-B500-4969-9BD5-E30DA11A1844}"/>
                  </a:ext>
                </a:extLst>
              </p:cNvPr>
              <p:cNvSpPr txBox="1"/>
              <p:nvPr/>
            </p:nvSpPr>
            <p:spPr>
              <a:xfrm>
                <a:off x="7071606" y="1696908"/>
                <a:ext cx="474489" cy="246221"/>
              </a:xfrm>
              <a:prstGeom prst="rect">
                <a:avLst/>
              </a:prstGeom>
              <a:noFill/>
            </p:spPr>
            <p:txBody>
              <a:bodyPr wrap="none" lIns="0" tIns="0" rIns="0" bIns="0" rtlCol="0">
                <a:spAutoFit/>
              </a:bodyPr>
              <a:lstStyle/>
              <a:p>
                <a:pPr algn="ctr"/>
                <a:r>
                  <a:rPr lang="fr-FR" sz="1600">
                    <a:solidFill>
                      <a:srgbClr val="C4DC01"/>
                    </a:solidFill>
                    <a:latin typeface="Lato Black" panose="020F0A02020204030203" pitchFamily="34" charset="0"/>
                  </a:rPr>
                  <a:t>2021</a:t>
                </a:r>
              </a:p>
            </p:txBody>
          </p:sp>
        </p:grpSp>
        <p:sp>
          <p:nvSpPr>
            <p:cNvPr id="422" name="Forme libre : forme 421">
              <a:extLst>
                <a:ext uri="{FF2B5EF4-FFF2-40B4-BE49-F238E27FC236}">
                  <a16:creationId xmlns:a16="http://schemas.microsoft.com/office/drawing/2014/main" id="{8057B409-C3AB-431F-936E-CF59834D72C6}"/>
                </a:ext>
              </a:extLst>
            </p:cNvPr>
            <p:cNvSpPr/>
            <p:nvPr/>
          </p:nvSpPr>
          <p:spPr>
            <a:xfrm flipV="1">
              <a:off x="5861252" y="2429949"/>
              <a:ext cx="163902" cy="63446"/>
            </a:xfrm>
            <a:custGeom>
              <a:avLst/>
              <a:gdLst>
                <a:gd name="connsiteX0" fmla="*/ 0 w 487680"/>
                <a:gd name="connsiteY0" fmla="*/ 188780 h 188780"/>
                <a:gd name="connsiteX1" fmla="*/ 135967 w 487680"/>
                <a:gd name="connsiteY1" fmla="*/ 188780 h 188780"/>
                <a:gd name="connsiteX2" fmla="*/ 243840 w 487680"/>
                <a:gd name="connsiteY2" fmla="*/ 105266 h 188780"/>
                <a:gd name="connsiteX3" fmla="*/ 351713 w 487680"/>
                <a:gd name="connsiteY3" fmla="*/ 188780 h 188780"/>
                <a:gd name="connsiteX4" fmla="*/ 487680 w 487680"/>
                <a:gd name="connsiteY4" fmla="*/ 188780 h 188780"/>
                <a:gd name="connsiteX5" fmla="*/ 243840 w 487680"/>
                <a:gd name="connsiteY5" fmla="*/ 0 h 18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80" h="188780">
                  <a:moveTo>
                    <a:pt x="0" y="188780"/>
                  </a:moveTo>
                  <a:lnTo>
                    <a:pt x="135967" y="188780"/>
                  </a:lnTo>
                  <a:lnTo>
                    <a:pt x="243840" y="105266"/>
                  </a:lnTo>
                  <a:lnTo>
                    <a:pt x="351713" y="188780"/>
                  </a:lnTo>
                  <a:lnTo>
                    <a:pt x="487680" y="188780"/>
                  </a:lnTo>
                  <a:lnTo>
                    <a:pt x="24384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423" name="Forme libre : forme 422">
              <a:extLst>
                <a:ext uri="{FF2B5EF4-FFF2-40B4-BE49-F238E27FC236}">
                  <a16:creationId xmlns:a16="http://schemas.microsoft.com/office/drawing/2014/main" id="{260CF05C-5A80-4C43-85D0-227B308824F0}"/>
                </a:ext>
              </a:extLst>
            </p:cNvPr>
            <p:cNvSpPr/>
            <p:nvPr/>
          </p:nvSpPr>
          <p:spPr>
            <a:xfrm flipV="1">
              <a:off x="5861252" y="1485603"/>
              <a:ext cx="163902" cy="63446"/>
            </a:xfrm>
            <a:custGeom>
              <a:avLst/>
              <a:gdLst>
                <a:gd name="connsiteX0" fmla="*/ 0 w 487680"/>
                <a:gd name="connsiteY0" fmla="*/ 188780 h 188780"/>
                <a:gd name="connsiteX1" fmla="*/ 135967 w 487680"/>
                <a:gd name="connsiteY1" fmla="*/ 188780 h 188780"/>
                <a:gd name="connsiteX2" fmla="*/ 243840 w 487680"/>
                <a:gd name="connsiteY2" fmla="*/ 105266 h 188780"/>
                <a:gd name="connsiteX3" fmla="*/ 351713 w 487680"/>
                <a:gd name="connsiteY3" fmla="*/ 188780 h 188780"/>
                <a:gd name="connsiteX4" fmla="*/ 487680 w 487680"/>
                <a:gd name="connsiteY4" fmla="*/ 188780 h 188780"/>
                <a:gd name="connsiteX5" fmla="*/ 243840 w 487680"/>
                <a:gd name="connsiteY5" fmla="*/ 0 h 18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80" h="188780">
                  <a:moveTo>
                    <a:pt x="0" y="188780"/>
                  </a:moveTo>
                  <a:lnTo>
                    <a:pt x="135967" y="188780"/>
                  </a:lnTo>
                  <a:lnTo>
                    <a:pt x="243840" y="105266"/>
                  </a:lnTo>
                  <a:lnTo>
                    <a:pt x="351713" y="188780"/>
                  </a:lnTo>
                  <a:lnTo>
                    <a:pt x="487680" y="188780"/>
                  </a:lnTo>
                  <a:lnTo>
                    <a:pt x="24384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grpSp>
        <p:nvGrpSpPr>
          <p:cNvPr id="18" name="Groupe 17">
            <a:extLst>
              <a:ext uri="{FF2B5EF4-FFF2-40B4-BE49-F238E27FC236}">
                <a16:creationId xmlns:a16="http://schemas.microsoft.com/office/drawing/2014/main" id="{526B85BE-484C-4C61-8070-9EC3F0CF3ADA}"/>
              </a:ext>
            </a:extLst>
          </p:cNvPr>
          <p:cNvGrpSpPr/>
          <p:nvPr/>
        </p:nvGrpSpPr>
        <p:grpSpPr>
          <a:xfrm>
            <a:off x="4204037" y="3865821"/>
            <a:ext cx="3563460" cy="2489171"/>
            <a:chOff x="3061037" y="3865820"/>
            <a:chExt cx="3563460" cy="2489171"/>
          </a:xfrm>
        </p:grpSpPr>
        <p:grpSp>
          <p:nvGrpSpPr>
            <p:cNvPr id="309" name="Groupe 308">
              <a:extLst>
                <a:ext uri="{FF2B5EF4-FFF2-40B4-BE49-F238E27FC236}">
                  <a16:creationId xmlns:a16="http://schemas.microsoft.com/office/drawing/2014/main" id="{4648C116-27BB-4950-ADBF-804B279E9FAB}"/>
                </a:ext>
              </a:extLst>
            </p:cNvPr>
            <p:cNvGrpSpPr/>
            <p:nvPr/>
          </p:nvGrpSpPr>
          <p:grpSpPr>
            <a:xfrm>
              <a:off x="3808815" y="3865820"/>
              <a:ext cx="2249014" cy="439749"/>
              <a:chOff x="4849705" y="4087383"/>
              <a:chExt cx="2249014" cy="439749"/>
            </a:xfrm>
          </p:grpSpPr>
          <p:sp>
            <p:nvSpPr>
              <p:cNvPr id="310" name="Parallélogramme 309">
                <a:extLst>
                  <a:ext uri="{FF2B5EF4-FFF2-40B4-BE49-F238E27FC236}">
                    <a16:creationId xmlns:a16="http://schemas.microsoft.com/office/drawing/2014/main" id="{8AF1BB67-2513-4D41-9C82-0F0143A49F8B}"/>
                  </a:ext>
                </a:extLst>
              </p:cNvPr>
              <p:cNvSpPr/>
              <p:nvPr/>
            </p:nvSpPr>
            <p:spPr>
              <a:xfrm>
                <a:off x="5466456" y="4087383"/>
                <a:ext cx="1015512" cy="208296"/>
              </a:xfrm>
              <a:prstGeom prst="parallelogram">
                <a:avLst/>
              </a:prstGeom>
              <a:solidFill>
                <a:srgbClr val="213467"/>
              </a:solidFill>
              <a:ln w="6350" cap="sq">
                <a:no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00" spc="200">
                    <a:solidFill>
                      <a:srgbClr val="C4DC01"/>
                    </a:solidFill>
                    <a:latin typeface="Lato Black" panose="020F0A02020204030203" pitchFamily="34" charset="0"/>
                    <a:cs typeface="Lato" panose="020F0502020204030203" pitchFamily="34" charset="0"/>
                  </a:rPr>
                  <a:t>LE MOYEN</a:t>
                </a:r>
              </a:p>
            </p:txBody>
          </p:sp>
          <p:sp>
            <p:nvSpPr>
              <p:cNvPr id="311" name="ZoneTexte 310">
                <a:extLst>
                  <a:ext uri="{FF2B5EF4-FFF2-40B4-BE49-F238E27FC236}">
                    <a16:creationId xmlns:a16="http://schemas.microsoft.com/office/drawing/2014/main" id="{618FD374-537B-4FA3-B3D9-934D5E37EB51}"/>
                  </a:ext>
                </a:extLst>
              </p:cNvPr>
              <p:cNvSpPr txBox="1"/>
              <p:nvPr/>
            </p:nvSpPr>
            <p:spPr>
              <a:xfrm>
                <a:off x="4849705" y="4342466"/>
                <a:ext cx="2249014" cy="184666"/>
              </a:xfrm>
              <a:prstGeom prst="rect">
                <a:avLst/>
              </a:prstGeom>
              <a:noFill/>
            </p:spPr>
            <p:txBody>
              <a:bodyPr wrap="none" lIns="0" tIns="0" rIns="0" bIns="0" rtlCol="0">
                <a:spAutoFit/>
              </a:bodyPr>
              <a:lstStyle/>
              <a:p>
                <a:pPr algn="ctr"/>
                <a:r>
                  <a:rPr lang="fr-FR" sz="1200" dirty="0">
                    <a:solidFill>
                      <a:srgbClr val="213467"/>
                    </a:solidFill>
                    <a:latin typeface="Lato Black" panose="020F0A02020204030203" pitchFamily="34" charset="0"/>
                  </a:rPr>
                  <a:t>Une communauté d’intérêt pour</a:t>
                </a:r>
              </a:p>
            </p:txBody>
          </p:sp>
        </p:grpSp>
        <p:grpSp>
          <p:nvGrpSpPr>
            <p:cNvPr id="7" name="Groupe 6">
              <a:extLst>
                <a:ext uri="{FF2B5EF4-FFF2-40B4-BE49-F238E27FC236}">
                  <a16:creationId xmlns:a16="http://schemas.microsoft.com/office/drawing/2014/main" id="{D0DB760B-DC97-45CE-97F8-CD4D141F5D1B}"/>
                </a:ext>
              </a:extLst>
            </p:cNvPr>
            <p:cNvGrpSpPr/>
            <p:nvPr/>
          </p:nvGrpSpPr>
          <p:grpSpPr>
            <a:xfrm>
              <a:off x="5516821" y="4598965"/>
              <a:ext cx="1107676" cy="979739"/>
              <a:chOff x="5516821" y="4598965"/>
              <a:chExt cx="1107676" cy="979739"/>
            </a:xfrm>
          </p:grpSpPr>
          <p:sp>
            <p:nvSpPr>
              <p:cNvPr id="308" name="ZoneTexte 307">
                <a:extLst>
                  <a:ext uri="{FF2B5EF4-FFF2-40B4-BE49-F238E27FC236}">
                    <a16:creationId xmlns:a16="http://schemas.microsoft.com/office/drawing/2014/main" id="{67A1E11B-A865-4750-B2C6-A7157C4A899B}"/>
                  </a:ext>
                </a:extLst>
              </p:cNvPr>
              <p:cNvSpPr txBox="1"/>
              <p:nvPr/>
            </p:nvSpPr>
            <p:spPr>
              <a:xfrm>
                <a:off x="5516821" y="5246305"/>
                <a:ext cx="1107676" cy="332399"/>
              </a:xfrm>
              <a:prstGeom prst="rect">
                <a:avLst/>
              </a:prstGeom>
              <a:noFill/>
            </p:spPr>
            <p:txBody>
              <a:bodyPr wrap="none" lIns="0" tIns="0" rIns="0" bIns="0" anchor="t">
                <a:spAutoFit/>
              </a:bodyPr>
              <a:lstStyle/>
              <a:p>
                <a:pPr algn="ctr">
                  <a:lnSpc>
                    <a:spcPct val="90000"/>
                  </a:lnSpc>
                </a:pPr>
                <a:r>
                  <a:rPr lang="fr-FR" sz="1200">
                    <a:solidFill>
                      <a:srgbClr val="213467"/>
                    </a:solidFill>
                    <a:latin typeface="Georgia" panose="02040502050405020303" pitchFamily="18" charset="0"/>
                  </a:rPr>
                  <a:t>Penser le sujet</a:t>
                </a:r>
                <a:br>
                  <a:rPr lang="fr-FR" sz="1200">
                    <a:solidFill>
                      <a:srgbClr val="213467"/>
                    </a:solidFill>
                    <a:latin typeface="Georgia" panose="02040502050405020303" pitchFamily="18" charset="0"/>
                  </a:rPr>
                </a:br>
                <a:r>
                  <a:rPr lang="fr-FR" sz="1200">
                    <a:solidFill>
                      <a:srgbClr val="213467"/>
                    </a:solidFill>
                    <a:latin typeface="Georgia" panose="02040502050405020303" pitchFamily="18" charset="0"/>
                  </a:rPr>
                  <a:t>en </a:t>
                </a:r>
                <a:r>
                  <a:rPr lang="fr-FR" sz="1200" b="1">
                    <a:solidFill>
                      <a:srgbClr val="213467"/>
                    </a:solidFill>
                    <a:latin typeface="Georgia" panose="02040502050405020303" pitchFamily="18" charset="0"/>
                  </a:rPr>
                  <a:t>écosystème​</a:t>
                </a:r>
              </a:p>
            </p:txBody>
          </p:sp>
          <p:sp>
            <p:nvSpPr>
              <p:cNvPr id="312" name="Forme libre : forme 311">
                <a:extLst>
                  <a:ext uri="{FF2B5EF4-FFF2-40B4-BE49-F238E27FC236}">
                    <a16:creationId xmlns:a16="http://schemas.microsoft.com/office/drawing/2014/main" id="{D082C84A-6FBB-4F3B-BEAE-36AAC532DA87}"/>
                  </a:ext>
                </a:extLst>
              </p:cNvPr>
              <p:cNvSpPr/>
              <p:nvPr/>
            </p:nvSpPr>
            <p:spPr>
              <a:xfrm>
                <a:off x="5778564" y="4598965"/>
                <a:ext cx="547262" cy="548730"/>
              </a:xfrm>
              <a:custGeom>
                <a:avLst/>
                <a:gdLst>
                  <a:gd name="connsiteX0" fmla="*/ 283337 w 283337"/>
                  <a:gd name="connsiteY0" fmla="*/ 142049 h 284097"/>
                  <a:gd name="connsiteX1" fmla="*/ 277182 w 283337"/>
                  <a:gd name="connsiteY1" fmla="*/ 157333 h 284097"/>
                  <a:gd name="connsiteX2" fmla="*/ 279810 w 283337"/>
                  <a:gd name="connsiteY2" fmla="*/ 173654 h 284097"/>
                  <a:gd name="connsiteX3" fmla="*/ 270405 w 283337"/>
                  <a:gd name="connsiteY3" fmla="*/ 187208 h 284097"/>
                  <a:gd name="connsiteX4" fmla="*/ 269299 w 283337"/>
                  <a:gd name="connsiteY4" fmla="*/ 203668 h 284097"/>
                  <a:gd name="connsiteX5" fmla="*/ 257127 w 283337"/>
                  <a:gd name="connsiteY5" fmla="*/ 214802 h 284097"/>
                  <a:gd name="connsiteX6" fmla="*/ 252424 w 283337"/>
                  <a:gd name="connsiteY6" fmla="*/ 230639 h 284097"/>
                  <a:gd name="connsiteX7" fmla="*/ 238109 w 283337"/>
                  <a:gd name="connsiteY7" fmla="*/ 238730 h 284097"/>
                  <a:gd name="connsiteX8" fmla="*/ 230017 w 283337"/>
                  <a:gd name="connsiteY8" fmla="*/ 253115 h 284097"/>
                  <a:gd name="connsiteX9" fmla="*/ 214249 w 283337"/>
                  <a:gd name="connsiteY9" fmla="*/ 257818 h 284097"/>
                  <a:gd name="connsiteX10" fmla="*/ 203184 w 283337"/>
                  <a:gd name="connsiteY10" fmla="*/ 270059 h 284097"/>
                  <a:gd name="connsiteX11" fmla="*/ 186725 w 283337"/>
                  <a:gd name="connsiteY11" fmla="*/ 271165 h 284097"/>
                  <a:gd name="connsiteX12" fmla="*/ 173170 w 283337"/>
                  <a:gd name="connsiteY12" fmla="*/ 280571 h 284097"/>
                  <a:gd name="connsiteX13" fmla="*/ 156918 w 283337"/>
                  <a:gd name="connsiteY13" fmla="*/ 277943 h 284097"/>
                  <a:gd name="connsiteX14" fmla="*/ 141634 w 283337"/>
                  <a:gd name="connsiteY14" fmla="*/ 284098 h 284097"/>
                  <a:gd name="connsiteX15" fmla="*/ 126350 w 283337"/>
                  <a:gd name="connsiteY15" fmla="*/ 277943 h 284097"/>
                  <a:gd name="connsiteX16" fmla="*/ 110098 w 283337"/>
                  <a:gd name="connsiteY16" fmla="*/ 280571 h 284097"/>
                  <a:gd name="connsiteX17" fmla="*/ 96613 w 283337"/>
                  <a:gd name="connsiteY17" fmla="*/ 271165 h 284097"/>
                  <a:gd name="connsiteX18" fmla="*/ 80153 w 283337"/>
                  <a:gd name="connsiteY18" fmla="*/ 270059 h 284097"/>
                  <a:gd name="connsiteX19" fmla="*/ 69088 w 283337"/>
                  <a:gd name="connsiteY19" fmla="*/ 257818 h 284097"/>
                  <a:gd name="connsiteX20" fmla="*/ 53320 w 283337"/>
                  <a:gd name="connsiteY20" fmla="*/ 253115 h 284097"/>
                  <a:gd name="connsiteX21" fmla="*/ 45229 w 283337"/>
                  <a:gd name="connsiteY21" fmla="*/ 238730 h 284097"/>
                  <a:gd name="connsiteX22" fmla="*/ 30913 w 283337"/>
                  <a:gd name="connsiteY22" fmla="*/ 230639 h 284097"/>
                  <a:gd name="connsiteX23" fmla="*/ 26211 w 283337"/>
                  <a:gd name="connsiteY23" fmla="*/ 214802 h 284097"/>
                  <a:gd name="connsiteX24" fmla="*/ 14039 w 283337"/>
                  <a:gd name="connsiteY24" fmla="*/ 203668 h 284097"/>
                  <a:gd name="connsiteX25" fmla="*/ 12932 w 283337"/>
                  <a:gd name="connsiteY25" fmla="*/ 187208 h 284097"/>
                  <a:gd name="connsiteX26" fmla="*/ 3527 w 283337"/>
                  <a:gd name="connsiteY26" fmla="*/ 173654 h 284097"/>
                  <a:gd name="connsiteX27" fmla="*/ 6155 w 283337"/>
                  <a:gd name="connsiteY27" fmla="*/ 157333 h 284097"/>
                  <a:gd name="connsiteX28" fmla="*/ 0 w 283337"/>
                  <a:gd name="connsiteY28" fmla="*/ 141980 h 284097"/>
                  <a:gd name="connsiteX29" fmla="*/ 6155 w 283337"/>
                  <a:gd name="connsiteY29" fmla="*/ 126696 h 284097"/>
                  <a:gd name="connsiteX30" fmla="*/ 3527 w 283337"/>
                  <a:gd name="connsiteY30" fmla="*/ 110375 h 284097"/>
                  <a:gd name="connsiteX31" fmla="*/ 12932 w 283337"/>
                  <a:gd name="connsiteY31" fmla="*/ 96820 h 284097"/>
                  <a:gd name="connsiteX32" fmla="*/ 14039 w 283337"/>
                  <a:gd name="connsiteY32" fmla="*/ 80361 h 284097"/>
                  <a:gd name="connsiteX33" fmla="*/ 26211 w 283337"/>
                  <a:gd name="connsiteY33" fmla="*/ 69226 h 284097"/>
                  <a:gd name="connsiteX34" fmla="*/ 30913 w 283337"/>
                  <a:gd name="connsiteY34" fmla="*/ 53389 h 284097"/>
                  <a:gd name="connsiteX35" fmla="*/ 45229 w 283337"/>
                  <a:gd name="connsiteY35" fmla="*/ 45298 h 284097"/>
                  <a:gd name="connsiteX36" fmla="*/ 53320 w 283337"/>
                  <a:gd name="connsiteY36" fmla="*/ 30913 h 284097"/>
                  <a:gd name="connsiteX37" fmla="*/ 69088 w 283337"/>
                  <a:gd name="connsiteY37" fmla="*/ 26211 h 284097"/>
                  <a:gd name="connsiteX38" fmla="*/ 80153 w 283337"/>
                  <a:gd name="connsiteY38" fmla="*/ 14039 h 284097"/>
                  <a:gd name="connsiteX39" fmla="*/ 96544 w 283337"/>
                  <a:gd name="connsiteY39" fmla="*/ 12932 h 284097"/>
                  <a:gd name="connsiteX40" fmla="*/ 110029 w 283337"/>
                  <a:gd name="connsiteY40" fmla="*/ 3527 h 284097"/>
                  <a:gd name="connsiteX41" fmla="*/ 126281 w 283337"/>
                  <a:gd name="connsiteY41" fmla="*/ 6155 h 284097"/>
                  <a:gd name="connsiteX42" fmla="*/ 141565 w 283337"/>
                  <a:gd name="connsiteY42" fmla="*/ 0 h 284097"/>
                  <a:gd name="connsiteX43" fmla="*/ 156849 w 283337"/>
                  <a:gd name="connsiteY43" fmla="*/ 6155 h 284097"/>
                  <a:gd name="connsiteX44" fmla="*/ 173101 w 283337"/>
                  <a:gd name="connsiteY44" fmla="*/ 3527 h 284097"/>
                  <a:gd name="connsiteX45" fmla="*/ 186656 w 283337"/>
                  <a:gd name="connsiteY45" fmla="*/ 12932 h 284097"/>
                  <a:gd name="connsiteX46" fmla="*/ 203115 w 283337"/>
                  <a:gd name="connsiteY46" fmla="*/ 14039 h 284097"/>
                  <a:gd name="connsiteX47" fmla="*/ 214180 w 283337"/>
                  <a:gd name="connsiteY47" fmla="*/ 26280 h 284097"/>
                  <a:gd name="connsiteX48" fmla="*/ 229948 w 283337"/>
                  <a:gd name="connsiteY48" fmla="*/ 30982 h 284097"/>
                  <a:gd name="connsiteX49" fmla="*/ 238039 w 283337"/>
                  <a:gd name="connsiteY49" fmla="*/ 45367 h 284097"/>
                  <a:gd name="connsiteX50" fmla="*/ 252355 w 283337"/>
                  <a:gd name="connsiteY50" fmla="*/ 53458 h 284097"/>
                  <a:gd name="connsiteX51" fmla="*/ 257058 w 283337"/>
                  <a:gd name="connsiteY51" fmla="*/ 69295 h 284097"/>
                  <a:gd name="connsiteX52" fmla="*/ 269229 w 283337"/>
                  <a:gd name="connsiteY52" fmla="*/ 80430 h 284097"/>
                  <a:gd name="connsiteX53" fmla="*/ 270336 w 283337"/>
                  <a:gd name="connsiteY53" fmla="*/ 96889 h 284097"/>
                  <a:gd name="connsiteX54" fmla="*/ 279741 w 283337"/>
                  <a:gd name="connsiteY54" fmla="*/ 110444 h 284097"/>
                  <a:gd name="connsiteX55" fmla="*/ 277113 w 283337"/>
                  <a:gd name="connsiteY55" fmla="*/ 126765 h 284097"/>
                  <a:gd name="connsiteX56" fmla="*/ 283337 w 283337"/>
                  <a:gd name="connsiteY56" fmla="*/ 142049 h 28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337" h="284097">
                    <a:moveTo>
                      <a:pt x="283337" y="142049"/>
                    </a:moveTo>
                    <a:cubicBezTo>
                      <a:pt x="283337" y="147305"/>
                      <a:pt x="277736" y="152215"/>
                      <a:pt x="277182" y="157333"/>
                    </a:cubicBezTo>
                    <a:cubicBezTo>
                      <a:pt x="276629" y="162588"/>
                      <a:pt x="280917" y="168605"/>
                      <a:pt x="279810" y="173654"/>
                    </a:cubicBezTo>
                    <a:cubicBezTo>
                      <a:pt x="278635" y="178771"/>
                      <a:pt x="272134" y="182298"/>
                      <a:pt x="270405" y="187208"/>
                    </a:cubicBezTo>
                    <a:cubicBezTo>
                      <a:pt x="268676" y="192188"/>
                      <a:pt x="271581" y="199034"/>
                      <a:pt x="269299" y="203668"/>
                    </a:cubicBezTo>
                    <a:cubicBezTo>
                      <a:pt x="267016" y="208370"/>
                      <a:pt x="259893" y="210376"/>
                      <a:pt x="257127" y="214802"/>
                    </a:cubicBezTo>
                    <a:cubicBezTo>
                      <a:pt x="254361" y="219228"/>
                      <a:pt x="255675" y="226559"/>
                      <a:pt x="252424" y="230639"/>
                    </a:cubicBezTo>
                    <a:cubicBezTo>
                      <a:pt x="249174" y="234719"/>
                      <a:pt x="241774" y="235065"/>
                      <a:pt x="238109" y="238730"/>
                    </a:cubicBezTo>
                    <a:cubicBezTo>
                      <a:pt x="234443" y="242396"/>
                      <a:pt x="234097" y="249865"/>
                      <a:pt x="230017" y="253115"/>
                    </a:cubicBezTo>
                    <a:cubicBezTo>
                      <a:pt x="225937" y="256366"/>
                      <a:pt x="218675" y="255052"/>
                      <a:pt x="214249" y="257818"/>
                    </a:cubicBezTo>
                    <a:cubicBezTo>
                      <a:pt x="209892" y="260584"/>
                      <a:pt x="207887" y="267776"/>
                      <a:pt x="203184" y="270059"/>
                    </a:cubicBezTo>
                    <a:cubicBezTo>
                      <a:pt x="198551" y="272341"/>
                      <a:pt x="191704" y="269436"/>
                      <a:pt x="186725" y="271165"/>
                    </a:cubicBezTo>
                    <a:cubicBezTo>
                      <a:pt x="181815" y="272894"/>
                      <a:pt x="178288" y="279395"/>
                      <a:pt x="173170" y="280571"/>
                    </a:cubicBezTo>
                    <a:cubicBezTo>
                      <a:pt x="168121" y="281746"/>
                      <a:pt x="162105" y="277389"/>
                      <a:pt x="156918" y="277943"/>
                    </a:cubicBezTo>
                    <a:cubicBezTo>
                      <a:pt x="151800" y="278496"/>
                      <a:pt x="146890" y="284098"/>
                      <a:pt x="141634" y="284098"/>
                    </a:cubicBezTo>
                    <a:cubicBezTo>
                      <a:pt x="136378" y="284098"/>
                      <a:pt x="131468" y="278496"/>
                      <a:pt x="126350" y="277943"/>
                    </a:cubicBezTo>
                    <a:cubicBezTo>
                      <a:pt x="121164" y="277389"/>
                      <a:pt x="115147" y="281746"/>
                      <a:pt x="110098" y="280571"/>
                    </a:cubicBezTo>
                    <a:cubicBezTo>
                      <a:pt x="104981" y="279395"/>
                      <a:pt x="101454" y="272894"/>
                      <a:pt x="96613" y="271165"/>
                    </a:cubicBezTo>
                    <a:cubicBezTo>
                      <a:pt x="91703" y="269436"/>
                      <a:pt x="84856" y="272341"/>
                      <a:pt x="80153" y="270059"/>
                    </a:cubicBezTo>
                    <a:cubicBezTo>
                      <a:pt x="75451" y="267776"/>
                      <a:pt x="73445" y="260653"/>
                      <a:pt x="69088" y="257818"/>
                    </a:cubicBezTo>
                    <a:cubicBezTo>
                      <a:pt x="64662" y="255052"/>
                      <a:pt x="57401" y="256366"/>
                      <a:pt x="53320" y="253115"/>
                    </a:cubicBezTo>
                    <a:cubicBezTo>
                      <a:pt x="49240" y="249865"/>
                      <a:pt x="48894" y="242396"/>
                      <a:pt x="45229" y="238730"/>
                    </a:cubicBezTo>
                    <a:cubicBezTo>
                      <a:pt x="41564" y="235065"/>
                      <a:pt x="34164" y="234719"/>
                      <a:pt x="30913" y="230639"/>
                    </a:cubicBezTo>
                    <a:cubicBezTo>
                      <a:pt x="27663" y="226559"/>
                      <a:pt x="28977" y="219228"/>
                      <a:pt x="26211" y="214802"/>
                    </a:cubicBezTo>
                    <a:cubicBezTo>
                      <a:pt x="23444" y="210376"/>
                      <a:pt x="16321" y="208440"/>
                      <a:pt x="14039" y="203668"/>
                    </a:cubicBezTo>
                    <a:cubicBezTo>
                      <a:pt x="11757" y="198965"/>
                      <a:pt x="14661" y="192119"/>
                      <a:pt x="12932" y="187208"/>
                    </a:cubicBezTo>
                    <a:cubicBezTo>
                      <a:pt x="11203" y="182298"/>
                      <a:pt x="4703" y="178771"/>
                      <a:pt x="3527" y="173654"/>
                    </a:cubicBezTo>
                    <a:cubicBezTo>
                      <a:pt x="2421" y="168605"/>
                      <a:pt x="6708" y="162588"/>
                      <a:pt x="6155" y="157333"/>
                    </a:cubicBezTo>
                    <a:cubicBezTo>
                      <a:pt x="5602" y="152215"/>
                      <a:pt x="0" y="147305"/>
                      <a:pt x="0" y="141980"/>
                    </a:cubicBezTo>
                    <a:cubicBezTo>
                      <a:pt x="0" y="136724"/>
                      <a:pt x="5602" y="131814"/>
                      <a:pt x="6155" y="126696"/>
                    </a:cubicBezTo>
                    <a:cubicBezTo>
                      <a:pt x="6708" y="121440"/>
                      <a:pt x="2421" y="115423"/>
                      <a:pt x="3527" y="110375"/>
                    </a:cubicBezTo>
                    <a:cubicBezTo>
                      <a:pt x="4703" y="105257"/>
                      <a:pt x="11203" y="101730"/>
                      <a:pt x="12932" y="96820"/>
                    </a:cubicBezTo>
                    <a:cubicBezTo>
                      <a:pt x="14661" y="91841"/>
                      <a:pt x="11757" y="85063"/>
                      <a:pt x="14039" y="80361"/>
                    </a:cubicBezTo>
                    <a:cubicBezTo>
                      <a:pt x="16321" y="75658"/>
                      <a:pt x="23444" y="73652"/>
                      <a:pt x="26211" y="69226"/>
                    </a:cubicBezTo>
                    <a:cubicBezTo>
                      <a:pt x="28977" y="64800"/>
                      <a:pt x="27663" y="57470"/>
                      <a:pt x="30913" y="53389"/>
                    </a:cubicBezTo>
                    <a:cubicBezTo>
                      <a:pt x="34164" y="49309"/>
                      <a:pt x="41564" y="48963"/>
                      <a:pt x="45229" y="45298"/>
                    </a:cubicBezTo>
                    <a:cubicBezTo>
                      <a:pt x="48894" y="41633"/>
                      <a:pt x="49240" y="34164"/>
                      <a:pt x="53320" y="30913"/>
                    </a:cubicBezTo>
                    <a:cubicBezTo>
                      <a:pt x="57401" y="27663"/>
                      <a:pt x="64662" y="28977"/>
                      <a:pt x="69088" y="26211"/>
                    </a:cubicBezTo>
                    <a:cubicBezTo>
                      <a:pt x="73514" y="23444"/>
                      <a:pt x="75451" y="16252"/>
                      <a:pt x="80153" y="14039"/>
                    </a:cubicBezTo>
                    <a:cubicBezTo>
                      <a:pt x="84787" y="11757"/>
                      <a:pt x="91633" y="14661"/>
                      <a:pt x="96544" y="12932"/>
                    </a:cubicBezTo>
                    <a:cubicBezTo>
                      <a:pt x="101385" y="11203"/>
                      <a:pt x="104981" y="4703"/>
                      <a:pt x="110029" y="3527"/>
                    </a:cubicBezTo>
                    <a:cubicBezTo>
                      <a:pt x="115078" y="2351"/>
                      <a:pt x="121094" y="6708"/>
                      <a:pt x="126281" y="6155"/>
                    </a:cubicBezTo>
                    <a:cubicBezTo>
                      <a:pt x="131399" y="5602"/>
                      <a:pt x="136309" y="0"/>
                      <a:pt x="141565" y="0"/>
                    </a:cubicBezTo>
                    <a:cubicBezTo>
                      <a:pt x="146821" y="0"/>
                      <a:pt x="151731" y="5602"/>
                      <a:pt x="156849" y="6155"/>
                    </a:cubicBezTo>
                    <a:cubicBezTo>
                      <a:pt x="162036" y="6777"/>
                      <a:pt x="168052" y="2420"/>
                      <a:pt x="173101" y="3527"/>
                    </a:cubicBezTo>
                    <a:cubicBezTo>
                      <a:pt x="178218" y="4703"/>
                      <a:pt x="181745" y="11203"/>
                      <a:pt x="186656" y="12932"/>
                    </a:cubicBezTo>
                    <a:cubicBezTo>
                      <a:pt x="191566" y="14661"/>
                      <a:pt x="198412" y="11757"/>
                      <a:pt x="203115" y="14039"/>
                    </a:cubicBezTo>
                    <a:cubicBezTo>
                      <a:pt x="207818" y="16321"/>
                      <a:pt x="209823" y="23444"/>
                      <a:pt x="214180" y="26280"/>
                    </a:cubicBezTo>
                    <a:cubicBezTo>
                      <a:pt x="218606" y="29046"/>
                      <a:pt x="225868" y="27801"/>
                      <a:pt x="229948" y="30982"/>
                    </a:cubicBezTo>
                    <a:cubicBezTo>
                      <a:pt x="234028" y="34233"/>
                      <a:pt x="234374" y="41702"/>
                      <a:pt x="238039" y="45367"/>
                    </a:cubicBezTo>
                    <a:cubicBezTo>
                      <a:pt x="241705" y="49032"/>
                      <a:pt x="249105" y="49378"/>
                      <a:pt x="252355" y="53458"/>
                    </a:cubicBezTo>
                    <a:cubicBezTo>
                      <a:pt x="255605" y="57539"/>
                      <a:pt x="254291" y="64869"/>
                      <a:pt x="257058" y="69295"/>
                    </a:cubicBezTo>
                    <a:cubicBezTo>
                      <a:pt x="259824" y="73722"/>
                      <a:pt x="266947" y="75658"/>
                      <a:pt x="269229" y="80430"/>
                    </a:cubicBezTo>
                    <a:cubicBezTo>
                      <a:pt x="271512" y="85132"/>
                      <a:pt x="268607" y="91979"/>
                      <a:pt x="270336" y="96889"/>
                    </a:cubicBezTo>
                    <a:cubicBezTo>
                      <a:pt x="272065" y="101799"/>
                      <a:pt x="278566" y="105326"/>
                      <a:pt x="279741" y="110444"/>
                    </a:cubicBezTo>
                    <a:cubicBezTo>
                      <a:pt x="280917" y="115492"/>
                      <a:pt x="276560" y="121509"/>
                      <a:pt x="277113" y="126765"/>
                    </a:cubicBezTo>
                    <a:cubicBezTo>
                      <a:pt x="277805" y="131883"/>
                      <a:pt x="283337" y="136793"/>
                      <a:pt x="283337" y="142049"/>
                    </a:cubicBezTo>
                  </a:path>
                </a:pathLst>
              </a:custGeom>
              <a:solidFill>
                <a:schemeClr val="bg1"/>
              </a:solidFill>
              <a:ln w="6781" cap="flat">
                <a:noFill/>
                <a:prstDash val="solid"/>
                <a:miter/>
              </a:ln>
              <a:effectLst>
                <a:outerShdw blurRad="101600" dist="63500" dir="2700000" algn="tl" rotWithShape="0">
                  <a:prstClr val="black">
                    <a:alpha val="42000"/>
                  </a:prstClr>
                </a:outerShdw>
              </a:effectLst>
            </p:spPr>
            <p:txBody>
              <a:bodyPr rtlCol="0" anchor="ctr"/>
              <a:lstStyle/>
              <a:p>
                <a:endParaRPr lang="fr-FR"/>
              </a:p>
            </p:txBody>
          </p:sp>
          <p:grpSp>
            <p:nvGrpSpPr>
              <p:cNvPr id="313" name="Graphique 10">
                <a:extLst>
                  <a:ext uri="{FF2B5EF4-FFF2-40B4-BE49-F238E27FC236}">
                    <a16:creationId xmlns:a16="http://schemas.microsoft.com/office/drawing/2014/main" id="{EA240FBD-EB97-4DB4-8DD3-3164F55C7FB5}"/>
                  </a:ext>
                </a:extLst>
              </p:cNvPr>
              <p:cNvGrpSpPr/>
              <p:nvPr/>
            </p:nvGrpSpPr>
            <p:grpSpPr>
              <a:xfrm>
                <a:off x="5901234" y="4714058"/>
                <a:ext cx="301922" cy="318544"/>
                <a:chOff x="5913618" y="4717883"/>
                <a:chExt cx="257844" cy="272040"/>
              </a:xfrm>
              <a:noFill/>
            </p:grpSpPr>
            <p:sp>
              <p:nvSpPr>
                <p:cNvPr id="314" name="Forme libre : forme 313">
                  <a:extLst>
                    <a:ext uri="{FF2B5EF4-FFF2-40B4-BE49-F238E27FC236}">
                      <a16:creationId xmlns:a16="http://schemas.microsoft.com/office/drawing/2014/main" id="{D74D1572-B9E7-4C41-9899-7B1779D0DC8F}"/>
                    </a:ext>
                  </a:extLst>
                </p:cNvPr>
                <p:cNvSpPr/>
                <p:nvPr/>
              </p:nvSpPr>
              <p:spPr>
                <a:xfrm>
                  <a:off x="6014879" y="4724392"/>
                  <a:ext cx="70481" cy="80814"/>
                </a:xfrm>
                <a:custGeom>
                  <a:avLst/>
                  <a:gdLst>
                    <a:gd name="connsiteX0" fmla="*/ 0 w 70481"/>
                    <a:gd name="connsiteY0" fmla="*/ 6061 h 80814"/>
                    <a:gd name="connsiteX1" fmla="*/ 17317 w 70481"/>
                    <a:gd name="connsiteY1" fmla="*/ 0 h 80814"/>
                    <a:gd name="connsiteX2" fmla="*/ 70481 w 70481"/>
                    <a:gd name="connsiteY2" fmla="*/ 80814 h 80814"/>
                  </a:gdLst>
                  <a:ahLst/>
                  <a:cxnLst>
                    <a:cxn ang="0">
                      <a:pos x="connsiteX0" y="connsiteY0"/>
                    </a:cxn>
                    <a:cxn ang="0">
                      <a:pos x="connsiteX1" y="connsiteY1"/>
                    </a:cxn>
                    <a:cxn ang="0">
                      <a:pos x="connsiteX2" y="connsiteY2"/>
                    </a:cxn>
                  </a:cxnLst>
                  <a:rect l="l" t="t" r="r" b="b"/>
                  <a:pathLst>
                    <a:path w="70481" h="80814">
                      <a:moveTo>
                        <a:pt x="0" y="6061"/>
                      </a:moveTo>
                      <a:cubicBezTo>
                        <a:pt x="5484" y="2136"/>
                        <a:pt x="11314" y="0"/>
                        <a:pt x="17317" y="0"/>
                      </a:cubicBezTo>
                      <a:cubicBezTo>
                        <a:pt x="41157" y="0"/>
                        <a:pt x="61650" y="33307"/>
                        <a:pt x="70481" y="80814"/>
                      </a:cubicBezTo>
                    </a:path>
                  </a:pathLst>
                </a:custGeom>
                <a:noFill/>
                <a:ln w="11182" cap="flat">
                  <a:solidFill>
                    <a:srgbClr val="213467"/>
                  </a:solidFill>
                  <a:prstDash val="solid"/>
                  <a:round/>
                </a:ln>
              </p:spPr>
              <p:txBody>
                <a:bodyPr rtlCol="0" anchor="ctr"/>
                <a:lstStyle/>
                <a:p>
                  <a:endParaRPr lang="fr-FR"/>
                </a:p>
              </p:txBody>
            </p:sp>
            <p:sp>
              <p:nvSpPr>
                <p:cNvPr id="315" name="Forme libre : forme 314">
                  <a:extLst>
                    <a:ext uri="{FF2B5EF4-FFF2-40B4-BE49-F238E27FC236}">
                      <a16:creationId xmlns:a16="http://schemas.microsoft.com/office/drawing/2014/main" id="{8DE9D45B-4252-4A62-A354-1DC37A2D648B}"/>
                    </a:ext>
                  </a:extLst>
                </p:cNvPr>
                <p:cNvSpPr/>
                <p:nvPr/>
              </p:nvSpPr>
              <p:spPr>
                <a:xfrm>
                  <a:off x="5975858" y="4753254"/>
                  <a:ext cx="20434" cy="75041"/>
                </a:xfrm>
                <a:custGeom>
                  <a:avLst/>
                  <a:gdLst>
                    <a:gd name="connsiteX0" fmla="*/ 0 w 20434"/>
                    <a:gd name="connsiteY0" fmla="*/ 75042 h 75041"/>
                    <a:gd name="connsiteX1" fmla="*/ 20434 w 20434"/>
                    <a:gd name="connsiteY1" fmla="*/ 0 h 75041"/>
                  </a:gdLst>
                  <a:ahLst/>
                  <a:cxnLst>
                    <a:cxn ang="0">
                      <a:pos x="connsiteX0" y="connsiteY0"/>
                    </a:cxn>
                    <a:cxn ang="0">
                      <a:pos x="connsiteX1" y="connsiteY1"/>
                    </a:cxn>
                  </a:cxnLst>
                  <a:rect l="l" t="t" r="r" b="b"/>
                  <a:pathLst>
                    <a:path w="20434" h="75041">
                      <a:moveTo>
                        <a:pt x="0" y="75042"/>
                      </a:moveTo>
                      <a:cubicBezTo>
                        <a:pt x="2886" y="44910"/>
                        <a:pt x="10275" y="18587"/>
                        <a:pt x="20434" y="0"/>
                      </a:cubicBezTo>
                    </a:path>
                  </a:pathLst>
                </a:custGeom>
                <a:noFill/>
                <a:ln w="11182" cap="flat">
                  <a:solidFill>
                    <a:srgbClr val="213467"/>
                  </a:solidFill>
                  <a:prstDash val="solid"/>
                  <a:round/>
                </a:ln>
              </p:spPr>
              <p:txBody>
                <a:bodyPr rtlCol="0" anchor="ctr"/>
                <a:lstStyle/>
                <a:p>
                  <a:endParaRPr lang="fr-FR"/>
                </a:p>
              </p:txBody>
            </p:sp>
            <p:sp>
              <p:nvSpPr>
                <p:cNvPr id="317" name="Forme libre : forme 316">
                  <a:extLst>
                    <a:ext uri="{FF2B5EF4-FFF2-40B4-BE49-F238E27FC236}">
                      <a16:creationId xmlns:a16="http://schemas.microsoft.com/office/drawing/2014/main" id="{47EF969D-8471-40EB-9E6C-9EA28A5B0160}"/>
                    </a:ext>
                  </a:extLst>
                </p:cNvPr>
                <p:cNvSpPr/>
                <p:nvPr/>
              </p:nvSpPr>
              <p:spPr>
                <a:xfrm>
                  <a:off x="5974472" y="4828296"/>
                  <a:ext cx="115448" cy="161628"/>
                </a:xfrm>
                <a:custGeom>
                  <a:avLst/>
                  <a:gdLst>
                    <a:gd name="connsiteX0" fmla="*/ 114063 w 115448"/>
                    <a:gd name="connsiteY0" fmla="*/ 0 h 161628"/>
                    <a:gd name="connsiteX1" fmla="*/ 115449 w 115448"/>
                    <a:gd name="connsiteY1" fmla="*/ 28862 h 161628"/>
                    <a:gd name="connsiteX2" fmla="*/ 57724 w 115448"/>
                    <a:gd name="connsiteY2" fmla="*/ 161628 h 161628"/>
                    <a:gd name="connsiteX3" fmla="*/ 0 w 115448"/>
                    <a:gd name="connsiteY3" fmla="*/ 28862 h 161628"/>
                    <a:gd name="connsiteX4" fmla="*/ 231 w 115448"/>
                    <a:gd name="connsiteY4" fmla="*/ 17317 h 161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48" h="161628">
                      <a:moveTo>
                        <a:pt x="114063" y="0"/>
                      </a:moveTo>
                      <a:cubicBezTo>
                        <a:pt x="114987" y="9294"/>
                        <a:pt x="115449" y="18934"/>
                        <a:pt x="115449" y="28862"/>
                      </a:cubicBezTo>
                      <a:cubicBezTo>
                        <a:pt x="115449" y="102172"/>
                        <a:pt x="89588" y="161628"/>
                        <a:pt x="57724" y="161628"/>
                      </a:cubicBezTo>
                      <a:cubicBezTo>
                        <a:pt x="25861" y="161628"/>
                        <a:pt x="0" y="102172"/>
                        <a:pt x="0" y="28862"/>
                      </a:cubicBezTo>
                      <a:cubicBezTo>
                        <a:pt x="0" y="24995"/>
                        <a:pt x="58" y="21127"/>
                        <a:pt x="231" y="17317"/>
                      </a:cubicBezTo>
                    </a:path>
                  </a:pathLst>
                </a:custGeom>
                <a:noFill/>
                <a:ln w="11182" cap="flat">
                  <a:solidFill>
                    <a:srgbClr val="213467"/>
                  </a:solidFill>
                  <a:prstDash val="solid"/>
                  <a:round/>
                </a:ln>
              </p:spPr>
              <p:txBody>
                <a:bodyPr rtlCol="0" anchor="ctr"/>
                <a:lstStyle/>
                <a:p>
                  <a:endParaRPr lang="fr-FR"/>
                </a:p>
              </p:txBody>
            </p:sp>
            <p:sp>
              <p:nvSpPr>
                <p:cNvPr id="318" name="Forme libre : forme 317">
                  <a:extLst>
                    <a:ext uri="{FF2B5EF4-FFF2-40B4-BE49-F238E27FC236}">
                      <a16:creationId xmlns:a16="http://schemas.microsoft.com/office/drawing/2014/main" id="{CAC32FBC-352E-42CD-9782-8327AACD9907}"/>
                    </a:ext>
                  </a:extLst>
                </p:cNvPr>
                <p:cNvSpPr/>
                <p:nvPr/>
              </p:nvSpPr>
              <p:spPr>
                <a:xfrm>
                  <a:off x="5913622" y="4774062"/>
                  <a:ext cx="199562" cy="114151"/>
                </a:xfrm>
                <a:custGeom>
                  <a:avLst/>
                  <a:gdLst>
                    <a:gd name="connsiteX0" fmla="*/ 60850 w 199562"/>
                    <a:gd name="connsiteY0" fmla="*/ 114152 h 114151"/>
                    <a:gd name="connsiteX1" fmla="*/ 3588 w 199562"/>
                    <a:gd name="connsiteY1" fmla="*/ 16713 h 114151"/>
                    <a:gd name="connsiteX2" fmla="*/ 147437 w 199562"/>
                    <a:gd name="connsiteY2" fmla="*/ 33107 h 114151"/>
                    <a:gd name="connsiteX3" fmla="*/ 199562 w 199562"/>
                    <a:gd name="connsiteY3" fmla="*/ 71551 h 114151"/>
                  </a:gdLst>
                  <a:ahLst/>
                  <a:cxnLst>
                    <a:cxn ang="0">
                      <a:pos x="connsiteX0" y="connsiteY0"/>
                    </a:cxn>
                    <a:cxn ang="0">
                      <a:pos x="connsiteX1" y="connsiteY1"/>
                    </a:cxn>
                    <a:cxn ang="0">
                      <a:pos x="connsiteX2" y="connsiteY2"/>
                    </a:cxn>
                    <a:cxn ang="0">
                      <a:pos x="connsiteX3" y="connsiteY3"/>
                    </a:cxn>
                  </a:cxnLst>
                  <a:rect l="l" t="t" r="r" b="b"/>
                  <a:pathLst>
                    <a:path w="199562" h="114151">
                      <a:moveTo>
                        <a:pt x="60850" y="114152"/>
                      </a:moveTo>
                      <a:cubicBezTo>
                        <a:pt x="15133" y="80152"/>
                        <a:pt x="-9746" y="39860"/>
                        <a:pt x="3588" y="16713"/>
                      </a:cubicBezTo>
                      <a:cubicBezTo>
                        <a:pt x="19520" y="-10879"/>
                        <a:pt x="83940" y="-3548"/>
                        <a:pt x="147437" y="33107"/>
                      </a:cubicBezTo>
                      <a:cubicBezTo>
                        <a:pt x="167641" y="44767"/>
                        <a:pt x="185362" y="58043"/>
                        <a:pt x="199562" y="71551"/>
                      </a:cubicBezTo>
                    </a:path>
                  </a:pathLst>
                </a:custGeom>
                <a:noFill/>
                <a:ln w="11182" cap="flat">
                  <a:solidFill>
                    <a:srgbClr val="213467"/>
                  </a:solidFill>
                  <a:prstDash val="solid"/>
                  <a:round/>
                </a:ln>
              </p:spPr>
              <p:txBody>
                <a:bodyPr rtlCol="0" anchor="ctr"/>
                <a:lstStyle/>
                <a:p>
                  <a:endParaRPr lang="fr-FR"/>
                </a:p>
              </p:txBody>
            </p:sp>
            <p:sp>
              <p:nvSpPr>
                <p:cNvPr id="322" name="Forme libre : forme 321">
                  <a:extLst>
                    <a:ext uri="{FF2B5EF4-FFF2-40B4-BE49-F238E27FC236}">
                      <a16:creationId xmlns:a16="http://schemas.microsoft.com/office/drawing/2014/main" id="{C1F18D3D-0C05-4A78-916C-73611BD9213B}"/>
                    </a:ext>
                  </a:extLst>
                </p:cNvPr>
                <p:cNvSpPr/>
                <p:nvPr/>
              </p:nvSpPr>
              <p:spPr>
                <a:xfrm>
                  <a:off x="5991790" y="4900163"/>
                  <a:ext cx="158974" cy="40091"/>
                </a:xfrm>
                <a:custGeom>
                  <a:avLst/>
                  <a:gdLst>
                    <a:gd name="connsiteX0" fmla="*/ 158973 w 158974"/>
                    <a:gd name="connsiteY0" fmla="*/ 8947 h 40091"/>
                    <a:gd name="connsiteX1" fmla="*/ 155394 w 158974"/>
                    <a:gd name="connsiteY1" fmla="*/ 23378 h 40091"/>
                    <a:gd name="connsiteX2" fmla="*/ 11545 w 158974"/>
                    <a:gd name="connsiteY2" fmla="*/ 6985 h 40091"/>
                    <a:gd name="connsiteX3" fmla="*/ 0 w 158974"/>
                    <a:gd name="connsiteY3" fmla="*/ 0 h 40091"/>
                  </a:gdLst>
                  <a:ahLst/>
                  <a:cxnLst>
                    <a:cxn ang="0">
                      <a:pos x="connsiteX0" y="connsiteY0"/>
                    </a:cxn>
                    <a:cxn ang="0">
                      <a:pos x="connsiteX1" y="connsiteY1"/>
                    </a:cxn>
                    <a:cxn ang="0">
                      <a:pos x="connsiteX2" y="connsiteY2"/>
                    </a:cxn>
                    <a:cxn ang="0">
                      <a:pos x="connsiteX3" y="connsiteY3"/>
                    </a:cxn>
                  </a:cxnLst>
                  <a:rect l="l" t="t" r="r" b="b"/>
                  <a:pathLst>
                    <a:path w="158974" h="40091">
                      <a:moveTo>
                        <a:pt x="158973" y="8947"/>
                      </a:moveTo>
                      <a:cubicBezTo>
                        <a:pt x="159031" y="14258"/>
                        <a:pt x="157876" y="19107"/>
                        <a:pt x="155394" y="23378"/>
                      </a:cubicBezTo>
                      <a:cubicBezTo>
                        <a:pt x="139462" y="50971"/>
                        <a:pt x="75042" y="43640"/>
                        <a:pt x="11545" y="6985"/>
                      </a:cubicBezTo>
                      <a:cubicBezTo>
                        <a:pt x="7620" y="4676"/>
                        <a:pt x="3752" y="2367"/>
                        <a:pt x="0" y="0"/>
                      </a:cubicBezTo>
                    </a:path>
                  </a:pathLst>
                </a:custGeom>
                <a:noFill/>
                <a:ln w="11182" cap="flat">
                  <a:solidFill>
                    <a:srgbClr val="213467"/>
                  </a:solidFill>
                  <a:prstDash val="solid"/>
                  <a:round/>
                </a:ln>
              </p:spPr>
              <p:txBody>
                <a:bodyPr rtlCol="0" anchor="ctr"/>
                <a:lstStyle/>
                <a:p>
                  <a:endParaRPr lang="fr-FR"/>
                </a:p>
              </p:txBody>
            </p:sp>
            <p:sp>
              <p:nvSpPr>
                <p:cNvPr id="325" name="Forme libre : forme 324">
                  <a:extLst>
                    <a:ext uri="{FF2B5EF4-FFF2-40B4-BE49-F238E27FC236}">
                      <a16:creationId xmlns:a16="http://schemas.microsoft.com/office/drawing/2014/main" id="{0EE25CFF-F37D-4BDA-B265-76121D2003FB}"/>
                    </a:ext>
                  </a:extLst>
                </p:cNvPr>
                <p:cNvSpPr/>
                <p:nvPr/>
              </p:nvSpPr>
              <p:spPr>
                <a:xfrm>
                  <a:off x="6124556" y="4857331"/>
                  <a:ext cx="13334" cy="17144"/>
                </a:xfrm>
                <a:custGeom>
                  <a:avLst/>
                  <a:gdLst>
                    <a:gd name="connsiteX0" fmla="*/ 0 w 13334"/>
                    <a:gd name="connsiteY0" fmla="*/ 0 h 17144"/>
                    <a:gd name="connsiteX1" fmla="*/ 13334 w 13334"/>
                    <a:gd name="connsiteY1" fmla="*/ 17144 h 17144"/>
                  </a:gdLst>
                  <a:ahLst/>
                  <a:cxnLst>
                    <a:cxn ang="0">
                      <a:pos x="connsiteX0" y="connsiteY0"/>
                    </a:cxn>
                    <a:cxn ang="0">
                      <a:pos x="connsiteX1" y="connsiteY1"/>
                    </a:cxn>
                  </a:cxnLst>
                  <a:rect l="l" t="t" r="r" b="b"/>
                  <a:pathLst>
                    <a:path w="13334" h="17144">
                      <a:moveTo>
                        <a:pt x="0" y="0"/>
                      </a:moveTo>
                      <a:cubicBezTo>
                        <a:pt x="5137" y="5772"/>
                        <a:pt x="9640" y="11545"/>
                        <a:pt x="13334" y="17144"/>
                      </a:cubicBezTo>
                    </a:path>
                  </a:pathLst>
                </a:custGeom>
                <a:noFill/>
                <a:ln w="11182" cap="flat">
                  <a:solidFill>
                    <a:srgbClr val="213467"/>
                  </a:solidFill>
                  <a:prstDash val="solid"/>
                  <a:round/>
                </a:ln>
              </p:spPr>
              <p:txBody>
                <a:bodyPr rtlCol="0" anchor="ctr"/>
                <a:lstStyle/>
                <a:p>
                  <a:endParaRPr lang="fr-FR"/>
                </a:p>
              </p:txBody>
            </p:sp>
            <p:sp>
              <p:nvSpPr>
                <p:cNvPr id="328" name="Forme libre : forme 327">
                  <a:extLst>
                    <a:ext uri="{FF2B5EF4-FFF2-40B4-BE49-F238E27FC236}">
                      <a16:creationId xmlns:a16="http://schemas.microsoft.com/office/drawing/2014/main" id="{51BD5199-8D62-4558-87C7-DD8DA093A1F1}"/>
                    </a:ext>
                  </a:extLst>
                </p:cNvPr>
                <p:cNvSpPr/>
                <p:nvPr/>
              </p:nvSpPr>
              <p:spPr>
                <a:xfrm>
                  <a:off x="5962928" y="4921809"/>
                  <a:ext cx="69269" cy="18298"/>
                </a:xfrm>
                <a:custGeom>
                  <a:avLst/>
                  <a:gdLst>
                    <a:gd name="connsiteX0" fmla="*/ 0 w 69269"/>
                    <a:gd name="connsiteY0" fmla="*/ 18299 h 18298"/>
                    <a:gd name="connsiteX1" fmla="*/ 69269 w 69269"/>
                    <a:gd name="connsiteY1" fmla="*/ 0 h 18298"/>
                  </a:gdLst>
                  <a:ahLst/>
                  <a:cxnLst>
                    <a:cxn ang="0">
                      <a:pos x="connsiteX0" y="connsiteY0"/>
                    </a:cxn>
                    <a:cxn ang="0">
                      <a:pos x="connsiteX1" y="connsiteY1"/>
                    </a:cxn>
                  </a:cxnLst>
                  <a:rect l="l" t="t" r="r" b="b"/>
                  <a:pathLst>
                    <a:path w="69269" h="18298">
                      <a:moveTo>
                        <a:pt x="0" y="18299"/>
                      </a:moveTo>
                      <a:cubicBezTo>
                        <a:pt x="19857" y="17317"/>
                        <a:pt x="44044" y="11141"/>
                        <a:pt x="69269" y="0"/>
                      </a:cubicBezTo>
                    </a:path>
                  </a:pathLst>
                </a:custGeom>
                <a:noFill/>
                <a:ln w="11182" cap="flat">
                  <a:solidFill>
                    <a:srgbClr val="213467"/>
                  </a:solidFill>
                  <a:prstDash val="solid"/>
                  <a:round/>
                </a:ln>
              </p:spPr>
              <p:txBody>
                <a:bodyPr rtlCol="0" anchor="ctr"/>
                <a:lstStyle/>
                <a:p>
                  <a:endParaRPr lang="fr-FR"/>
                </a:p>
              </p:txBody>
            </p:sp>
            <p:sp>
              <p:nvSpPr>
                <p:cNvPr id="331" name="Forme libre : forme 330">
                  <a:extLst>
                    <a:ext uri="{FF2B5EF4-FFF2-40B4-BE49-F238E27FC236}">
                      <a16:creationId xmlns:a16="http://schemas.microsoft.com/office/drawing/2014/main" id="{891AB5CF-46B9-45A7-9382-F4C543DEA2B7}"/>
                    </a:ext>
                  </a:extLst>
                </p:cNvPr>
                <p:cNvSpPr/>
                <p:nvPr/>
              </p:nvSpPr>
              <p:spPr>
                <a:xfrm>
                  <a:off x="5913618" y="4803936"/>
                  <a:ext cx="95489" cy="130168"/>
                </a:xfrm>
                <a:custGeom>
                  <a:avLst/>
                  <a:gdLst>
                    <a:gd name="connsiteX0" fmla="*/ 95489 w 95489"/>
                    <a:gd name="connsiteY0" fmla="*/ 0 h 130168"/>
                    <a:gd name="connsiteX1" fmla="*/ 89717 w 95489"/>
                    <a:gd name="connsiteY1" fmla="*/ 3233 h 130168"/>
                    <a:gd name="connsiteX2" fmla="*/ 3592 w 95489"/>
                    <a:gd name="connsiteY2" fmla="*/ 119605 h 130168"/>
                    <a:gd name="connsiteX3" fmla="*/ 14675 w 95489"/>
                    <a:gd name="connsiteY3" fmla="*/ 130168 h 130168"/>
                  </a:gdLst>
                  <a:ahLst/>
                  <a:cxnLst>
                    <a:cxn ang="0">
                      <a:pos x="connsiteX0" y="connsiteY0"/>
                    </a:cxn>
                    <a:cxn ang="0">
                      <a:pos x="connsiteX1" y="connsiteY1"/>
                    </a:cxn>
                    <a:cxn ang="0">
                      <a:pos x="connsiteX2" y="connsiteY2"/>
                    </a:cxn>
                    <a:cxn ang="0">
                      <a:pos x="connsiteX3" y="connsiteY3"/>
                    </a:cxn>
                  </a:cxnLst>
                  <a:rect l="l" t="t" r="r" b="b"/>
                  <a:pathLst>
                    <a:path w="95489" h="130168">
                      <a:moveTo>
                        <a:pt x="95489" y="0"/>
                      </a:moveTo>
                      <a:cubicBezTo>
                        <a:pt x="93584" y="1039"/>
                        <a:pt x="91621" y="2136"/>
                        <a:pt x="89717" y="3233"/>
                      </a:cubicBezTo>
                      <a:cubicBezTo>
                        <a:pt x="26220" y="39888"/>
                        <a:pt x="-12340" y="92013"/>
                        <a:pt x="3592" y="119605"/>
                      </a:cubicBezTo>
                      <a:cubicBezTo>
                        <a:pt x="6132" y="123992"/>
                        <a:pt x="9884" y="127513"/>
                        <a:pt x="14675" y="130168"/>
                      </a:cubicBezTo>
                    </a:path>
                  </a:pathLst>
                </a:custGeom>
                <a:noFill/>
                <a:ln w="11182" cap="flat">
                  <a:solidFill>
                    <a:srgbClr val="213467"/>
                  </a:solidFill>
                  <a:prstDash val="solid"/>
                  <a:round/>
                </a:ln>
              </p:spPr>
              <p:txBody>
                <a:bodyPr rtlCol="0" anchor="ctr"/>
                <a:lstStyle/>
                <a:p>
                  <a:endParaRPr lang="fr-FR"/>
                </a:p>
              </p:txBody>
            </p:sp>
            <p:sp>
              <p:nvSpPr>
                <p:cNvPr id="334" name="Forme libre : forme 333">
                  <a:extLst>
                    <a:ext uri="{FF2B5EF4-FFF2-40B4-BE49-F238E27FC236}">
                      <a16:creationId xmlns:a16="http://schemas.microsoft.com/office/drawing/2014/main" id="{36FD269B-2B9A-4AEF-B307-F8F134208D6B}"/>
                    </a:ext>
                  </a:extLst>
                </p:cNvPr>
                <p:cNvSpPr/>
                <p:nvPr/>
              </p:nvSpPr>
              <p:spPr>
                <a:xfrm>
                  <a:off x="6032197" y="4774040"/>
                  <a:ext cx="118578" cy="136340"/>
                </a:xfrm>
                <a:custGeom>
                  <a:avLst/>
                  <a:gdLst>
                    <a:gd name="connsiteX0" fmla="*/ 23090 w 118578"/>
                    <a:gd name="connsiteY0" fmla="*/ 136340 h 136340"/>
                    <a:gd name="connsiteX1" fmla="*/ 28862 w 118578"/>
                    <a:gd name="connsiteY1" fmla="*/ 133108 h 136340"/>
                    <a:gd name="connsiteX2" fmla="*/ 114987 w 118578"/>
                    <a:gd name="connsiteY2" fmla="*/ 16735 h 136340"/>
                    <a:gd name="connsiteX3" fmla="*/ 0 w 118578"/>
                    <a:gd name="connsiteY3" fmla="*/ 18467 h 136340"/>
                  </a:gdLst>
                  <a:ahLst/>
                  <a:cxnLst>
                    <a:cxn ang="0">
                      <a:pos x="connsiteX0" y="connsiteY0"/>
                    </a:cxn>
                    <a:cxn ang="0">
                      <a:pos x="connsiteX1" y="connsiteY1"/>
                    </a:cxn>
                    <a:cxn ang="0">
                      <a:pos x="connsiteX2" y="connsiteY2"/>
                    </a:cxn>
                    <a:cxn ang="0">
                      <a:pos x="connsiteX3" y="connsiteY3"/>
                    </a:cxn>
                  </a:cxnLst>
                  <a:rect l="l" t="t" r="r" b="b"/>
                  <a:pathLst>
                    <a:path w="118578" h="136340">
                      <a:moveTo>
                        <a:pt x="23090" y="136340"/>
                      </a:moveTo>
                      <a:cubicBezTo>
                        <a:pt x="24995" y="135301"/>
                        <a:pt x="26957" y="134204"/>
                        <a:pt x="28862" y="133108"/>
                      </a:cubicBezTo>
                      <a:cubicBezTo>
                        <a:pt x="92359" y="96453"/>
                        <a:pt x="130919" y="44327"/>
                        <a:pt x="114987" y="16735"/>
                      </a:cubicBezTo>
                      <a:cubicBezTo>
                        <a:pt x="101479" y="-6701"/>
                        <a:pt x="53106" y="-4969"/>
                        <a:pt x="0" y="18467"/>
                      </a:cubicBezTo>
                    </a:path>
                  </a:pathLst>
                </a:custGeom>
                <a:noFill/>
                <a:ln w="11182" cap="flat">
                  <a:solidFill>
                    <a:srgbClr val="213467"/>
                  </a:solidFill>
                  <a:prstDash val="solid"/>
                  <a:round/>
                </a:ln>
              </p:spPr>
              <p:txBody>
                <a:bodyPr rtlCol="0" anchor="ctr"/>
                <a:lstStyle/>
                <a:p>
                  <a:endParaRPr lang="fr-FR"/>
                </a:p>
              </p:txBody>
            </p:sp>
            <p:sp>
              <p:nvSpPr>
                <p:cNvPr id="359" name="Forme libre : forme 358">
                  <a:extLst>
                    <a:ext uri="{FF2B5EF4-FFF2-40B4-BE49-F238E27FC236}">
                      <a16:creationId xmlns:a16="http://schemas.microsoft.com/office/drawing/2014/main" id="{DA2579D6-811F-41E6-8D8D-40CA34DE4102}"/>
                    </a:ext>
                  </a:extLst>
                </p:cNvPr>
                <p:cNvSpPr/>
                <p:nvPr/>
              </p:nvSpPr>
              <p:spPr>
                <a:xfrm rot="-1903049">
                  <a:off x="5986014" y="4724401"/>
                  <a:ext cx="34632" cy="34632"/>
                </a:xfrm>
                <a:custGeom>
                  <a:avLst/>
                  <a:gdLst>
                    <a:gd name="connsiteX0" fmla="*/ 34633 w 34632"/>
                    <a:gd name="connsiteY0" fmla="*/ 17316 h 34632"/>
                    <a:gd name="connsiteX1" fmla="*/ 17316 w 34632"/>
                    <a:gd name="connsiteY1" fmla="*/ 34633 h 34632"/>
                    <a:gd name="connsiteX2" fmla="*/ 0 w 34632"/>
                    <a:gd name="connsiteY2" fmla="*/ 17316 h 34632"/>
                    <a:gd name="connsiteX3" fmla="*/ 17316 w 34632"/>
                    <a:gd name="connsiteY3" fmla="*/ 0 h 34632"/>
                    <a:gd name="connsiteX4" fmla="*/ 34633 w 34632"/>
                    <a:gd name="connsiteY4" fmla="*/ 17316 h 34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2" h="34632">
                      <a:moveTo>
                        <a:pt x="34633" y="17316"/>
                      </a:moveTo>
                      <a:cubicBezTo>
                        <a:pt x="34633" y="26880"/>
                        <a:pt x="26880" y="34633"/>
                        <a:pt x="17316" y="34633"/>
                      </a:cubicBezTo>
                      <a:cubicBezTo>
                        <a:pt x="7753" y="34633"/>
                        <a:pt x="0" y="26880"/>
                        <a:pt x="0" y="17316"/>
                      </a:cubicBezTo>
                      <a:cubicBezTo>
                        <a:pt x="0" y="7753"/>
                        <a:pt x="7753" y="0"/>
                        <a:pt x="17316" y="0"/>
                      </a:cubicBezTo>
                      <a:cubicBezTo>
                        <a:pt x="26880" y="0"/>
                        <a:pt x="34633" y="7753"/>
                        <a:pt x="34633" y="17316"/>
                      </a:cubicBezTo>
                      <a:close/>
                    </a:path>
                  </a:pathLst>
                </a:custGeom>
                <a:noFill/>
                <a:ln w="11181" cap="flat">
                  <a:solidFill>
                    <a:srgbClr val="213467"/>
                  </a:solidFill>
                  <a:prstDash val="solid"/>
                  <a:round/>
                </a:ln>
              </p:spPr>
              <p:txBody>
                <a:bodyPr rtlCol="0" anchor="ctr"/>
                <a:lstStyle/>
                <a:p>
                  <a:endParaRPr lang="fr-FR"/>
                </a:p>
              </p:txBody>
            </p:sp>
            <p:sp>
              <p:nvSpPr>
                <p:cNvPr id="361" name="Forme libre : forme 360">
                  <a:extLst>
                    <a:ext uri="{FF2B5EF4-FFF2-40B4-BE49-F238E27FC236}">
                      <a16:creationId xmlns:a16="http://schemas.microsoft.com/office/drawing/2014/main" id="{9D59DC52-DDA0-4017-9581-45E2FF53A0B7}"/>
                    </a:ext>
                  </a:extLst>
                </p:cNvPr>
                <p:cNvSpPr/>
                <p:nvPr/>
              </p:nvSpPr>
              <p:spPr>
                <a:xfrm rot="-1903049">
                  <a:off x="5928283" y="4920653"/>
                  <a:ext cx="34632" cy="34632"/>
                </a:xfrm>
                <a:custGeom>
                  <a:avLst/>
                  <a:gdLst>
                    <a:gd name="connsiteX0" fmla="*/ 34633 w 34632"/>
                    <a:gd name="connsiteY0" fmla="*/ 17316 h 34632"/>
                    <a:gd name="connsiteX1" fmla="*/ 17316 w 34632"/>
                    <a:gd name="connsiteY1" fmla="*/ 34633 h 34632"/>
                    <a:gd name="connsiteX2" fmla="*/ 0 w 34632"/>
                    <a:gd name="connsiteY2" fmla="*/ 17316 h 34632"/>
                    <a:gd name="connsiteX3" fmla="*/ 17316 w 34632"/>
                    <a:gd name="connsiteY3" fmla="*/ 0 h 34632"/>
                    <a:gd name="connsiteX4" fmla="*/ 34633 w 34632"/>
                    <a:gd name="connsiteY4" fmla="*/ 17316 h 34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2" h="34632">
                      <a:moveTo>
                        <a:pt x="34633" y="17316"/>
                      </a:moveTo>
                      <a:cubicBezTo>
                        <a:pt x="34633" y="26880"/>
                        <a:pt x="26880" y="34633"/>
                        <a:pt x="17316" y="34633"/>
                      </a:cubicBezTo>
                      <a:cubicBezTo>
                        <a:pt x="7753" y="34633"/>
                        <a:pt x="0" y="26880"/>
                        <a:pt x="0" y="17316"/>
                      </a:cubicBezTo>
                      <a:cubicBezTo>
                        <a:pt x="0" y="7753"/>
                        <a:pt x="7753" y="0"/>
                        <a:pt x="17316" y="0"/>
                      </a:cubicBezTo>
                      <a:cubicBezTo>
                        <a:pt x="26880" y="0"/>
                        <a:pt x="34633" y="7753"/>
                        <a:pt x="34633" y="17316"/>
                      </a:cubicBezTo>
                      <a:close/>
                    </a:path>
                  </a:pathLst>
                </a:custGeom>
                <a:noFill/>
                <a:ln w="11181" cap="flat">
                  <a:solidFill>
                    <a:srgbClr val="213467"/>
                  </a:solidFill>
                  <a:prstDash val="solid"/>
                  <a:round/>
                </a:ln>
              </p:spPr>
              <p:txBody>
                <a:bodyPr rtlCol="0" anchor="ctr"/>
                <a:lstStyle/>
                <a:p>
                  <a:endParaRPr lang="fr-FR"/>
                </a:p>
              </p:txBody>
            </p:sp>
            <p:sp>
              <p:nvSpPr>
                <p:cNvPr id="362" name="Forme libre : forme 361">
                  <a:extLst>
                    <a:ext uri="{FF2B5EF4-FFF2-40B4-BE49-F238E27FC236}">
                      <a16:creationId xmlns:a16="http://schemas.microsoft.com/office/drawing/2014/main" id="{A65146A7-9455-4ED8-8C62-2D0E6318194F}"/>
                    </a:ext>
                  </a:extLst>
                </p:cNvPr>
                <p:cNvSpPr/>
                <p:nvPr/>
              </p:nvSpPr>
              <p:spPr>
                <a:xfrm rot="-1903049">
                  <a:off x="6130313" y="4874484"/>
                  <a:ext cx="34632" cy="34632"/>
                </a:xfrm>
                <a:custGeom>
                  <a:avLst/>
                  <a:gdLst>
                    <a:gd name="connsiteX0" fmla="*/ 34633 w 34632"/>
                    <a:gd name="connsiteY0" fmla="*/ 17316 h 34632"/>
                    <a:gd name="connsiteX1" fmla="*/ 17316 w 34632"/>
                    <a:gd name="connsiteY1" fmla="*/ 34633 h 34632"/>
                    <a:gd name="connsiteX2" fmla="*/ 0 w 34632"/>
                    <a:gd name="connsiteY2" fmla="*/ 17316 h 34632"/>
                    <a:gd name="connsiteX3" fmla="*/ 17316 w 34632"/>
                    <a:gd name="connsiteY3" fmla="*/ 0 h 34632"/>
                    <a:gd name="connsiteX4" fmla="*/ 34633 w 34632"/>
                    <a:gd name="connsiteY4" fmla="*/ 17316 h 34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2" h="34632">
                      <a:moveTo>
                        <a:pt x="34633" y="17316"/>
                      </a:moveTo>
                      <a:cubicBezTo>
                        <a:pt x="34633" y="26880"/>
                        <a:pt x="26880" y="34633"/>
                        <a:pt x="17316" y="34633"/>
                      </a:cubicBezTo>
                      <a:cubicBezTo>
                        <a:pt x="7753" y="34633"/>
                        <a:pt x="0" y="26880"/>
                        <a:pt x="0" y="17316"/>
                      </a:cubicBezTo>
                      <a:cubicBezTo>
                        <a:pt x="0" y="7753"/>
                        <a:pt x="7753" y="0"/>
                        <a:pt x="17316" y="0"/>
                      </a:cubicBezTo>
                      <a:cubicBezTo>
                        <a:pt x="26880" y="0"/>
                        <a:pt x="34633" y="7753"/>
                        <a:pt x="34633" y="17316"/>
                      </a:cubicBezTo>
                      <a:close/>
                    </a:path>
                  </a:pathLst>
                </a:custGeom>
                <a:noFill/>
                <a:ln w="11181" cap="flat">
                  <a:solidFill>
                    <a:srgbClr val="213467"/>
                  </a:solidFill>
                  <a:prstDash val="solid"/>
                  <a:round/>
                </a:ln>
              </p:spPr>
              <p:txBody>
                <a:bodyPr rtlCol="0" anchor="ctr"/>
                <a:lstStyle/>
                <a:p>
                  <a:endParaRPr lang="fr-FR"/>
                </a:p>
              </p:txBody>
            </p:sp>
            <p:sp>
              <p:nvSpPr>
                <p:cNvPr id="365" name="Forme libre : forme 364">
                  <a:extLst>
                    <a:ext uri="{FF2B5EF4-FFF2-40B4-BE49-F238E27FC236}">
                      <a16:creationId xmlns:a16="http://schemas.microsoft.com/office/drawing/2014/main" id="{965B308B-1F7C-4DAF-A620-AA014AE7B107}"/>
                    </a:ext>
                  </a:extLst>
                </p:cNvPr>
                <p:cNvSpPr/>
                <p:nvPr/>
              </p:nvSpPr>
              <p:spPr>
                <a:xfrm>
                  <a:off x="6009107" y="4834068"/>
                  <a:ext cx="46179" cy="46179"/>
                </a:xfrm>
                <a:custGeom>
                  <a:avLst/>
                  <a:gdLst>
                    <a:gd name="connsiteX0" fmla="*/ 46179 w 46179"/>
                    <a:gd name="connsiteY0" fmla="*/ 23090 h 46179"/>
                    <a:gd name="connsiteX1" fmla="*/ 23090 w 46179"/>
                    <a:gd name="connsiteY1" fmla="*/ 46180 h 46179"/>
                    <a:gd name="connsiteX2" fmla="*/ 0 w 46179"/>
                    <a:gd name="connsiteY2" fmla="*/ 23090 h 46179"/>
                    <a:gd name="connsiteX3" fmla="*/ 23090 w 46179"/>
                    <a:gd name="connsiteY3" fmla="*/ 0 h 46179"/>
                    <a:gd name="connsiteX4" fmla="*/ 46179 w 46179"/>
                    <a:gd name="connsiteY4" fmla="*/ 23090 h 4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79" h="46179">
                      <a:moveTo>
                        <a:pt x="46179" y="23090"/>
                      </a:moveTo>
                      <a:cubicBezTo>
                        <a:pt x="46179" y="35847"/>
                        <a:pt x="35847" y="46180"/>
                        <a:pt x="23090" y="46180"/>
                      </a:cubicBezTo>
                      <a:cubicBezTo>
                        <a:pt x="10333" y="46180"/>
                        <a:pt x="0" y="35847"/>
                        <a:pt x="0" y="23090"/>
                      </a:cubicBezTo>
                      <a:cubicBezTo>
                        <a:pt x="0" y="10333"/>
                        <a:pt x="10333" y="0"/>
                        <a:pt x="23090" y="0"/>
                      </a:cubicBezTo>
                      <a:cubicBezTo>
                        <a:pt x="35847" y="0"/>
                        <a:pt x="46179" y="10333"/>
                        <a:pt x="46179" y="23090"/>
                      </a:cubicBezTo>
                      <a:close/>
                    </a:path>
                  </a:pathLst>
                </a:custGeom>
                <a:noFill/>
                <a:ln w="11182" cap="flat">
                  <a:solidFill>
                    <a:srgbClr val="213467"/>
                  </a:solidFill>
                  <a:prstDash val="solid"/>
                  <a:round/>
                </a:ln>
              </p:spPr>
              <p:txBody>
                <a:bodyPr rtlCol="0" anchor="ctr"/>
                <a:lstStyle/>
                <a:p>
                  <a:endParaRPr lang="fr-FR"/>
                </a:p>
              </p:txBody>
            </p:sp>
          </p:grpSp>
        </p:grpSp>
        <p:grpSp>
          <p:nvGrpSpPr>
            <p:cNvPr id="5" name="Groupe 4">
              <a:extLst>
                <a:ext uri="{FF2B5EF4-FFF2-40B4-BE49-F238E27FC236}">
                  <a16:creationId xmlns:a16="http://schemas.microsoft.com/office/drawing/2014/main" id="{AAC5E4F6-944E-4DC2-B0FC-0D2FA1B8D392}"/>
                </a:ext>
              </a:extLst>
            </p:cNvPr>
            <p:cNvGrpSpPr/>
            <p:nvPr/>
          </p:nvGrpSpPr>
          <p:grpSpPr>
            <a:xfrm>
              <a:off x="3826448" y="5375252"/>
              <a:ext cx="2213748" cy="979739"/>
              <a:chOff x="3826448" y="5375252"/>
              <a:chExt cx="2213748" cy="979739"/>
            </a:xfrm>
          </p:grpSpPr>
          <p:sp>
            <p:nvSpPr>
              <p:cNvPr id="306" name="Forme libre : forme 305">
                <a:extLst>
                  <a:ext uri="{FF2B5EF4-FFF2-40B4-BE49-F238E27FC236}">
                    <a16:creationId xmlns:a16="http://schemas.microsoft.com/office/drawing/2014/main" id="{4C1BE3EC-0998-429B-805B-43B863778B46}"/>
                  </a:ext>
                </a:extLst>
              </p:cNvPr>
              <p:cNvSpPr/>
              <p:nvPr/>
            </p:nvSpPr>
            <p:spPr>
              <a:xfrm>
                <a:off x="4659691" y="5375252"/>
                <a:ext cx="547262" cy="548730"/>
              </a:xfrm>
              <a:custGeom>
                <a:avLst/>
                <a:gdLst>
                  <a:gd name="connsiteX0" fmla="*/ 283337 w 283337"/>
                  <a:gd name="connsiteY0" fmla="*/ 142049 h 284097"/>
                  <a:gd name="connsiteX1" fmla="*/ 277182 w 283337"/>
                  <a:gd name="connsiteY1" fmla="*/ 157333 h 284097"/>
                  <a:gd name="connsiteX2" fmla="*/ 279810 w 283337"/>
                  <a:gd name="connsiteY2" fmla="*/ 173654 h 284097"/>
                  <a:gd name="connsiteX3" fmla="*/ 270405 w 283337"/>
                  <a:gd name="connsiteY3" fmla="*/ 187208 h 284097"/>
                  <a:gd name="connsiteX4" fmla="*/ 269299 w 283337"/>
                  <a:gd name="connsiteY4" fmla="*/ 203668 h 284097"/>
                  <a:gd name="connsiteX5" fmla="*/ 257127 w 283337"/>
                  <a:gd name="connsiteY5" fmla="*/ 214802 h 284097"/>
                  <a:gd name="connsiteX6" fmla="*/ 252424 w 283337"/>
                  <a:gd name="connsiteY6" fmla="*/ 230639 h 284097"/>
                  <a:gd name="connsiteX7" fmla="*/ 238109 w 283337"/>
                  <a:gd name="connsiteY7" fmla="*/ 238730 h 284097"/>
                  <a:gd name="connsiteX8" fmla="*/ 230017 w 283337"/>
                  <a:gd name="connsiteY8" fmla="*/ 253115 h 284097"/>
                  <a:gd name="connsiteX9" fmla="*/ 214249 w 283337"/>
                  <a:gd name="connsiteY9" fmla="*/ 257818 h 284097"/>
                  <a:gd name="connsiteX10" fmla="*/ 203184 w 283337"/>
                  <a:gd name="connsiteY10" fmla="*/ 270059 h 284097"/>
                  <a:gd name="connsiteX11" fmla="*/ 186725 w 283337"/>
                  <a:gd name="connsiteY11" fmla="*/ 271165 h 284097"/>
                  <a:gd name="connsiteX12" fmla="*/ 173170 w 283337"/>
                  <a:gd name="connsiteY12" fmla="*/ 280571 h 284097"/>
                  <a:gd name="connsiteX13" fmla="*/ 156918 w 283337"/>
                  <a:gd name="connsiteY13" fmla="*/ 277943 h 284097"/>
                  <a:gd name="connsiteX14" fmla="*/ 141634 w 283337"/>
                  <a:gd name="connsiteY14" fmla="*/ 284098 h 284097"/>
                  <a:gd name="connsiteX15" fmla="*/ 126350 w 283337"/>
                  <a:gd name="connsiteY15" fmla="*/ 277943 h 284097"/>
                  <a:gd name="connsiteX16" fmla="*/ 110098 w 283337"/>
                  <a:gd name="connsiteY16" fmla="*/ 280571 h 284097"/>
                  <a:gd name="connsiteX17" fmla="*/ 96613 w 283337"/>
                  <a:gd name="connsiteY17" fmla="*/ 271165 h 284097"/>
                  <a:gd name="connsiteX18" fmla="*/ 80153 w 283337"/>
                  <a:gd name="connsiteY18" fmla="*/ 270059 h 284097"/>
                  <a:gd name="connsiteX19" fmla="*/ 69088 w 283337"/>
                  <a:gd name="connsiteY19" fmla="*/ 257818 h 284097"/>
                  <a:gd name="connsiteX20" fmla="*/ 53320 w 283337"/>
                  <a:gd name="connsiteY20" fmla="*/ 253115 h 284097"/>
                  <a:gd name="connsiteX21" fmla="*/ 45229 w 283337"/>
                  <a:gd name="connsiteY21" fmla="*/ 238730 h 284097"/>
                  <a:gd name="connsiteX22" fmla="*/ 30913 w 283337"/>
                  <a:gd name="connsiteY22" fmla="*/ 230639 h 284097"/>
                  <a:gd name="connsiteX23" fmla="*/ 26211 w 283337"/>
                  <a:gd name="connsiteY23" fmla="*/ 214802 h 284097"/>
                  <a:gd name="connsiteX24" fmla="*/ 14039 w 283337"/>
                  <a:gd name="connsiteY24" fmla="*/ 203668 h 284097"/>
                  <a:gd name="connsiteX25" fmla="*/ 12932 w 283337"/>
                  <a:gd name="connsiteY25" fmla="*/ 187208 h 284097"/>
                  <a:gd name="connsiteX26" fmla="*/ 3527 w 283337"/>
                  <a:gd name="connsiteY26" fmla="*/ 173654 h 284097"/>
                  <a:gd name="connsiteX27" fmla="*/ 6155 w 283337"/>
                  <a:gd name="connsiteY27" fmla="*/ 157333 h 284097"/>
                  <a:gd name="connsiteX28" fmla="*/ 0 w 283337"/>
                  <a:gd name="connsiteY28" fmla="*/ 141980 h 284097"/>
                  <a:gd name="connsiteX29" fmla="*/ 6155 w 283337"/>
                  <a:gd name="connsiteY29" fmla="*/ 126696 h 284097"/>
                  <a:gd name="connsiteX30" fmla="*/ 3527 w 283337"/>
                  <a:gd name="connsiteY30" fmla="*/ 110375 h 284097"/>
                  <a:gd name="connsiteX31" fmla="*/ 12932 w 283337"/>
                  <a:gd name="connsiteY31" fmla="*/ 96820 h 284097"/>
                  <a:gd name="connsiteX32" fmla="*/ 14039 w 283337"/>
                  <a:gd name="connsiteY32" fmla="*/ 80361 h 284097"/>
                  <a:gd name="connsiteX33" fmla="*/ 26211 w 283337"/>
                  <a:gd name="connsiteY33" fmla="*/ 69226 h 284097"/>
                  <a:gd name="connsiteX34" fmla="*/ 30913 w 283337"/>
                  <a:gd name="connsiteY34" fmla="*/ 53389 h 284097"/>
                  <a:gd name="connsiteX35" fmla="*/ 45229 w 283337"/>
                  <a:gd name="connsiteY35" fmla="*/ 45298 h 284097"/>
                  <a:gd name="connsiteX36" fmla="*/ 53320 w 283337"/>
                  <a:gd name="connsiteY36" fmla="*/ 30913 h 284097"/>
                  <a:gd name="connsiteX37" fmla="*/ 69088 w 283337"/>
                  <a:gd name="connsiteY37" fmla="*/ 26211 h 284097"/>
                  <a:gd name="connsiteX38" fmla="*/ 80153 w 283337"/>
                  <a:gd name="connsiteY38" fmla="*/ 14039 h 284097"/>
                  <a:gd name="connsiteX39" fmla="*/ 96544 w 283337"/>
                  <a:gd name="connsiteY39" fmla="*/ 12932 h 284097"/>
                  <a:gd name="connsiteX40" fmla="*/ 110029 w 283337"/>
                  <a:gd name="connsiteY40" fmla="*/ 3527 h 284097"/>
                  <a:gd name="connsiteX41" fmla="*/ 126281 w 283337"/>
                  <a:gd name="connsiteY41" fmla="*/ 6155 h 284097"/>
                  <a:gd name="connsiteX42" fmla="*/ 141565 w 283337"/>
                  <a:gd name="connsiteY42" fmla="*/ 0 h 284097"/>
                  <a:gd name="connsiteX43" fmla="*/ 156849 w 283337"/>
                  <a:gd name="connsiteY43" fmla="*/ 6155 h 284097"/>
                  <a:gd name="connsiteX44" fmla="*/ 173101 w 283337"/>
                  <a:gd name="connsiteY44" fmla="*/ 3527 h 284097"/>
                  <a:gd name="connsiteX45" fmla="*/ 186656 w 283337"/>
                  <a:gd name="connsiteY45" fmla="*/ 12932 h 284097"/>
                  <a:gd name="connsiteX46" fmla="*/ 203115 w 283337"/>
                  <a:gd name="connsiteY46" fmla="*/ 14039 h 284097"/>
                  <a:gd name="connsiteX47" fmla="*/ 214180 w 283337"/>
                  <a:gd name="connsiteY47" fmla="*/ 26280 h 284097"/>
                  <a:gd name="connsiteX48" fmla="*/ 229948 w 283337"/>
                  <a:gd name="connsiteY48" fmla="*/ 30982 h 284097"/>
                  <a:gd name="connsiteX49" fmla="*/ 238039 w 283337"/>
                  <a:gd name="connsiteY49" fmla="*/ 45367 h 284097"/>
                  <a:gd name="connsiteX50" fmla="*/ 252355 w 283337"/>
                  <a:gd name="connsiteY50" fmla="*/ 53458 h 284097"/>
                  <a:gd name="connsiteX51" fmla="*/ 257058 w 283337"/>
                  <a:gd name="connsiteY51" fmla="*/ 69295 h 284097"/>
                  <a:gd name="connsiteX52" fmla="*/ 269229 w 283337"/>
                  <a:gd name="connsiteY52" fmla="*/ 80430 h 284097"/>
                  <a:gd name="connsiteX53" fmla="*/ 270336 w 283337"/>
                  <a:gd name="connsiteY53" fmla="*/ 96889 h 284097"/>
                  <a:gd name="connsiteX54" fmla="*/ 279741 w 283337"/>
                  <a:gd name="connsiteY54" fmla="*/ 110444 h 284097"/>
                  <a:gd name="connsiteX55" fmla="*/ 277113 w 283337"/>
                  <a:gd name="connsiteY55" fmla="*/ 126765 h 284097"/>
                  <a:gd name="connsiteX56" fmla="*/ 283337 w 283337"/>
                  <a:gd name="connsiteY56" fmla="*/ 142049 h 28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337" h="284097">
                    <a:moveTo>
                      <a:pt x="283337" y="142049"/>
                    </a:moveTo>
                    <a:cubicBezTo>
                      <a:pt x="283337" y="147305"/>
                      <a:pt x="277736" y="152215"/>
                      <a:pt x="277182" y="157333"/>
                    </a:cubicBezTo>
                    <a:cubicBezTo>
                      <a:pt x="276629" y="162588"/>
                      <a:pt x="280917" y="168605"/>
                      <a:pt x="279810" y="173654"/>
                    </a:cubicBezTo>
                    <a:cubicBezTo>
                      <a:pt x="278635" y="178771"/>
                      <a:pt x="272134" y="182298"/>
                      <a:pt x="270405" y="187208"/>
                    </a:cubicBezTo>
                    <a:cubicBezTo>
                      <a:pt x="268676" y="192188"/>
                      <a:pt x="271581" y="199034"/>
                      <a:pt x="269299" y="203668"/>
                    </a:cubicBezTo>
                    <a:cubicBezTo>
                      <a:pt x="267016" y="208370"/>
                      <a:pt x="259893" y="210376"/>
                      <a:pt x="257127" y="214802"/>
                    </a:cubicBezTo>
                    <a:cubicBezTo>
                      <a:pt x="254361" y="219228"/>
                      <a:pt x="255675" y="226559"/>
                      <a:pt x="252424" y="230639"/>
                    </a:cubicBezTo>
                    <a:cubicBezTo>
                      <a:pt x="249174" y="234719"/>
                      <a:pt x="241774" y="235065"/>
                      <a:pt x="238109" y="238730"/>
                    </a:cubicBezTo>
                    <a:cubicBezTo>
                      <a:pt x="234443" y="242396"/>
                      <a:pt x="234097" y="249865"/>
                      <a:pt x="230017" y="253115"/>
                    </a:cubicBezTo>
                    <a:cubicBezTo>
                      <a:pt x="225937" y="256366"/>
                      <a:pt x="218675" y="255052"/>
                      <a:pt x="214249" y="257818"/>
                    </a:cubicBezTo>
                    <a:cubicBezTo>
                      <a:pt x="209892" y="260584"/>
                      <a:pt x="207887" y="267776"/>
                      <a:pt x="203184" y="270059"/>
                    </a:cubicBezTo>
                    <a:cubicBezTo>
                      <a:pt x="198551" y="272341"/>
                      <a:pt x="191704" y="269436"/>
                      <a:pt x="186725" y="271165"/>
                    </a:cubicBezTo>
                    <a:cubicBezTo>
                      <a:pt x="181815" y="272894"/>
                      <a:pt x="178288" y="279395"/>
                      <a:pt x="173170" y="280571"/>
                    </a:cubicBezTo>
                    <a:cubicBezTo>
                      <a:pt x="168121" y="281746"/>
                      <a:pt x="162105" y="277389"/>
                      <a:pt x="156918" y="277943"/>
                    </a:cubicBezTo>
                    <a:cubicBezTo>
                      <a:pt x="151800" y="278496"/>
                      <a:pt x="146890" y="284098"/>
                      <a:pt x="141634" y="284098"/>
                    </a:cubicBezTo>
                    <a:cubicBezTo>
                      <a:pt x="136378" y="284098"/>
                      <a:pt x="131468" y="278496"/>
                      <a:pt x="126350" y="277943"/>
                    </a:cubicBezTo>
                    <a:cubicBezTo>
                      <a:pt x="121164" y="277389"/>
                      <a:pt x="115147" y="281746"/>
                      <a:pt x="110098" y="280571"/>
                    </a:cubicBezTo>
                    <a:cubicBezTo>
                      <a:pt x="104981" y="279395"/>
                      <a:pt x="101454" y="272894"/>
                      <a:pt x="96613" y="271165"/>
                    </a:cubicBezTo>
                    <a:cubicBezTo>
                      <a:pt x="91703" y="269436"/>
                      <a:pt x="84856" y="272341"/>
                      <a:pt x="80153" y="270059"/>
                    </a:cubicBezTo>
                    <a:cubicBezTo>
                      <a:pt x="75451" y="267776"/>
                      <a:pt x="73445" y="260653"/>
                      <a:pt x="69088" y="257818"/>
                    </a:cubicBezTo>
                    <a:cubicBezTo>
                      <a:pt x="64662" y="255052"/>
                      <a:pt x="57401" y="256366"/>
                      <a:pt x="53320" y="253115"/>
                    </a:cubicBezTo>
                    <a:cubicBezTo>
                      <a:pt x="49240" y="249865"/>
                      <a:pt x="48894" y="242396"/>
                      <a:pt x="45229" y="238730"/>
                    </a:cubicBezTo>
                    <a:cubicBezTo>
                      <a:pt x="41564" y="235065"/>
                      <a:pt x="34164" y="234719"/>
                      <a:pt x="30913" y="230639"/>
                    </a:cubicBezTo>
                    <a:cubicBezTo>
                      <a:pt x="27663" y="226559"/>
                      <a:pt x="28977" y="219228"/>
                      <a:pt x="26211" y="214802"/>
                    </a:cubicBezTo>
                    <a:cubicBezTo>
                      <a:pt x="23444" y="210376"/>
                      <a:pt x="16321" y="208440"/>
                      <a:pt x="14039" y="203668"/>
                    </a:cubicBezTo>
                    <a:cubicBezTo>
                      <a:pt x="11757" y="198965"/>
                      <a:pt x="14661" y="192119"/>
                      <a:pt x="12932" y="187208"/>
                    </a:cubicBezTo>
                    <a:cubicBezTo>
                      <a:pt x="11203" y="182298"/>
                      <a:pt x="4703" y="178771"/>
                      <a:pt x="3527" y="173654"/>
                    </a:cubicBezTo>
                    <a:cubicBezTo>
                      <a:pt x="2421" y="168605"/>
                      <a:pt x="6708" y="162588"/>
                      <a:pt x="6155" y="157333"/>
                    </a:cubicBezTo>
                    <a:cubicBezTo>
                      <a:pt x="5602" y="152215"/>
                      <a:pt x="0" y="147305"/>
                      <a:pt x="0" y="141980"/>
                    </a:cubicBezTo>
                    <a:cubicBezTo>
                      <a:pt x="0" y="136724"/>
                      <a:pt x="5602" y="131814"/>
                      <a:pt x="6155" y="126696"/>
                    </a:cubicBezTo>
                    <a:cubicBezTo>
                      <a:pt x="6708" y="121440"/>
                      <a:pt x="2421" y="115423"/>
                      <a:pt x="3527" y="110375"/>
                    </a:cubicBezTo>
                    <a:cubicBezTo>
                      <a:pt x="4703" y="105257"/>
                      <a:pt x="11203" y="101730"/>
                      <a:pt x="12932" y="96820"/>
                    </a:cubicBezTo>
                    <a:cubicBezTo>
                      <a:pt x="14661" y="91841"/>
                      <a:pt x="11757" y="85063"/>
                      <a:pt x="14039" y="80361"/>
                    </a:cubicBezTo>
                    <a:cubicBezTo>
                      <a:pt x="16321" y="75658"/>
                      <a:pt x="23444" y="73652"/>
                      <a:pt x="26211" y="69226"/>
                    </a:cubicBezTo>
                    <a:cubicBezTo>
                      <a:pt x="28977" y="64800"/>
                      <a:pt x="27663" y="57470"/>
                      <a:pt x="30913" y="53389"/>
                    </a:cubicBezTo>
                    <a:cubicBezTo>
                      <a:pt x="34164" y="49309"/>
                      <a:pt x="41564" y="48963"/>
                      <a:pt x="45229" y="45298"/>
                    </a:cubicBezTo>
                    <a:cubicBezTo>
                      <a:pt x="48894" y="41633"/>
                      <a:pt x="49240" y="34164"/>
                      <a:pt x="53320" y="30913"/>
                    </a:cubicBezTo>
                    <a:cubicBezTo>
                      <a:pt x="57401" y="27663"/>
                      <a:pt x="64662" y="28977"/>
                      <a:pt x="69088" y="26211"/>
                    </a:cubicBezTo>
                    <a:cubicBezTo>
                      <a:pt x="73514" y="23444"/>
                      <a:pt x="75451" y="16252"/>
                      <a:pt x="80153" y="14039"/>
                    </a:cubicBezTo>
                    <a:cubicBezTo>
                      <a:pt x="84787" y="11757"/>
                      <a:pt x="91633" y="14661"/>
                      <a:pt x="96544" y="12932"/>
                    </a:cubicBezTo>
                    <a:cubicBezTo>
                      <a:pt x="101385" y="11203"/>
                      <a:pt x="104981" y="4703"/>
                      <a:pt x="110029" y="3527"/>
                    </a:cubicBezTo>
                    <a:cubicBezTo>
                      <a:pt x="115078" y="2351"/>
                      <a:pt x="121094" y="6708"/>
                      <a:pt x="126281" y="6155"/>
                    </a:cubicBezTo>
                    <a:cubicBezTo>
                      <a:pt x="131399" y="5602"/>
                      <a:pt x="136309" y="0"/>
                      <a:pt x="141565" y="0"/>
                    </a:cubicBezTo>
                    <a:cubicBezTo>
                      <a:pt x="146821" y="0"/>
                      <a:pt x="151731" y="5602"/>
                      <a:pt x="156849" y="6155"/>
                    </a:cubicBezTo>
                    <a:cubicBezTo>
                      <a:pt x="162036" y="6777"/>
                      <a:pt x="168052" y="2420"/>
                      <a:pt x="173101" y="3527"/>
                    </a:cubicBezTo>
                    <a:cubicBezTo>
                      <a:pt x="178218" y="4703"/>
                      <a:pt x="181745" y="11203"/>
                      <a:pt x="186656" y="12932"/>
                    </a:cubicBezTo>
                    <a:cubicBezTo>
                      <a:pt x="191566" y="14661"/>
                      <a:pt x="198412" y="11757"/>
                      <a:pt x="203115" y="14039"/>
                    </a:cubicBezTo>
                    <a:cubicBezTo>
                      <a:pt x="207818" y="16321"/>
                      <a:pt x="209823" y="23444"/>
                      <a:pt x="214180" y="26280"/>
                    </a:cubicBezTo>
                    <a:cubicBezTo>
                      <a:pt x="218606" y="29046"/>
                      <a:pt x="225868" y="27801"/>
                      <a:pt x="229948" y="30982"/>
                    </a:cubicBezTo>
                    <a:cubicBezTo>
                      <a:pt x="234028" y="34233"/>
                      <a:pt x="234374" y="41702"/>
                      <a:pt x="238039" y="45367"/>
                    </a:cubicBezTo>
                    <a:cubicBezTo>
                      <a:pt x="241705" y="49032"/>
                      <a:pt x="249105" y="49378"/>
                      <a:pt x="252355" y="53458"/>
                    </a:cubicBezTo>
                    <a:cubicBezTo>
                      <a:pt x="255605" y="57539"/>
                      <a:pt x="254291" y="64869"/>
                      <a:pt x="257058" y="69295"/>
                    </a:cubicBezTo>
                    <a:cubicBezTo>
                      <a:pt x="259824" y="73722"/>
                      <a:pt x="266947" y="75658"/>
                      <a:pt x="269229" y="80430"/>
                    </a:cubicBezTo>
                    <a:cubicBezTo>
                      <a:pt x="271512" y="85132"/>
                      <a:pt x="268607" y="91979"/>
                      <a:pt x="270336" y="96889"/>
                    </a:cubicBezTo>
                    <a:cubicBezTo>
                      <a:pt x="272065" y="101799"/>
                      <a:pt x="278566" y="105326"/>
                      <a:pt x="279741" y="110444"/>
                    </a:cubicBezTo>
                    <a:cubicBezTo>
                      <a:pt x="280917" y="115492"/>
                      <a:pt x="276560" y="121509"/>
                      <a:pt x="277113" y="126765"/>
                    </a:cubicBezTo>
                    <a:cubicBezTo>
                      <a:pt x="277805" y="131883"/>
                      <a:pt x="283337" y="136793"/>
                      <a:pt x="283337" y="142049"/>
                    </a:cubicBezTo>
                  </a:path>
                </a:pathLst>
              </a:custGeom>
              <a:solidFill>
                <a:schemeClr val="bg1"/>
              </a:solidFill>
              <a:ln w="6781" cap="flat">
                <a:noFill/>
                <a:prstDash val="solid"/>
                <a:miter/>
              </a:ln>
              <a:effectLst>
                <a:outerShdw blurRad="101600" dist="63500" dir="2700000" algn="tl" rotWithShape="0">
                  <a:prstClr val="black">
                    <a:alpha val="42000"/>
                  </a:prstClr>
                </a:outerShdw>
              </a:effectLst>
            </p:spPr>
            <p:txBody>
              <a:bodyPr rtlCol="0" anchor="ctr"/>
              <a:lstStyle/>
              <a:p>
                <a:endParaRPr lang="fr-FR"/>
              </a:p>
            </p:txBody>
          </p:sp>
          <p:sp>
            <p:nvSpPr>
              <p:cNvPr id="307" name="ZoneTexte 306">
                <a:extLst>
                  <a:ext uri="{FF2B5EF4-FFF2-40B4-BE49-F238E27FC236}">
                    <a16:creationId xmlns:a16="http://schemas.microsoft.com/office/drawing/2014/main" id="{A6AC9B4A-749E-4160-89C6-B02E086E19F5}"/>
                  </a:ext>
                </a:extLst>
              </p:cNvPr>
              <p:cNvSpPr txBox="1"/>
              <p:nvPr/>
            </p:nvSpPr>
            <p:spPr>
              <a:xfrm>
                <a:off x="3826448" y="6022592"/>
                <a:ext cx="2213748" cy="332399"/>
              </a:xfrm>
              <a:prstGeom prst="rect">
                <a:avLst/>
              </a:prstGeom>
              <a:noFill/>
            </p:spPr>
            <p:txBody>
              <a:bodyPr wrap="none" lIns="0" tIns="0" rIns="0" bIns="0" anchor="t">
                <a:spAutoFit/>
              </a:bodyPr>
              <a:lstStyle/>
              <a:p>
                <a:pPr algn="ctr">
                  <a:lnSpc>
                    <a:spcPct val="90000"/>
                  </a:lnSpc>
                </a:pPr>
                <a:r>
                  <a:rPr lang="fr-FR" sz="1200" b="1">
                    <a:solidFill>
                      <a:srgbClr val="213467"/>
                    </a:solidFill>
                    <a:latin typeface="Georgia" panose="02040502050405020303" pitchFamily="18" charset="0"/>
                  </a:rPr>
                  <a:t>Interroger les usages</a:t>
                </a:r>
                <a:br>
                  <a:rPr lang="fr-FR" sz="1200" b="1">
                    <a:solidFill>
                      <a:srgbClr val="213467"/>
                    </a:solidFill>
                    <a:latin typeface="Georgia" panose="02040502050405020303" pitchFamily="18" charset="0"/>
                  </a:rPr>
                </a:br>
                <a:r>
                  <a:rPr lang="fr-FR" sz="1200">
                    <a:solidFill>
                      <a:srgbClr val="213467"/>
                    </a:solidFill>
                    <a:latin typeface="Georgia" panose="02040502050405020303" pitchFamily="18" charset="0"/>
                  </a:rPr>
                  <a:t>potentiels du véhicule autonome​</a:t>
                </a:r>
              </a:p>
            </p:txBody>
          </p:sp>
          <p:grpSp>
            <p:nvGrpSpPr>
              <p:cNvPr id="380" name="Graphique 234">
                <a:extLst>
                  <a:ext uri="{FF2B5EF4-FFF2-40B4-BE49-F238E27FC236}">
                    <a16:creationId xmlns:a16="http://schemas.microsoft.com/office/drawing/2014/main" id="{DCC3756B-4F79-42B8-A0E4-D762DC8D07CB}"/>
                  </a:ext>
                </a:extLst>
              </p:cNvPr>
              <p:cNvGrpSpPr/>
              <p:nvPr/>
            </p:nvGrpSpPr>
            <p:grpSpPr>
              <a:xfrm>
                <a:off x="4806486" y="5501928"/>
                <a:ext cx="287008" cy="313707"/>
                <a:chOff x="4812438" y="5476308"/>
                <a:chExt cx="409575" cy="447675"/>
              </a:xfrm>
              <a:noFill/>
            </p:grpSpPr>
            <p:sp>
              <p:nvSpPr>
                <p:cNvPr id="381" name="Forme libre : forme 380">
                  <a:extLst>
                    <a:ext uri="{FF2B5EF4-FFF2-40B4-BE49-F238E27FC236}">
                      <a16:creationId xmlns:a16="http://schemas.microsoft.com/office/drawing/2014/main" id="{7FEA2BF2-F8DE-4469-B59B-5C2FB9E68002}"/>
                    </a:ext>
                  </a:extLst>
                </p:cNvPr>
                <p:cNvSpPr/>
                <p:nvPr/>
              </p:nvSpPr>
              <p:spPr>
                <a:xfrm>
                  <a:off x="4945788" y="5800158"/>
                  <a:ext cx="57150" cy="76200"/>
                </a:xfrm>
                <a:custGeom>
                  <a:avLst/>
                  <a:gdLst>
                    <a:gd name="connsiteX0" fmla="*/ 28575 w 57150"/>
                    <a:gd name="connsiteY0" fmla="*/ 76200 h 76200"/>
                    <a:gd name="connsiteX1" fmla="*/ 57150 w 57150"/>
                    <a:gd name="connsiteY1" fmla="*/ 43529 h 76200"/>
                    <a:gd name="connsiteX2" fmla="*/ 57150 w 57150"/>
                    <a:gd name="connsiteY2" fmla="*/ 32671 h 76200"/>
                    <a:gd name="connsiteX3" fmla="*/ 28575 w 57150"/>
                    <a:gd name="connsiteY3" fmla="*/ 0 h 76200"/>
                    <a:gd name="connsiteX4" fmla="*/ 0 w 57150"/>
                    <a:gd name="connsiteY4" fmla="*/ 32671 h 76200"/>
                    <a:gd name="connsiteX5" fmla="*/ 0 w 57150"/>
                    <a:gd name="connsiteY5" fmla="*/ 43529 h 76200"/>
                    <a:gd name="connsiteX6" fmla="*/ 28575 w 57150"/>
                    <a:gd name="connsiteY6"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28575" y="76200"/>
                      </a:moveTo>
                      <a:cubicBezTo>
                        <a:pt x="45720" y="76200"/>
                        <a:pt x="57150" y="61627"/>
                        <a:pt x="57150" y="43529"/>
                      </a:cubicBezTo>
                      <a:lnTo>
                        <a:pt x="57150" y="32671"/>
                      </a:lnTo>
                      <a:cubicBezTo>
                        <a:pt x="57150" y="14669"/>
                        <a:pt x="45720" y="0"/>
                        <a:pt x="28575" y="0"/>
                      </a:cubicBezTo>
                      <a:cubicBezTo>
                        <a:pt x="11430" y="0"/>
                        <a:pt x="0" y="14573"/>
                        <a:pt x="0" y="32671"/>
                      </a:cubicBezTo>
                      <a:lnTo>
                        <a:pt x="0" y="43529"/>
                      </a:lnTo>
                      <a:cubicBezTo>
                        <a:pt x="0" y="61627"/>
                        <a:pt x="11430" y="76200"/>
                        <a:pt x="28575" y="76200"/>
                      </a:cubicBezTo>
                      <a:close/>
                    </a:path>
                  </a:pathLst>
                </a:custGeom>
                <a:noFill/>
                <a:ln w="12700" cap="flat">
                  <a:solidFill>
                    <a:srgbClr val="213467"/>
                  </a:solidFill>
                  <a:prstDash val="solid"/>
                  <a:miter/>
                </a:ln>
              </p:spPr>
              <p:txBody>
                <a:bodyPr rtlCol="0" anchor="ctr"/>
                <a:lstStyle/>
                <a:p>
                  <a:endParaRPr lang="fr-FR"/>
                </a:p>
              </p:txBody>
            </p:sp>
            <p:sp>
              <p:nvSpPr>
                <p:cNvPr id="382" name="Forme libre : forme 381">
                  <a:extLst>
                    <a:ext uri="{FF2B5EF4-FFF2-40B4-BE49-F238E27FC236}">
                      <a16:creationId xmlns:a16="http://schemas.microsoft.com/office/drawing/2014/main" id="{B32E6BA2-B5A8-47E3-8DC1-BDD6A711AD23}"/>
                    </a:ext>
                  </a:extLst>
                </p:cNvPr>
                <p:cNvSpPr/>
                <p:nvPr/>
              </p:nvSpPr>
              <p:spPr>
                <a:xfrm>
                  <a:off x="4841013" y="5819208"/>
                  <a:ext cx="57150" cy="76200"/>
                </a:xfrm>
                <a:custGeom>
                  <a:avLst/>
                  <a:gdLst>
                    <a:gd name="connsiteX0" fmla="*/ 28575 w 57150"/>
                    <a:gd name="connsiteY0" fmla="*/ 76200 h 76200"/>
                    <a:gd name="connsiteX1" fmla="*/ 57150 w 57150"/>
                    <a:gd name="connsiteY1" fmla="*/ 43529 h 76200"/>
                    <a:gd name="connsiteX2" fmla="*/ 57150 w 57150"/>
                    <a:gd name="connsiteY2" fmla="*/ 32671 h 76200"/>
                    <a:gd name="connsiteX3" fmla="*/ 28575 w 57150"/>
                    <a:gd name="connsiteY3" fmla="*/ 0 h 76200"/>
                    <a:gd name="connsiteX4" fmla="*/ 0 w 57150"/>
                    <a:gd name="connsiteY4" fmla="*/ 32671 h 76200"/>
                    <a:gd name="connsiteX5" fmla="*/ 0 w 57150"/>
                    <a:gd name="connsiteY5" fmla="*/ 43529 h 76200"/>
                    <a:gd name="connsiteX6" fmla="*/ 28575 w 57150"/>
                    <a:gd name="connsiteY6"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28575" y="76200"/>
                      </a:moveTo>
                      <a:cubicBezTo>
                        <a:pt x="45720" y="76200"/>
                        <a:pt x="57150" y="61627"/>
                        <a:pt x="57150" y="43529"/>
                      </a:cubicBezTo>
                      <a:lnTo>
                        <a:pt x="57150" y="32671"/>
                      </a:lnTo>
                      <a:cubicBezTo>
                        <a:pt x="57150" y="14573"/>
                        <a:pt x="45720" y="0"/>
                        <a:pt x="28575" y="0"/>
                      </a:cubicBezTo>
                      <a:cubicBezTo>
                        <a:pt x="11430" y="0"/>
                        <a:pt x="0" y="14573"/>
                        <a:pt x="0" y="32671"/>
                      </a:cubicBezTo>
                      <a:lnTo>
                        <a:pt x="0" y="43529"/>
                      </a:lnTo>
                      <a:cubicBezTo>
                        <a:pt x="0" y="61627"/>
                        <a:pt x="11430" y="76200"/>
                        <a:pt x="28575" y="76200"/>
                      </a:cubicBezTo>
                      <a:close/>
                    </a:path>
                  </a:pathLst>
                </a:custGeom>
                <a:noFill/>
                <a:ln w="12700" cap="flat">
                  <a:solidFill>
                    <a:srgbClr val="213467"/>
                  </a:solidFill>
                  <a:prstDash val="solid"/>
                  <a:miter/>
                </a:ln>
              </p:spPr>
              <p:txBody>
                <a:bodyPr rtlCol="0" anchor="ctr"/>
                <a:lstStyle/>
                <a:p>
                  <a:endParaRPr lang="fr-FR"/>
                </a:p>
              </p:txBody>
            </p:sp>
            <p:sp>
              <p:nvSpPr>
                <p:cNvPr id="383" name="Forme libre : forme 382">
                  <a:extLst>
                    <a:ext uri="{FF2B5EF4-FFF2-40B4-BE49-F238E27FC236}">
                      <a16:creationId xmlns:a16="http://schemas.microsoft.com/office/drawing/2014/main" id="{728FB613-6F84-49F2-BFF3-7C6FE2A97E38}"/>
                    </a:ext>
                  </a:extLst>
                </p:cNvPr>
                <p:cNvSpPr/>
                <p:nvPr/>
              </p:nvSpPr>
              <p:spPr>
                <a:xfrm>
                  <a:off x="4917213" y="5876358"/>
                  <a:ext cx="114300" cy="47625"/>
                </a:xfrm>
                <a:custGeom>
                  <a:avLst/>
                  <a:gdLst>
                    <a:gd name="connsiteX0" fmla="*/ 114300 w 114300"/>
                    <a:gd name="connsiteY0" fmla="*/ 47625 h 47625"/>
                    <a:gd name="connsiteX1" fmla="*/ 114300 w 114300"/>
                    <a:gd name="connsiteY1" fmla="*/ 28575 h 47625"/>
                    <a:gd name="connsiteX2" fmla="*/ 57150 w 114300"/>
                    <a:gd name="connsiteY2" fmla="*/ 0 h 47625"/>
                    <a:gd name="connsiteX3" fmla="*/ 0 w 114300"/>
                    <a:gd name="connsiteY3" fmla="*/ 28575 h 47625"/>
                    <a:gd name="connsiteX4" fmla="*/ 0 w 114300"/>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47625">
                      <a:moveTo>
                        <a:pt x="114300" y="47625"/>
                      </a:moveTo>
                      <a:lnTo>
                        <a:pt x="114300" y="28575"/>
                      </a:lnTo>
                      <a:cubicBezTo>
                        <a:pt x="114300" y="4953"/>
                        <a:pt x="76962" y="0"/>
                        <a:pt x="57150" y="0"/>
                      </a:cubicBezTo>
                      <a:cubicBezTo>
                        <a:pt x="37338" y="0"/>
                        <a:pt x="0" y="4953"/>
                        <a:pt x="0" y="28575"/>
                      </a:cubicBezTo>
                      <a:lnTo>
                        <a:pt x="0" y="47625"/>
                      </a:lnTo>
                    </a:path>
                  </a:pathLst>
                </a:custGeom>
                <a:noFill/>
                <a:ln w="12700" cap="flat">
                  <a:solidFill>
                    <a:srgbClr val="213467"/>
                  </a:solidFill>
                  <a:prstDash val="solid"/>
                  <a:round/>
                </a:ln>
              </p:spPr>
              <p:txBody>
                <a:bodyPr rtlCol="0" anchor="ctr"/>
                <a:lstStyle/>
                <a:p>
                  <a:endParaRPr lang="fr-FR"/>
                </a:p>
              </p:txBody>
            </p:sp>
            <p:sp>
              <p:nvSpPr>
                <p:cNvPr id="384" name="Forme libre : forme 383">
                  <a:extLst>
                    <a:ext uri="{FF2B5EF4-FFF2-40B4-BE49-F238E27FC236}">
                      <a16:creationId xmlns:a16="http://schemas.microsoft.com/office/drawing/2014/main" id="{9A67C055-7793-44A8-92F1-EF4A7591E3A4}"/>
                    </a:ext>
                  </a:extLst>
                </p:cNvPr>
                <p:cNvSpPr/>
                <p:nvPr/>
              </p:nvSpPr>
              <p:spPr>
                <a:xfrm>
                  <a:off x="4812438" y="5895408"/>
                  <a:ext cx="104775" cy="28575"/>
                </a:xfrm>
                <a:custGeom>
                  <a:avLst/>
                  <a:gdLst>
                    <a:gd name="connsiteX0" fmla="*/ 104775 w 104775"/>
                    <a:gd name="connsiteY0" fmla="*/ 11335 h 28575"/>
                    <a:gd name="connsiteX1" fmla="*/ 57150 w 104775"/>
                    <a:gd name="connsiteY1" fmla="*/ 0 h 28575"/>
                    <a:gd name="connsiteX2" fmla="*/ 0 w 104775"/>
                    <a:gd name="connsiteY2" fmla="*/ 28575 h 28575"/>
                  </a:gdLst>
                  <a:ahLst/>
                  <a:cxnLst>
                    <a:cxn ang="0">
                      <a:pos x="connsiteX0" y="connsiteY0"/>
                    </a:cxn>
                    <a:cxn ang="0">
                      <a:pos x="connsiteX1" y="connsiteY1"/>
                    </a:cxn>
                    <a:cxn ang="0">
                      <a:pos x="connsiteX2" y="connsiteY2"/>
                    </a:cxn>
                  </a:cxnLst>
                  <a:rect l="l" t="t" r="r" b="b"/>
                  <a:pathLst>
                    <a:path w="104775" h="28575">
                      <a:moveTo>
                        <a:pt x="104775" y="11335"/>
                      </a:moveTo>
                      <a:cubicBezTo>
                        <a:pt x="92393" y="2286"/>
                        <a:pt x="70676" y="0"/>
                        <a:pt x="57150" y="0"/>
                      </a:cubicBezTo>
                      <a:cubicBezTo>
                        <a:pt x="37338" y="0"/>
                        <a:pt x="0" y="4953"/>
                        <a:pt x="0" y="28575"/>
                      </a:cubicBezTo>
                    </a:path>
                  </a:pathLst>
                </a:custGeom>
                <a:noFill/>
                <a:ln w="12700" cap="flat">
                  <a:solidFill>
                    <a:srgbClr val="213467"/>
                  </a:solidFill>
                  <a:prstDash val="solid"/>
                  <a:round/>
                </a:ln>
              </p:spPr>
              <p:txBody>
                <a:bodyPr rtlCol="0" anchor="ctr"/>
                <a:lstStyle/>
                <a:p>
                  <a:endParaRPr lang="fr-FR"/>
                </a:p>
              </p:txBody>
            </p:sp>
            <p:sp>
              <p:nvSpPr>
                <p:cNvPr id="385" name="Forme libre : forme 384">
                  <a:extLst>
                    <a:ext uri="{FF2B5EF4-FFF2-40B4-BE49-F238E27FC236}">
                      <a16:creationId xmlns:a16="http://schemas.microsoft.com/office/drawing/2014/main" id="{EEFB9674-B4C4-4591-BD0D-73486F4F4A01}"/>
                    </a:ext>
                  </a:extLst>
                </p:cNvPr>
                <p:cNvSpPr/>
                <p:nvPr/>
              </p:nvSpPr>
              <p:spPr>
                <a:xfrm>
                  <a:off x="5050563" y="5819208"/>
                  <a:ext cx="57150" cy="76200"/>
                </a:xfrm>
                <a:custGeom>
                  <a:avLst/>
                  <a:gdLst>
                    <a:gd name="connsiteX0" fmla="*/ 28575 w 57150"/>
                    <a:gd name="connsiteY0" fmla="*/ 76200 h 76200"/>
                    <a:gd name="connsiteX1" fmla="*/ 0 w 57150"/>
                    <a:gd name="connsiteY1" fmla="*/ 43529 h 76200"/>
                    <a:gd name="connsiteX2" fmla="*/ 0 w 57150"/>
                    <a:gd name="connsiteY2" fmla="*/ 32671 h 76200"/>
                    <a:gd name="connsiteX3" fmla="*/ 28575 w 57150"/>
                    <a:gd name="connsiteY3" fmla="*/ 0 h 76200"/>
                    <a:gd name="connsiteX4" fmla="*/ 57150 w 57150"/>
                    <a:gd name="connsiteY4" fmla="*/ 32671 h 76200"/>
                    <a:gd name="connsiteX5" fmla="*/ 57150 w 57150"/>
                    <a:gd name="connsiteY5" fmla="*/ 43529 h 76200"/>
                    <a:gd name="connsiteX6" fmla="*/ 28575 w 57150"/>
                    <a:gd name="connsiteY6"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28575" y="76200"/>
                      </a:moveTo>
                      <a:cubicBezTo>
                        <a:pt x="11430" y="76200"/>
                        <a:pt x="0" y="61627"/>
                        <a:pt x="0" y="43529"/>
                      </a:cubicBezTo>
                      <a:lnTo>
                        <a:pt x="0" y="32671"/>
                      </a:lnTo>
                      <a:cubicBezTo>
                        <a:pt x="0" y="14669"/>
                        <a:pt x="11430" y="0"/>
                        <a:pt x="28575" y="0"/>
                      </a:cubicBezTo>
                      <a:cubicBezTo>
                        <a:pt x="45720" y="0"/>
                        <a:pt x="57150" y="14573"/>
                        <a:pt x="57150" y="32671"/>
                      </a:cubicBezTo>
                      <a:lnTo>
                        <a:pt x="57150" y="43529"/>
                      </a:lnTo>
                      <a:cubicBezTo>
                        <a:pt x="57150" y="61627"/>
                        <a:pt x="45720" y="76200"/>
                        <a:pt x="28575" y="76200"/>
                      </a:cubicBezTo>
                      <a:close/>
                    </a:path>
                  </a:pathLst>
                </a:custGeom>
                <a:noFill/>
                <a:ln w="12700" cap="flat">
                  <a:solidFill>
                    <a:srgbClr val="213467"/>
                  </a:solidFill>
                  <a:prstDash val="solid"/>
                  <a:miter/>
                </a:ln>
              </p:spPr>
              <p:txBody>
                <a:bodyPr rtlCol="0" anchor="ctr"/>
                <a:lstStyle/>
                <a:p>
                  <a:endParaRPr lang="fr-FR"/>
                </a:p>
              </p:txBody>
            </p:sp>
            <p:sp>
              <p:nvSpPr>
                <p:cNvPr id="386" name="Forme libre : forme 385">
                  <a:extLst>
                    <a:ext uri="{FF2B5EF4-FFF2-40B4-BE49-F238E27FC236}">
                      <a16:creationId xmlns:a16="http://schemas.microsoft.com/office/drawing/2014/main" id="{6A7380BB-CB9B-4330-BD0B-A241141D723B}"/>
                    </a:ext>
                  </a:extLst>
                </p:cNvPr>
                <p:cNvSpPr/>
                <p:nvPr/>
              </p:nvSpPr>
              <p:spPr>
                <a:xfrm>
                  <a:off x="5031513" y="5895408"/>
                  <a:ext cx="104775" cy="28575"/>
                </a:xfrm>
                <a:custGeom>
                  <a:avLst/>
                  <a:gdLst>
                    <a:gd name="connsiteX0" fmla="*/ 0 w 104775"/>
                    <a:gd name="connsiteY0" fmla="*/ 11335 h 28575"/>
                    <a:gd name="connsiteX1" fmla="*/ 47625 w 104775"/>
                    <a:gd name="connsiteY1" fmla="*/ 0 h 28575"/>
                    <a:gd name="connsiteX2" fmla="*/ 104775 w 104775"/>
                    <a:gd name="connsiteY2" fmla="*/ 28575 h 28575"/>
                  </a:gdLst>
                  <a:ahLst/>
                  <a:cxnLst>
                    <a:cxn ang="0">
                      <a:pos x="connsiteX0" y="connsiteY0"/>
                    </a:cxn>
                    <a:cxn ang="0">
                      <a:pos x="connsiteX1" y="connsiteY1"/>
                    </a:cxn>
                    <a:cxn ang="0">
                      <a:pos x="connsiteX2" y="connsiteY2"/>
                    </a:cxn>
                  </a:cxnLst>
                  <a:rect l="l" t="t" r="r" b="b"/>
                  <a:pathLst>
                    <a:path w="104775" h="28575">
                      <a:moveTo>
                        <a:pt x="0" y="11335"/>
                      </a:moveTo>
                      <a:cubicBezTo>
                        <a:pt x="12382" y="2381"/>
                        <a:pt x="34100" y="0"/>
                        <a:pt x="47625" y="0"/>
                      </a:cubicBezTo>
                      <a:cubicBezTo>
                        <a:pt x="67437" y="0"/>
                        <a:pt x="104775" y="4953"/>
                        <a:pt x="104775" y="28575"/>
                      </a:cubicBezTo>
                    </a:path>
                  </a:pathLst>
                </a:custGeom>
                <a:noFill/>
                <a:ln w="12700" cap="flat">
                  <a:solidFill>
                    <a:srgbClr val="213467"/>
                  </a:solidFill>
                  <a:prstDash val="solid"/>
                  <a:round/>
                </a:ln>
              </p:spPr>
              <p:txBody>
                <a:bodyPr rtlCol="0" anchor="ctr"/>
                <a:lstStyle/>
                <a:p>
                  <a:endParaRPr lang="fr-FR"/>
                </a:p>
              </p:txBody>
            </p:sp>
            <p:sp>
              <p:nvSpPr>
                <p:cNvPr id="387" name="Forme libre : forme 386">
                  <a:extLst>
                    <a:ext uri="{FF2B5EF4-FFF2-40B4-BE49-F238E27FC236}">
                      <a16:creationId xmlns:a16="http://schemas.microsoft.com/office/drawing/2014/main" id="{BD19A902-3D0C-4656-94B9-5320F6AE4B64}"/>
                    </a:ext>
                  </a:extLst>
                </p:cNvPr>
                <p:cNvSpPr/>
                <p:nvPr/>
              </p:nvSpPr>
              <p:spPr>
                <a:xfrm>
                  <a:off x="4821963" y="5476308"/>
                  <a:ext cx="295275" cy="304821"/>
                </a:xfrm>
                <a:custGeom>
                  <a:avLst/>
                  <a:gdLst>
                    <a:gd name="connsiteX0" fmla="*/ 28575 w 295275"/>
                    <a:gd name="connsiteY0" fmla="*/ 0 h 304821"/>
                    <a:gd name="connsiteX1" fmla="*/ 266700 w 295275"/>
                    <a:gd name="connsiteY1" fmla="*/ 0 h 304821"/>
                    <a:gd name="connsiteX2" fmla="*/ 295275 w 295275"/>
                    <a:gd name="connsiteY2" fmla="*/ 28575 h 304821"/>
                    <a:gd name="connsiteX3" fmla="*/ 295275 w 295275"/>
                    <a:gd name="connsiteY3" fmla="*/ 209550 h 304821"/>
                    <a:gd name="connsiteX4" fmla="*/ 257175 w 295275"/>
                    <a:gd name="connsiteY4" fmla="*/ 247650 h 304821"/>
                    <a:gd name="connsiteX5" fmla="*/ 104775 w 295275"/>
                    <a:gd name="connsiteY5" fmla="*/ 247650 h 304821"/>
                    <a:gd name="connsiteX6" fmla="*/ 64770 w 295275"/>
                    <a:gd name="connsiteY6" fmla="*/ 300990 h 304821"/>
                    <a:gd name="connsiteX7" fmla="*/ 47625 w 295275"/>
                    <a:gd name="connsiteY7" fmla="*/ 295275 h 304821"/>
                    <a:gd name="connsiteX8" fmla="*/ 47625 w 295275"/>
                    <a:gd name="connsiteY8" fmla="*/ 247650 h 304821"/>
                    <a:gd name="connsiteX9" fmla="*/ 28575 w 295275"/>
                    <a:gd name="connsiteY9" fmla="*/ 247650 h 304821"/>
                    <a:gd name="connsiteX10" fmla="*/ 0 w 295275"/>
                    <a:gd name="connsiteY10" fmla="*/ 219075 h 304821"/>
                    <a:gd name="connsiteX11" fmla="*/ 0 w 295275"/>
                    <a:gd name="connsiteY11" fmla="*/ 28575 h 304821"/>
                    <a:gd name="connsiteX12" fmla="*/ 28575 w 295275"/>
                    <a:gd name="connsiteY12" fmla="*/ 0 h 30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 h="304821">
                      <a:moveTo>
                        <a:pt x="28575" y="0"/>
                      </a:moveTo>
                      <a:lnTo>
                        <a:pt x="266700" y="0"/>
                      </a:lnTo>
                      <a:cubicBezTo>
                        <a:pt x="282512" y="0"/>
                        <a:pt x="295275" y="12763"/>
                        <a:pt x="295275" y="28575"/>
                      </a:cubicBezTo>
                      <a:lnTo>
                        <a:pt x="295275" y="209550"/>
                      </a:lnTo>
                      <a:cubicBezTo>
                        <a:pt x="295275" y="230600"/>
                        <a:pt x="278225" y="247650"/>
                        <a:pt x="257175" y="247650"/>
                      </a:cubicBezTo>
                      <a:lnTo>
                        <a:pt x="104775" y="247650"/>
                      </a:lnTo>
                      <a:lnTo>
                        <a:pt x="64770" y="300990"/>
                      </a:lnTo>
                      <a:cubicBezTo>
                        <a:pt x="59246" y="308324"/>
                        <a:pt x="47625" y="304419"/>
                        <a:pt x="47625" y="295275"/>
                      </a:cubicBezTo>
                      <a:lnTo>
                        <a:pt x="47625" y="247650"/>
                      </a:lnTo>
                      <a:lnTo>
                        <a:pt x="28575" y="247650"/>
                      </a:lnTo>
                      <a:cubicBezTo>
                        <a:pt x="12763" y="247650"/>
                        <a:pt x="0" y="234887"/>
                        <a:pt x="0" y="219075"/>
                      </a:cubicBezTo>
                      <a:lnTo>
                        <a:pt x="0" y="28575"/>
                      </a:lnTo>
                      <a:cubicBezTo>
                        <a:pt x="0" y="12763"/>
                        <a:pt x="12763" y="0"/>
                        <a:pt x="28575" y="0"/>
                      </a:cubicBezTo>
                      <a:close/>
                    </a:path>
                  </a:pathLst>
                </a:custGeom>
                <a:noFill/>
                <a:ln w="12700" cap="flat">
                  <a:solidFill>
                    <a:srgbClr val="213467"/>
                  </a:solidFill>
                  <a:prstDash val="solid"/>
                  <a:round/>
                </a:ln>
              </p:spPr>
              <p:txBody>
                <a:bodyPr rtlCol="0" anchor="ctr"/>
                <a:lstStyle/>
                <a:p>
                  <a:endParaRPr lang="fr-FR"/>
                </a:p>
              </p:txBody>
            </p:sp>
            <p:sp>
              <p:nvSpPr>
                <p:cNvPr id="388" name="Forme libre : forme 387">
                  <a:extLst>
                    <a:ext uri="{FF2B5EF4-FFF2-40B4-BE49-F238E27FC236}">
                      <a16:creationId xmlns:a16="http://schemas.microsoft.com/office/drawing/2014/main" id="{F2FEE901-2A87-4B98-8AA2-36EFEEB87C72}"/>
                    </a:ext>
                  </a:extLst>
                </p:cNvPr>
                <p:cNvSpPr/>
                <p:nvPr/>
              </p:nvSpPr>
              <p:spPr>
                <a:xfrm>
                  <a:off x="5002938" y="5542983"/>
                  <a:ext cx="219075" cy="279078"/>
                </a:xfrm>
                <a:custGeom>
                  <a:avLst/>
                  <a:gdLst>
                    <a:gd name="connsiteX0" fmla="*/ 0 w 219075"/>
                    <a:gd name="connsiteY0" fmla="*/ 200025 h 279078"/>
                    <a:gd name="connsiteX1" fmla="*/ 28575 w 219075"/>
                    <a:gd name="connsiteY1" fmla="*/ 228600 h 279078"/>
                    <a:gd name="connsiteX2" fmla="*/ 114300 w 219075"/>
                    <a:gd name="connsiteY2" fmla="*/ 228600 h 279078"/>
                    <a:gd name="connsiteX3" fmla="*/ 154686 w 219075"/>
                    <a:gd name="connsiteY3" fmla="*/ 275749 h 279078"/>
                    <a:gd name="connsiteX4" fmla="*/ 171450 w 219075"/>
                    <a:gd name="connsiteY4" fmla="*/ 269558 h 279078"/>
                    <a:gd name="connsiteX5" fmla="*/ 171450 w 219075"/>
                    <a:gd name="connsiteY5" fmla="*/ 228600 h 279078"/>
                    <a:gd name="connsiteX6" fmla="*/ 190500 w 219075"/>
                    <a:gd name="connsiteY6" fmla="*/ 228600 h 279078"/>
                    <a:gd name="connsiteX7" fmla="*/ 219075 w 219075"/>
                    <a:gd name="connsiteY7" fmla="*/ 200025 h 279078"/>
                    <a:gd name="connsiteX8" fmla="*/ 219075 w 219075"/>
                    <a:gd name="connsiteY8" fmla="*/ 28575 h 279078"/>
                    <a:gd name="connsiteX9" fmla="*/ 190500 w 219075"/>
                    <a:gd name="connsiteY9" fmla="*/ 0 h 279078"/>
                    <a:gd name="connsiteX10" fmla="*/ 133350 w 219075"/>
                    <a:gd name="connsiteY10" fmla="*/ 0 h 27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75" h="279078">
                      <a:moveTo>
                        <a:pt x="0" y="200025"/>
                      </a:moveTo>
                      <a:cubicBezTo>
                        <a:pt x="0" y="215837"/>
                        <a:pt x="12764" y="228600"/>
                        <a:pt x="28575" y="228600"/>
                      </a:cubicBezTo>
                      <a:lnTo>
                        <a:pt x="114300" y="228600"/>
                      </a:lnTo>
                      <a:lnTo>
                        <a:pt x="154686" y="275749"/>
                      </a:lnTo>
                      <a:cubicBezTo>
                        <a:pt x="160401" y="282416"/>
                        <a:pt x="171450" y="278416"/>
                        <a:pt x="171450" y="269558"/>
                      </a:cubicBezTo>
                      <a:lnTo>
                        <a:pt x="171450" y="228600"/>
                      </a:lnTo>
                      <a:lnTo>
                        <a:pt x="190500" y="228600"/>
                      </a:lnTo>
                      <a:cubicBezTo>
                        <a:pt x="206312" y="228600"/>
                        <a:pt x="219075" y="215837"/>
                        <a:pt x="219075" y="200025"/>
                      </a:cubicBezTo>
                      <a:lnTo>
                        <a:pt x="219075" y="28575"/>
                      </a:lnTo>
                      <a:cubicBezTo>
                        <a:pt x="219075" y="12764"/>
                        <a:pt x="206312" y="0"/>
                        <a:pt x="190500" y="0"/>
                      </a:cubicBezTo>
                      <a:lnTo>
                        <a:pt x="133350" y="0"/>
                      </a:lnTo>
                    </a:path>
                  </a:pathLst>
                </a:custGeom>
                <a:noFill/>
                <a:ln w="12700" cap="flat">
                  <a:solidFill>
                    <a:srgbClr val="213467"/>
                  </a:solidFill>
                  <a:prstDash val="solid"/>
                  <a:round/>
                </a:ln>
              </p:spPr>
              <p:txBody>
                <a:bodyPr rtlCol="0" anchor="ctr"/>
                <a:lstStyle/>
                <a:p>
                  <a:endParaRPr lang="fr-FR"/>
                </a:p>
              </p:txBody>
            </p:sp>
            <p:sp>
              <p:nvSpPr>
                <p:cNvPr id="389" name="Forme libre : forme 388">
                  <a:extLst>
                    <a:ext uri="{FF2B5EF4-FFF2-40B4-BE49-F238E27FC236}">
                      <a16:creationId xmlns:a16="http://schemas.microsoft.com/office/drawing/2014/main" id="{140477F4-F6D7-4A9A-BF60-F9147CB6ECB3}"/>
                    </a:ext>
                  </a:extLst>
                </p:cNvPr>
                <p:cNvSpPr/>
                <p:nvPr/>
              </p:nvSpPr>
              <p:spPr>
                <a:xfrm>
                  <a:off x="4945788" y="5571176"/>
                  <a:ext cx="57626" cy="57531"/>
                </a:xfrm>
                <a:custGeom>
                  <a:avLst/>
                  <a:gdLst>
                    <a:gd name="connsiteX0" fmla="*/ 57626 w 57626"/>
                    <a:gd name="connsiteY0" fmla="*/ 28766 h 57531"/>
                    <a:gd name="connsiteX1" fmla="*/ 28861 w 57626"/>
                    <a:gd name="connsiteY1" fmla="*/ 57532 h 57531"/>
                    <a:gd name="connsiteX2" fmla="*/ 0 w 57626"/>
                    <a:gd name="connsiteY2" fmla="*/ 28766 h 57531"/>
                    <a:gd name="connsiteX3" fmla="*/ 28766 w 57626"/>
                    <a:gd name="connsiteY3" fmla="*/ 1 h 57531"/>
                    <a:gd name="connsiteX4" fmla="*/ 57626 w 57626"/>
                    <a:gd name="connsiteY4" fmla="*/ 28766 h 5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26" h="57531">
                      <a:moveTo>
                        <a:pt x="57626" y="28766"/>
                      </a:moveTo>
                      <a:cubicBezTo>
                        <a:pt x="57626" y="44673"/>
                        <a:pt x="44768" y="57532"/>
                        <a:pt x="28861" y="57532"/>
                      </a:cubicBezTo>
                      <a:cubicBezTo>
                        <a:pt x="12859" y="57532"/>
                        <a:pt x="0" y="44673"/>
                        <a:pt x="0" y="28766"/>
                      </a:cubicBezTo>
                      <a:cubicBezTo>
                        <a:pt x="0" y="12859"/>
                        <a:pt x="12859" y="1"/>
                        <a:pt x="28766" y="1"/>
                      </a:cubicBezTo>
                      <a:cubicBezTo>
                        <a:pt x="44672" y="-95"/>
                        <a:pt x="57626" y="12859"/>
                        <a:pt x="57626" y="28766"/>
                      </a:cubicBezTo>
                      <a:close/>
                    </a:path>
                  </a:pathLst>
                </a:custGeom>
                <a:noFill/>
                <a:ln w="12700" cap="flat">
                  <a:solidFill>
                    <a:srgbClr val="213467"/>
                  </a:solidFill>
                  <a:prstDash val="solid"/>
                  <a:round/>
                </a:ln>
              </p:spPr>
              <p:txBody>
                <a:bodyPr rtlCol="0" anchor="ctr"/>
                <a:lstStyle/>
                <a:p>
                  <a:endParaRPr lang="fr-FR"/>
                </a:p>
              </p:txBody>
            </p:sp>
            <p:sp>
              <p:nvSpPr>
                <p:cNvPr id="390" name="Forme libre : forme 389">
                  <a:extLst>
                    <a:ext uri="{FF2B5EF4-FFF2-40B4-BE49-F238E27FC236}">
                      <a16:creationId xmlns:a16="http://schemas.microsoft.com/office/drawing/2014/main" id="{347DD40E-AC8F-4CA0-B673-F3D5E9B96E4F}"/>
                    </a:ext>
                  </a:extLst>
                </p:cNvPr>
                <p:cNvSpPr/>
                <p:nvPr/>
              </p:nvSpPr>
              <p:spPr>
                <a:xfrm>
                  <a:off x="4890542" y="5514408"/>
                  <a:ext cx="167544" cy="171450"/>
                </a:xfrm>
                <a:custGeom>
                  <a:avLst/>
                  <a:gdLst>
                    <a:gd name="connsiteX0" fmla="*/ 150686 w 167544"/>
                    <a:gd name="connsiteY0" fmla="*/ 85534 h 171450"/>
                    <a:gd name="connsiteX1" fmla="*/ 148876 w 167544"/>
                    <a:gd name="connsiteY1" fmla="*/ 70199 h 171450"/>
                    <a:gd name="connsiteX2" fmla="*/ 167545 w 167544"/>
                    <a:gd name="connsiteY2" fmla="*/ 59436 h 171450"/>
                    <a:gd name="connsiteX3" fmla="*/ 148495 w 167544"/>
                    <a:gd name="connsiteY3" fmla="*/ 26480 h 171450"/>
                    <a:gd name="connsiteX4" fmla="*/ 129826 w 167544"/>
                    <a:gd name="connsiteY4" fmla="*/ 37147 h 171450"/>
                    <a:gd name="connsiteX5" fmla="*/ 102870 w 167544"/>
                    <a:gd name="connsiteY5" fmla="*/ 21527 h 171450"/>
                    <a:gd name="connsiteX6" fmla="*/ 102870 w 167544"/>
                    <a:gd name="connsiteY6" fmla="*/ 0 h 171450"/>
                    <a:gd name="connsiteX7" fmla="*/ 64770 w 167544"/>
                    <a:gd name="connsiteY7" fmla="*/ 0 h 171450"/>
                    <a:gd name="connsiteX8" fmla="*/ 64770 w 167544"/>
                    <a:gd name="connsiteY8" fmla="*/ 21717 h 171450"/>
                    <a:gd name="connsiteX9" fmla="*/ 38100 w 167544"/>
                    <a:gd name="connsiteY9" fmla="*/ 37338 h 171450"/>
                    <a:gd name="connsiteX10" fmla="*/ 19145 w 167544"/>
                    <a:gd name="connsiteY10" fmla="*/ 26384 h 171450"/>
                    <a:gd name="connsiteX11" fmla="*/ 95 w 167544"/>
                    <a:gd name="connsiteY11" fmla="*/ 59341 h 171450"/>
                    <a:gd name="connsiteX12" fmla="*/ 19145 w 167544"/>
                    <a:gd name="connsiteY12" fmla="*/ 70390 h 171450"/>
                    <a:gd name="connsiteX13" fmla="*/ 17336 w 167544"/>
                    <a:gd name="connsiteY13" fmla="*/ 85534 h 171450"/>
                    <a:gd name="connsiteX14" fmla="*/ 19241 w 167544"/>
                    <a:gd name="connsiteY14" fmla="*/ 101060 h 171450"/>
                    <a:gd name="connsiteX15" fmla="*/ 0 w 167544"/>
                    <a:gd name="connsiteY15" fmla="*/ 112109 h 171450"/>
                    <a:gd name="connsiteX16" fmla="*/ 19050 w 167544"/>
                    <a:gd name="connsiteY16" fmla="*/ 145066 h 171450"/>
                    <a:gd name="connsiteX17" fmla="*/ 38291 w 167544"/>
                    <a:gd name="connsiteY17" fmla="*/ 133922 h 171450"/>
                    <a:gd name="connsiteX18" fmla="*/ 64770 w 167544"/>
                    <a:gd name="connsiteY18" fmla="*/ 149352 h 171450"/>
                    <a:gd name="connsiteX19" fmla="*/ 64770 w 167544"/>
                    <a:gd name="connsiteY19" fmla="*/ 171450 h 171450"/>
                    <a:gd name="connsiteX20" fmla="*/ 102870 w 167544"/>
                    <a:gd name="connsiteY20" fmla="*/ 171450 h 171450"/>
                    <a:gd name="connsiteX21" fmla="*/ 102870 w 167544"/>
                    <a:gd name="connsiteY21" fmla="*/ 149447 h 171450"/>
                    <a:gd name="connsiteX22" fmla="*/ 129540 w 167544"/>
                    <a:gd name="connsiteY22" fmla="*/ 134112 h 171450"/>
                    <a:gd name="connsiteX23" fmla="*/ 148495 w 167544"/>
                    <a:gd name="connsiteY23" fmla="*/ 145066 h 171450"/>
                    <a:gd name="connsiteX24" fmla="*/ 167545 w 167544"/>
                    <a:gd name="connsiteY24" fmla="*/ 112109 h 171450"/>
                    <a:gd name="connsiteX25" fmla="*/ 148685 w 167544"/>
                    <a:gd name="connsiteY25" fmla="*/ 101251 h 171450"/>
                    <a:gd name="connsiteX26" fmla="*/ 150686 w 167544"/>
                    <a:gd name="connsiteY26" fmla="*/ 8553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7544" h="171450">
                      <a:moveTo>
                        <a:pt x="150686" y="85534"/>
                      </a:moveTo>
                      <a:cubicBezTo>
                        <a:pt x="150686" y="80201"/>
                        <a:pt x="150019" y="75152"/>
                        <a:pt x="148876" y="70199"/>
                      </a:cubicBezTo>
                      <a:lnTo>
                        <a:pt x="167545" y="59436"/>
                      </a:lnTo>
                      <a:lnTo>
                        <a:pt x="148495" y="26480"/>
                      </a:lnTo>
                      <a:lnTo>
                        <a:pt x="129826" y="37147"/>
                      </a:lnTo>
                      <a:cubicBezTo>
                        <a:pt x="122301" y="30004"/>
                        <a:pt x="113157" y="24575"/>
                        <a:pt x="102870" y="21527"/>
                      </a:cubicBezTo>
                      <a:lnTo>
                        <a:pt x="102870" y="0"/>
                      </a:lnTo>
                      <a:lnTo>
                        <a:pt x="64770" y="0"/>
                      </a:lnTo>
                      <a:lnTo>
                        <a:pt x="64770" y="21717"/>
                      </a:lnTo>
                      <a:cubicBezTo>
                        <a:pt x="54578" y="24765"/>
                        <a:pt x="45529" y="30194"/>
                        <a:pt x="38100" y="37338"/>
                      </a:cubicBezTo>
                      <a:lnTo>
                        <a:pt x="19145" y="26384"/>
                      </a:lnTo>
                      <a:lnTo>
                        <a:pt x="95" y="59341"/>
                      </a:lnTo>
                      <a:lnTo>
                        <a:pt x="19145" y="70390"/>
                      </a:lnTo>
                      <a:cubicBezTo>
                        <a:pt x="18002" y="75248"/>
                        <a:pt x="17336" y="80296"/>
                        <a:pt x="17336" y="85534"/>
                      </a:cubicBezTo>
                      <a:cubicBezTo>
                        <a:pt x="17336" y="90869"/>
                        <a:pt x="18002" y="96012"/>
                        <a:pt x="19241" y="101060"/>
                      </a:cubicBezTo>
                      <a:lnTo>
                        <a:pt x="0" y="112109"/>
                      </a:lnTo>
                      <a:lnTo>
                        <a:pt x="19050" y="145066"/>
                      </a:lnTo>
                      <a:lnTo>
                        <a:pt x="38291" y="133922"/>
                      </a:lnTo>
                      <a:cubicBezTo>
                        <a:pt x="45720" y="140970"/>
                        <a:pt x="54769" y="146304"/>
                        <a:pt x="64770" y="149352"/>
                      </a:cubicBezTo>
                      <a:lnTo>
                        <a:pt x="64770" y="171450"/>
                      </a:lnTo>
                      <a:lnTo>
                        <a:pt x="102870" y="171450"/>
                      </a:lnTo>
                      <a:lnTo>
                        <a:pt x="102870" y="149447"/>
                      </a:lnTo>
                      <a:cubicBezTo>
                        <a:pt x="112967" y="146494"/>
                        <a:pt x="122111" y="141161"/>
                        <a:pt x="129540" y="134112"/>
                      </a:cubicBezTo>
                      <a:lnTo>
                        <a:pt x="148495" y="145066"/>
                      </a:lnTo>
                      <a:lnTo>
                        <a:pt x="167545" y="112109"/>
                      </a:lnTo>
                      <a:lnTo>
                        <a:pt x="148685" y="101251"/>
                      </a:lnTo>
                      <a:cubicBezTo>
                        <a:pt x="150019" y="96203"/>
                        <a:pt x="150686" y="90964"/>
                        <a:pt x="150686" y="85534"/>
                      </a:cubicBezTo>
                      <a:close/>
                    </a:path>
                  </a:pathLst>
                </a:custGeom>
                <a:noFill/>
                <a:ln w="12700" cap="flat">
                  <a:solidFill>
                    <a:srgbClr val="213467"/>
                  </a:solidFill>
                  <a:prstDash val="solid"/>
                  <a:round/>
                </a:ln>
              </p:spPr>
              <p:txBody>
                <a:bodyPr rtlCol="0" anchor="ctr"/>
                <a:lstStyle/>
                <a:p>
                  <a:endParaRPr lang="fr-FR"/>
                </a:p>
              </p:txBody>
            </p:sp>
          </p:grpSp>
        </p:grpSp>
        <p:grpSp>
          <p:nvGrpSpPr>
            <p:cNvPr id="4" name="Groupe 3">
              <a:extLst>
                <a:ext uri="{FF2B5EF4-FFF2-40B4-BE49-F238E27FC236}">
                  <a16:creationId xmlns:a16="http://schemas.microsoft.com/office/drawing/2014/main" id="{77B77909-3B3C-4D13-A708-1893414A870E}"/>
                </a:ext>
              </a:extLst>
            </p:cNvPr>
            <p:cNvGrpSpPr/>
            <p:nvPr/>
          </p:nvGrpSpPr>
          <p:grpSpPr>
            <a:xfrm>
              <a:off x="3061037" y="4598965"/>
              <a:ext cx="1513235" cy="979739"/>
              <a:chOff x="3061037" y="4598965"/>
              <a:chExt cx="1513235" cy="979739"/>
            </a:xfrm>
          </p:grpSpPr>
          <p:sp>
            <p:nvSpPr>
              <p:cNvPr id="304" name="Forme libre : forme 303">
                <a:extLst>
                  <a:ext uri="{FF2B5EF4-FFF2-40B4-BE49-F238E27FC236}">
                    <a16:creationId xmlns:a16="http://schemas.microsoft.com/office/drawing/2014/main" id="{15F616C1-5C0A-4267-9294-FAF30267077D}"/>
                  </a:ext>
                </a:extLst>
              </p:cNvPr>
              <p:cNvSpPr/>
              <p:nvPr/>
            </p:nvSpPr>
            <p:spPr>
              <a:xfrm>
                <a:off x="3544020" y="4598965"/>
                <a:ext cx="547262" cy="548730"/>
              </a:xfrm>
              <a:custGeom>
                <a:avLst/>
                <a:gdLst>
                  <a:gd name="connsiteX0" fmla="*/ 283337 w 283337"/>
                  <a:gd name="connsiteY0" fmla="*/ 142049 h 284097"/>
                  <a:gd name="connsiteX1" fmla="*/ 277182 w 283337"/>
                  <a:gd name="connsiteY1" fmla="*/ 157333 h 284097"/>
                  <a:gd name="connsiteX2" fmla="*/ 279810 w 283337"/>
                  <a:gd name="connsiteY2" fmla="*/ 173654 h 284097"/>
                  <a:gd name="connsiteX3" fmla="*/ 270405 w 283337"/>
                  <a:gd name="connsiteY3" fmla="*/ 187208 h 284097"/>
                  <a:gd name="connsiteX4" fmla="*/ 269299 w 283337"/>
                  <a:gd name="connsiteY4" fmla="*/ 203668 h 284097"/>
                  <a:gd name="connsiteX5" fmla="*/ 257127 w 283337"/>
                  <a:gd name="connsiteY5" fmla="*/ 214802 h 284097"/>
                  <a:gd name="connsiteX6" fmla="*/ 252424 w 283337"/>
                  <a:gd name="connsiteY6" fmla="*/ 230639 h 284097"/>
                  <a:gd name="connsiteX7" fmla="*/ 238109 w 283337"/>
                  <a:gd name="connsiteY7" fmla="*/ 238730 h 284097"/>
                  <a:gd name="connsiteX8" fmla="*/ 230017 w 283337"/>
                  <a:gd name="connsiteY8" fmla="*/ 253115 h 284097"/>
                  <a:gd name="connsiteX9" fmla="*/ 214249 w 283337"/>
                  <a:gd name="connsiteY9" fmla="*/ 257818 h 284097"/>
                  <a:gd name="connsiteX10" fmla="*/ 203184 w 283337"/>
                  <a:gd name="connsiteY10" fmla="*/ 270059 h 284097"/>
                  <a:gd name="connsiteX11" fmla="*/ 186725 w 283337"/>
                  <a:gd name="connsiteY11" fmla="*/ 271165 h 284097"/>
                  <a:gd name="connsiteX12" fmla="*/ 173170 w 283337"/>
                  <a:gd name="connsiteY12" fmla="*/ 280571 h 284097"/>
                  <a:gd name="connsiteX13" fmla="*/ 156918 w 283337"/>
                  <a:gd name="connsiteY13" fmla="*/ 277943 h 284097"/>
                  <a:gd name="connsiteX14" fmla="*/ 141634 w 283337"/>
                  <a:gd name="connsiteY14" fmla="*/ 284098 h 284097"/>
                  <a:gd name="connsiteX15" fmla="*/ 126350 w 283337"/>
                  <a:gd name="connsiteY15" fmla="*/ 277943 h 284097"/>
                  <a:gd name="connsiteX16" fmla="*/ 110098 w 283337"/>
                  <a:gd name="connsiteY16" fmla="*/ 280571 h 284097"/>
                  <a:gd name="connsiteX17" fmla="*/ 96613 w 283337"/>
                  <a:gd name="connsiteY17" fmla="*/ 271165 h 284097"/>
                  <a:gd name="connsiteX18" fmla="*/ 80153 w 283337"/>
                  <a:gd name="connsiteY18" fmla="*/ 270059 h 284097"/>
                  <a:gd name="connsiteX19" fmla="*/ 69088 w 283337"/>
                  <a:gd name="connsiteY19" fmla="*/ 257818 h 284097"/>
                  <a:gd name="connsiteX20" fmla="*/ 53320 w 283337"/>
                  <a:gd name="connsiteY20" fmla="*/ 253115 h 284097"/>
                  <a:gd name="connsiteX21" fmla="*/ 45229 w 283337"/>
                  <a:gd name="connsiteY21" fmla="*/ 238730 h 284097"/>
                  <a:gd name="connsiteX22" fmla="*/ 30913 w 283337"/>
                  <a:gd name="connsiteY22" fmla="*/ 230639 h 284097"/>
                  <a:gd name="connsiteX23" fmla="*/ 26211 w 283337"/>
                  <a:gd name="connsiteY23" fmla="*/ 214802 h 284097"/>
                  <a:gd name="connsiteX24" fmla="*/ 14039 w 283337"/>
                  <a:gd name="connsiteY24" fmla="*/ 203668 h 284097"/>
                  <a:gd name="connsiteX25" fmla="*/ 12932 w 283337"/>
                  <a:gd name="connsiteY25" fmla="*/ 187208 h 284097"/>
                  <a:gd name="connsiteX26" fmla="*/ 3527 w 283337"/>
                  <a:gd name="connsiteY26" fmla="*/ 173654 h 284097"/>
                  <a:gd name="connsiteX27" fmla="*/ 6155 w 283337"/>
                  <a:gd name="connsiteY27" fmla="*/ 157333 h 284097"/>
                  <a:gd name="connsiteX28" fmla="*/ 0 w 283337"/>
                  <a:gd name="connsiteY28" fmla="*/ 141980 h 284097"/>
                  <a:gd name="connsiteX29" fmla="*/ 6155 w 283337"/>
                  <a:gd name="connsiteY29" fmla="*/ 126696 h 284097"/>
                  <a:gd name="connsiteX30" fmla="*/ 3527 w 283337"/>
                  <a:gd name="connsiteY30" fmla="*/ 110375 h 284097"/>
                  <a:gd name="connsiteX31" fmla="*/ 12932 w 283337"/>
                  <a:gd name="connsiteY31" fmla="*/ 96820 h 284097"/>
                  <a:gd name="connsiteX32" fmla="*/ 14039 w 283337"/>
                  <a:gd name="connsiteY32" fmla="*/ 80361 h 284097"/>
                  <a:gd name="connsiteX33" fmla="*/ 26211 w 283337"/>
                  <a:gd name="connsiteY33" fmla="*/ 69226 h 284097"/>
                  <a:gd name="connsiteX34" fmla="*/ 30913 w 283337"/>
                  <a:gd name="connsiteY34" fmla="*/ 53389 h 284097"/>
                  <a:gd name="connsiteX35" fmla="*/ 45229 w 283337"/>
                  <a:gd name="connsiteY35" fmla="*/ 45298 h 284097"/>
                  <a:gd name="connsiteX36" fmla="*/ 53320 w 283337"/>
                  <a:gd name="connsiteY36" fmla="*/ 30913 h 284097"/>
                  <a:gd name="connsiteX37" fmla="*/ 69088 w 283337"/>
                  <a:gd name="connsiteY37" fmla="*/ 26211 h 284097"/>
                  <a:gd name="connsiteX38" fmla="*/ 80153 w 283337"/>
                  <a:gd name="connsiteY38" fmla="*/ 14039 h 284097"/>
                  <a:gd name="connsiteX39" fmla="*/ 96544 w 283337"/>
                  <a:gd name="connsiteY39" fmla="*/ 12932 h 284097"/>
                  <a:gd name="connsiteX40" fmla="*/ 110029 w 283337"/>
                  <a:gd name="connsiteY40" fmla="*/ 3527 h 284097"/>
                  <a:gd name="connsiteX41" fmla="*/ 126281 w 283337"/>
                  <a:gd name="connsiteY41" fmla="*/ 6155 h 284097"/>
                  <a:gd name="connsiteX42" fmla="*/ 141565 w 283337"/>
                  <a:gd name="connsiteY42" fmla="*/ 0 h 284097"/>
                  <a:gd name="connsiteX43" fmla="*/ 156849 w 283337"/>
                  <a:gd name="connsiteY43" fmla="*/ 6155 h 284097"/>
                  <a:gd name="connsiteX44" fmla="*/ 173101 w 283337"/>
                  <a:gd name="connsiteY44" fmla="*/ 3527 h 284097"/>
                  <a:gd name="connsiteX45" fmla="*/ 186656 w 283337"/>
                  <a:gd name="connsiteY45" fmla="*/ 12932 h 284097"/>
                  <a:gd name="connsiteX46" fmla="*/ 203115 w 283337"/>
                  <a:gd name="connsiteY46" fmla="*/ 14039 h 284097"/>
                  <a:gd name="connsiteX47" fmla="*/ 214180 w 283337"/>
                  <a:gd name="connsiteY47" fmla="*/ 26280 h 284097"/>
                  <a:gd name="connsiteX48" fmla="*/ 229948 w 283337"/>
                  <a:gd name="connsiteY48" fmla="*/ 30982 h 284097"/>
                  <a:gd name="connsiteX49" fmla="*/ 238039 w 283337"/>
                  <a:gd name="connsiteY49" fmla="*/ 45367 h 284097"/>
                  <a:gd name="connsiteX50" fmla="*/ 252355 w 283337"/>
                  <a:gd name="connsiteY50" fmla="*/ 53458 h 284097"/>
                  <a:gd name="connsiteX51" fmla="*/ 257058 w 283337"/>
                  <a:gd name="connsiteY51" fmla="*/ 69295 h 284097"/>
                  <a:gd name="connsiteX52" fmla="*/ 269229 w 283337"/>
                  <a:gd name="connsiteY52" fmla="*/ 80430 h 284097"/>
                  <a:gd name="connsiteX53" fmla="*/ 270336 w 283337"/>
                  <a:gd name="connsiteY53" fmla="*/ 96889 h 284097"/>
                  <a:gd name="connsiteX54" fmla="*/ 279741 w 283337"/>
                  <a:gd name="connsiteY54" fmla="*/ 110444 h 284097"/>
                  <a:gd name="connsiteX55" fmla="*/ 277113 w 283337"/>
                  <a:gd name="connsiteY55" fmla="*/ 126765 h 284097"/>
                  <a:gd name="connsiteX56" fmla="*/ 283337 w 283337"/>
                  <a:gd name="connsiteY56" fmla="*/ 142049 h 28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337" h="284097">
                    <a:moveTo>
                      <a:pt x="283337" y="142049"/>
                    </a:moveTo>
                    <a:cubicBezTo>
                      <a:pt x="283337" y="147305"/>
                      <a:pt x="277736" y="152215"/>
                      <a:pt x="277182" y="157333"/>
                    </a:cubicBezTo>
                    <a:cubicBezTo>
                      <a:pt x="276629" y="162588"/>
                      <a:pt x="280917" y="168605"/>
                      <a:pt x="279810" y="173654"/>
                    </a:cubicBezTo>
                    <a:cubicBezTo>
                      <a:pt x="278635" y="178771"/>
                      <a:pt x="272134" y="182298"/>
                      <a:pt x="270405" y="187208"/>
                    </a:cubicBezTo>
                    <a:cubicBezTo>
                      <a:pt x="268676" y="192188"/>
                      <a:pt x="271581" y="199034"/>
                      <a:pt x="269299" y="203668"/>
                    </a:cubicBezTo>
                    <a:cubicBezTo>
                      <a:pt x="267016" y="208370"/>
                      <a:pt x="259893" y="210376"/>
                      <a:pt x="257127" y="214802"/>
                    </a:cubicBezTo>
                    <a:cubicBezTo>
                      <a:pt x="254361" y="219228"/>
                      <a:pt x="255675" y="226559"/>
                      <a:pt x="252424" y="230639"/>
                    </a:cubicBezTo>
                    <a:cubicBezTo>
                      <a:pt x="249174" y="234719"/>
                      <a:pt x="241774" y="235065"/>
                      <a:pt x="238109" y="238730"/>
                    </a:cubicBezTo>
                    <a:cubicBezTo>
                      <a:pt x="234443" y="242396"/>
                      <a:pt x="234097" y="249865"/>
                      <a:pt x="230017" y="253115"/>
                    </a:cubicBezTo>
                    <a:cubicBezTo>
                      <a:pt x="225937" y="256366"/>
                      <a:pt x="218675" y="255052"/>
                      <a:pt x="214249" y="257818"/>
                    </a:cubicBezTo>
                    <a:cubicBezTo>
                      <a:pt x="209892" y="260584"/>
                      <a:pt x="207887" y="267776"/>
                      <a:pt x="203184" y="270059"/>
                    </a:cubicBezTo>
                    <a:cubicBezTo>
                      <a:pt x="198551" y="272341"/>
                      <a:pt x="191704" y="269436"/>
                      <a:pt x="186725" y="271165"/>
                    </a:cubicBezTo>
                    <a:cubicBezTo>
                      <a:pt x="181815" y="272894"/>
                      <a:pt x="178288" y="279395"/>
                      <a:pt x="173170" y="280571"/>
                    </a:cubicBezTo>
                    <a:cubicBezTo>
                      <a:pt x="168121" y="281746"/>
                      <a:pt x="162105" y="277389"/>
                      <a:pt x="156918" y="277943"/>
                    </a:cubicBezTo>
                    <a:cubicBezTo>
                      <a:pt x="151800" y="278496"/>
                      <a:pt x="146890" y="284098"/>
                      <a:pt x="141634" y="284098"/>
                    </a:cubicBezTo>
                    <a:cubicBezTo>
                      <a:pt x="136378" y="284098"/>
                      <a:pt x="131468" y="278496"/>
                      <a:pt x="126350" y="277943"/>
                    </a:cubicBezTo>
                    <a:cubicBezTo>
                      <a:pt x="121164" y="277389"/>
                      <a:pt x="115147" y="281746"/>
                      <a:pt x="110098" y="280571"/>
                    </a:cubicBezTo>
                    <a:cubicBezTo>
                      <a:pt x="104981" y="279395"/>
                      <a:pt x="101454" y="272894"/>
                      <a:pt x="96613" y="271165"/>
                    </a:cubicBezTo>
                    <a:cubicBezTo>
                      <a:pt x="91703" y="269436"/>
                      <a:pt x="84856" y="272341"/>
                      <a:pt x="80153" y="270059"/>
                    </a:cubicBezTo>
                    <a:cubicBezTo>
                      <a:pt x="75451" y="267776"/>
                      <a:pt x="73445" y="260653"/>
                      <a:pt x="69088" y="257818"/>
                    </a:cubicBezTo>
                    <a:cubicBezTo>
                      <a:pt x="64662" y="255052"/>
                      <a:pt x="57401" y="256366"/>
                      <a:pt x="53320" y="253115"/>
                    </a:cubicBezTo>
                    <a:cubicBezTo>
                      <a:pt x="49240" y="249865"/>
                      <a:pt x="48894" y="242396"/>
                      <a:pt x="45229" y="238730"/>
                    </a:cubicBezTo>
                    <a:cubicBezTo>
                      <a:pt x="41564" y="235065"/>
                      <a:pt x="34164" y="234719"/>
                      <a:pt x="30913" y="230639"/>
                    </a:cubicBezTo>
                    <a:cubicBezTo>
                      <a:pt x="27663" y="226559"/>
                      <a:pt x="28977" y="219228"/>
                      <a:pt x="26211" y="214802"/>
                    </a:cubicBezTo>
                    <a:cubicBezTo>
                      <a:pt x="23444" y="210376"/>
                      <a:pt x="16321" y="208440"/>
                      <a:pt x="14039" y="203668"/>
                    </a:cubicBezTo>
                    <a:cubicBezTo>
                      <a:pt x="11757" y="198965"/>
                      <a:pt x="14661" y="192119"/>
                      <a:pt x="12932" y="187208"/>
                    </a:cubicBezTo>
                    <a:cubicBezTo>
                      <a:pt x="11203" y="182298"/>
                      <a:pt x="4703" y="178771"/>
                      <a:pt x="3527" y="173654"/>
                    </a:cubicBezTo>
                    <a:cubicBezTo>
                      <a:pt x="2421" y="168605"/>
                      <a:pt x="6708" y="162588"/>
                      <a:pt x="6155" y="157333"/>
                    </a:cubicBezTo>
                    <a:cubicBezTo>
                      <a:pt x="5602" y="152215"/>
                      <a:pt x="0" y="147305"/>
                      <a:pt x="0" y="141980"/>
                    </a:cubicBezTo>
                    <a:cubicBezTo>
                      <a:pt x="0" y="136724"/>
                      <a:pt x="5602" y="131814"/>
                      <a:pt x="6155" y="126696"/>
                    </a:cubicBezTo>
                    <a:cubicBezTo>
                      <a:pt x="6708" y="121440"/>
                      <a:pt x="2421" y="115423"/>
                      <a:pt x="3527" y="110375"/>
                    </a:cubicBezTo>
                    <a:cubicBezTo>
                      <a:pt x="4703" y="105257"/>
                      <a:pt x="11203" y="101730"/>
                      <a:pt x="12932" y="96820"/>
                    </a:cubicBezTo>
                    <a:cubicBezTo>
                      <a:pt x="14661" y="91841"/>
                      <a:pt x="11757" y="85063"/>
                      <a:pt x="14039" y="80361"/>
                    </a:cubicBezTo>
                    <a:cubicBezTo>
                      <a:pt x="16321" y="75658"/>
                      <a:pt x="23444" y="73652"/>
                      <a:pt x="26211" y="69226"/>
                    </a:cubicBezTo>
                    <a:cubicBezTo>
                      <a:pt x="28977" y="64800"/>
                      <a:pt x="27663" y="57470"/>
                      <a:pt x="30913" y="53389"/>
                    </a:cubicBezTo>
                    <a:cubicBezTo>
                      <a:pt x="34164" y="49309"/>
                      <a:pt x="41564" y="48963"/>
                      <a:pt x="45229" y="45298"/>
                    </a:cubicBezTo>
                    <a:cubicBezTo>
                      <a:pt x="48894" y="41633"/>
                      <a:pt x="49240" y="34164"/>
                      <a:pt x="53320" y="30913"/>
                    </a:cubicBezTo>
                    <a:cubicBezTo>
                      <a:pt x="57401" y="27663"/>
                      <a:pt x="64662" y="28977"/>
                      <a:pt x="69088" y="26211"/>
                    </a:cubicBezTo>
                    <a:cubicBezTo>
                      <a:pt x="73514" y="23444"/>
                      <a:pt x="75451" y="16252"/>
                      <a:pt x="80153" y="14039"/>
                    </a:cubicBezTo>
                    <a:cubicBezTo>
                      <a:pt x="84787" y="11757"/>
                      <a:pt x="91633" y="14661"/>
                      <a:pt x="96544" y="12932"/>
                    </a:cubicBezTo>
                    <a:cubicBezTo>
                      <a:pt x="101385" y="11203"/>
                      <a:pt x="104981" y="4703"/>
                      <a:pt x="110029" y="3527"/>
                    </a:cubicBezTo>
                    <a:cubicBezTo>
                      <a:pt x="115078" y="2351"/>
                      <a:pt x="121094" y="6708"/>
                      <a:pt x="126281" y="6155"/>
                    </a:cubicBezTo>
                    <a:cubicBezTo>
                      <a:pt x="131399" y="5602"/>
                      <a:pt x="136309" y="0"/>
                      <a:pt x="141565" y="0"/>
                    </a:cubicBezTo>
                    <a:cubicBezTo>
                      <a:pt x="146821" y="0"/>
                      <a:pt x="151731" y="5602"/>
                      <a:pt x="156849" y="6155"/>
                    </a:cubicBezTo>
                    <a:cubicBezTo>
                      <a:pt x="162036" y="6777"/>
                      <a:pt x="168052" y="2420"/>
                      <a:pt x="173101" y="3527"/>
                    </a:cubicBezTo>
                    <a:cubicBezTo>
                      <a:pt x="178218" y="4703"/>
                      <a:pt x="181745" y="11203"/>
                      <a:pt x="186656" y="12932"/>
                    </a:cubicBezTo>
                    <a:cubicBezTo>
                      <a:pt x="191566" y="14661"/>
                      <a:pt x="198412" y="11757"/>
                      <a:pt x="203115" y="14039"/>
                    </a:cubicBezTo>
                    <a:cubicBezTo>
                      <a:pt x="207818" y="16321"/>
                      <a:pt x="209823" y="23444"/>
                      <a:pt x="214180" y="26280"/>
                    </a:cubicBezTo>
                    <a:cubicBezTo>
                      <a:pt x="218606" y="29046"/>
                      <a:pt x="225868" y="27801"/>
                      <a:pt x="229948" y="30982"/>
                    </a:cubicBezTo>
                    <a:cubicBezTo>
                      <a:pt x="234028" y="34233"/>
                      <a:pt x="234374" y="41702"/>
                      <a:pt x="238039" y="45367"/>
                    </a:cubicBezTo>
                    <a:cubicBezTo>
                      <a:pt x="241705" y="49032"/>
                      <a:pt x="249105" y="49378"/>
                      <a:pt x="252355" y="53458"/>
                    </a:cubicBezTo>
                    <a:cubicBezTo>
                      <a:pt x="255605" y="57539"/>
                      <a:pt x="254291" y="64869"/>
                      <a:pt x="257058" y="69295"/>
                    </a:cubicBezTo>
                    <a:cubicBezTo>
                      <a:pt x="259824" y="73722"/>
                      <a:pt x="266947" y="75658"/>
                      <a:pt x="269229" y="80430"/>
                    </a:cubicBezTo>
                    <a:cubicBezTo>
                      <a:pt x="271512" y="85132"/>
                      <a:pt x="268607" y="91979"/>
                      <a:pt x="270336" y="96889"/>
                    </a:cubicBezTo>
                    <a:cubicBezTo>
                      <a:pt x="272065" y="101799"/>
                      <a:pt x="278566" y="105326"/>
                      <a:pt x="279741" y="110444"/>
                    </a:cubicBezTo>
                    <a:cubicBezTo>
                      <a:pt x="280917" y="115492"/>
                      <a:pt x="276560" y="121509"/>
                      <a:pt x="277113" y="126765"/>
                    </a:cubicBezTo>
                    <a:cubicBezTo>
                      <a:pt x="277805" y="131883"/>
                      <a:pt x="283337" y="136793"/>
                      <a:pt x="283337" y="142049"/>
                    </a:cubicBezTo>
                  </a:path>
                </a:pathLst>
              </a:custGeom>
              <a:solidFill>
                <a:schemeClr val="bg1"/>
              </a:solidFill>
              <a:ln w="6781" cap="flat">
                <a:noFill/>
                <a:prstDash val="solid"/>
                <a:miter/>
              </a:ln>
              <a:effectLst>
                <a:outerShdw blurRad="101600" dist="63500" dir="2700000" algn="tl" rotWithShape="0">
                  <a:prstClr val="black">
                    <a:alpha val="42000"/>
                  </a:prstClr>
                </a:outerShdw>
              </a:effectLst>
            </p:spPr>
            <p:txBody>
              <a:bodyPr rtlCol="0" anchor="ctr"/>
              <a:lstStyle/>
              <a:p>
                <a:endParaRPr lang="fr-FR"/>
              </a:p>
            </p:txBody>
          </p:sp>
          <p:sp>
            <p:nvSpPr>
              <p:cNvPr id="305" name="ZoneTexte 304">
                <a:extLst>
                  <a:ext uri="{FF2B5EF4-FFF2-40B4-BE49-F238E27FC236}">
                    <a16:creationId xmlns:a16="http://schemas.microsoft.com/office/drawing/2014/main" id="{2672F2BF-D2A4-413A-B917-0D85572108D3}"/>
                  </a:ext>
                </a:extLst>
              </p:cNvPr>
              <p:cNvSpPr txBox="1"/>
              <p:nvPr/>
            </p:nvSpPr>
            <p:spPr>
              <a:xfrm>
                <a:off x="3061037" y="5246305"/>
                <a:ext cx="1513235" cy="332399"/>
              </a:xfrm>
              <a:prstGeom prst="rect">
                <a:avLst/>
              </a:prstGeom>
              <a:noFill/>
            </p:spPr>
            <p:txBody>
              <a:bodyPr wrap="none" lIns="0" tIns="0" rIns="0" bIns="0" anchor="t">
                <a:spAutoFit/>
              </a:bodyPr>
              <a:lstStyle/>
              <a:p>
                <a:pPr algn="ctr">
                  <a:lnSpc>
                    <a:spcPct val="90000"/>
                  </a:lnSpc>
                </a:pPr>
                <a:r>
                  <a:rPr lang="fr-FR" sz="1200" b="1" dirty="0">
                    <a:solidFill>
                      <a:srgbClr val="213467"/>
                    </a:solidFill>
                    <a:latin typeface="Georgia" panose="02040502050405020303" pitchFamily="18" charset="0"/>
                  </a:rPr>
                  <a:t>Sortir d’un prisme </a:t>
                </a:r>
                <a:br>
                  <a:rPr lang="fr-FR" sz="1200" dirty="0">
                    <a:solidFill>
                      <a:srgbClr val="213467"/>
                    </a:solidFill>
                    <a:latin typeface="Georgia" panose="02040502050405020303" pitchFamily="18" charset="0"/>
                  </a:rPr>
                </a:br>
                <a:r>
                  <a:rPr lang="fr-FR" sz="1200" dirty="0">
                    <a:solidFill>
                      <a:srgbClr val="213467"/>
                    </a:solidFill>
                    <a:latin typeface="Georgia" panose="02040502050405020303" pitchFamily="18" charset="0"/>
                  </a:rPr>
                  <a:t>tout technologique</a:t>
                </a:r>
              </a:p>
            </p:txBody>
          </p:sp>
          <p:grpSp>
            <p:nvGrpSpPr>
              <p:cNvPr id="391" name="Graphique 254">
                <a:extLst>
                  <a:ext uri="{FF2B5EF4-FFF2-40B4-BE49-F238E27FC236}">
                    <a16:creationId xmlns:a16="http://schemas.microsoft.com/office/drawing/2014/main" id="{FC33C9FB-DF9D-4245-9856-6D399B20FF58}"/>
                  </a:ext>
                </a:extLst>
              </p:cNvPr>
              <p:cNvGrpSpPr/>
              <p:nvPr/>
            </p:nvGrpSpPr>
            <p:grpSpPr>
              <a:xfrm>
                <a:off x="3742294" y="4743450"/>
                <a:ext cx="203762" cy="261664"/>
                <a:chOff x="4805362" y="3243262"/>
                <a:chExt cx="289274" cy="371475"/>
              </a:xfrm>
              <a:noFill/>
            </p:grpSpPr>
            <p:sp>
              <p:nvSpPr>
                <p:cNvPr id="392" name="Forme libre : forme 391">
                  <a:extLst>
                    <a:ext uri="{FF2B5EF4-FFF2-40B4-BE49-F238E27FC236}">
                      <a16:creationId xmlns:a16="http://schemas.microsoft.com/office/drawing/2014/main" id="{4BFF33CB-2321-4F93-A21D-B9D46E859950}"/>
                    </a:ext>
                  </a:extLst>
                </p:cNvPr>
                <p:cNvSpPr/>
                <p:nvPr/>
              </p:nvSpPr>
              <p:spPr>
                <a:xfrm>
                  <a:off x="4805362" y="3243262"/>
                  <a:ext cx="9525" cy="371475"/>
                </a:xfrm>
                <a:custGeom>
                  <a:avLst/>
                  <a:gdLst>
                    <a:gd name="connsiteX0" fmla="*/ 0 w 9525"/>
                    <a:gd name="connsiteY0" fmla="*/ 0 h 371475"/>
                    <a:gd name="connsiteX1" fmla="*/ 0 w 9525"/>
                    <a:gd name="connsiteY1" fmla="*/ 371475 h 371475"/>
                  </a:gdLst>
                  <a:ahLst/>
                  <a:cxnLst>
                    <a:cxn ang="0">
                      <a:pos x="connsiteX0" y="connsiteY0"/>
                    </a:cxn>
                    <a:cxn ang="0">
                      <a:pos x="connsiteX1" y="connsiteY1"/>
                    </a:cxn>
                  </a:cxnLst>
                  <a:rect l="l" t="t" r="r" b="b"/>
                  <a:pathLst>
                    <a:path w="9525" h="371475">
                      <a:moveTo>
                        <a:pt x="0" y="0"/>
                      </a:moveTo>
                      <a:lnTo>
                        <a:pt x="0" y="371475"/>
                      </a:lnTo>
                    </a:path>
                  </a:pathLst>
                </a:custGeom>
                <a:ln w="12700" cap="flat">
                  <a:solidFill>
                    <a:srgbClr val="213467"/>
                  </a:solidFill>
                  <a:prstDash val="solid"/>
                  <a:miter/>
                </a:ln>
              </p:spPr>
              <p:txBody>
                <a:bodyPr rtlCol="0" anchor="ctr"/>
                <a:lstStyle/>
                <a:p>
                  <a:endParaRPr lang="fr-FR"/>
                </a:p>
              </p:txBody>
            </p:sp>
            <p:sp>
              <p:nvSpPr>
                <p:cNvPr id="393" name="Forme libre : forme 392">
                  <a:extLst>
                    <a:ext uri="{FF2B5EF4-FFF2-40B4-BE49-F238E27FC236}">
                      <a16:creationId xmlns:a16="http://schemas.microsoft.com/office/drawing/2014/main" id="{73AE1664-08AA-480E-8BB7-88855A95D5E4}"/>
                    </a:ext>
                  </a:extLst>
                </p:cNvPr>
                <p:cNvSpPr/>
                <p:nvPr/>
              </p:nvSpPr>
              <p:spPr>
                <a:xfrm>
                  <a:off x="4881562" y="3243262"/>
                  <a:ext cx="213074" cy="371475"/>
                </a:xfrm>
                <a:custGeom>
                  <a:avLst/>
                  <a:gdLst>
                    <a:gd name="connsiteX0" fmla="*/ 0 w 213074"/>
                    <a:gd name="connsiteY0" fmla="*/ 371475 h 371475"/>
                    <a:gd name="connsiteX1" fmla="*/ 0 w 213074"/>
                    <a:gd name="connsiteY1" fmla="*/ 329184 h 371475"/>
                    <a:gd name="connsiteX2" fmla="*/ 476 w 213074"/>
                    <a:gd name="connsiteY2" fmla="*/ 329279 h 371475"/>
                    <a:gd name="connsiteX3" fmla="*/ 116205 w 213074"/>
                    <a:gd name="connsiteY3" fmla="*/ 200597 h 371475"/>
                    <a:gd name="connsiteX4" fmla="*/ 131064 w 213074"/>
                    <a:gd name="connsiteY4" fmla="*/ 242126 h 371475"/>
                    <a:gd name="connsiteX5" fmla="*/ 213074 w 213074"/>
                    <a:gd name="connsiteY5" fmla="*/ 126778 h 371475"/>
                    <a:gd name="connsiteX6" fmla="*/ 76486 w 213074"/>
                    <a:gd name="connsiteY6" fmla="*/ 89535 h 371475"/>
                    <a:gd name="connsiteX7" fmla="*/ 90583 w 213074"/>
                    <a:gd name="connsiteY7" fmla="*/ 128873 h 371475"/>
                    <a:gd name="connsiteX8" fmla="*/ 0 w 213074"/>
                    <a:gd name="connsiteY8" fmla="*/ 182118 h 371475"/>
                    <a:gd name="connsiteX9" fmla="*/ 0 w 213074"/>
                    <a:gd name="connsiteY9"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074" h="371475">
                      <a:moveTo>
                        <a:pt x="0" y="371475"/>
                      </a:moveTo>
                      <a:lnTo>
                        <a:pt x="0" y="329184"/>
                      </a:lnTo>
                      <a:lnTo>
                        <a:pt x="476" y="329279"/>
                      </a:lnTo>
                      <a:cubicBezTo>
                        <a:pt x="14764" y="252603"/>
                        <a:pt x="71723" y="216980"/>
                        <a:pt x="116205" y="200597"/>
                      </a:cubicBezTo>
                      <a:lnTo>
                        <a:pt x="131064" y="242126"/>
                      </a:lnTo>
                      <a:lnTo>
                        <a:pt x="213074" y="126778"/>
                      </a:lnTo>
                      <a:lnTo>
                        <a:pt x="76486" y="89535"/>
                      </a:lnTo>
                      <a:lnTo>
                        <a:pt x="90583" y="128873"/>
                      </a:lnTo>
                      <a:cubicBezTo>
                        <a:pt x="63532" y="138875"/>
                        <a:pt x="30099" y="155353"/>
                        <a:pt x="0" y="182118"/>
                      </a:cubicBezTo>
                      <a:lnTo>
                        <a:pt x="0" y="0"/>
                      </a:lnTo>
                    </a:path>
                  </a:pathLst>
                </a:custGeom>
                <a:noFill/>
                <a:ln w="12700" cap="flat">
                  <a:solidFill>
                    <a:srgbClr val="213467"/>
                  </a:solidFill>
                  <a:prstDash val="solid"/>
                  <a:miter/>
                </a:ln>
              </p:spPr>
              <p:txBody>
                <a:bodyPr rtlCol="0" anchor="ctr"/>
                <a:lstStyle/>
                <a:p>
                  <a:endParaRPr lang="fr-FR"/>
                </a:p>
              </p:txBody>
            </p:sp>
          </p:grpSp>
        </p:grpSp>
      </p:grpSp>
      <p:sp>
        <p:nvSpPr>
          <p:cNvPr id="286" name="Rectangle 285">
            <a:extLst>
              <a:ext uri="{FF2B5EF4-FFF2-40B4-BE49-F238E27FC236}">
                <a16:creationId xmlns:a16="http://schemas.microsoft.com/office/drawing/2014/main" id="{3270F6A5-EB99-4A80-BE32-D2BBD6059384}"/>
              </a:ext>
            </a:extLst>
          </p:cNvPr>
          <p:cNvSpPr/>
          <p:nvPr/>
        </p:nvSpPr>
        <p:spPr>
          <a:xfrm>
            <a:off x="1143001" y="3429000"/>
            <a:ext cx="2787525" cy="3429000"/>
          </a:xfrm>
          <a:prstGeom prst="rect">
            <a:avLst/>
          </a:prstGeom>
          <a:solidFill>
            <a:srgbClr val="18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AD29FA53-DE25-40DA-BA24-6131DC615837}"/>
              </a:ext>
            </a:extLst>
          </p:cNvPr>
          <p:cNvGrpSpPr/>
          <p:nvPr/>
        </p:nvGrpSpPr>
        <p:grpSpPr>
          <a:xfrm>
            <a:off x="1593683" y="3872249"/>
            <a:ext cx="1886161" cy="2158481"/>
            <a:chOff x="450682" y="3872248"/>
            <a:chExt cx="1886161" cy="2158481"/>
          </a:xfrm>
        </p:grpSpPr>
        <p:grpSp>
          <p:nvGrpSpPr>
            <p:cNvPr id="289" name="Groupe 288">
              <a:extLst>
                <a:ext uri="{FF2B5EF4-FFF2-40B4-BE49-F238E27FC236}">
                  <a16:creationId xmlns:a16="http://schemas.microsoft.com/office/drawing/2014/main" id="{54B3C4F7-E9C6-483E-89C2-905EEDEF2027}"/>
                </a:ext>
              </a:extLst>
            </p:cNvPr>
            <p:cNvGrpSpPr/>
            <p:nvPr/>
          </p:nvGrpSpPr>
          <p:grpSpPr>
            <a:xfrm>
              <a:off x="450682" y="3872248"/>
              <a:ext cx="1886161" cy="413084"/>
              <a:chOff x="406795" y="3905585"/>
              <a:chExt cx="1886161" cy="413084"/>
            </a:xfrm>
          </p:grpSpPr>
          <p:sp>
            <p:nvSpPr>
              <p:cNvPr id="290" name="Parallélogramme 289">
                <a:extLst>
                  <a:ext uri="{FF2B5EF4-FFF2-40B4-BE49-F238E27FC236}">
                    <a16:creationId xmlns:a16="http://schemas.microsoft.com/office/drawing/2014/main" id="{49B33EF7-1D56-4E32-8A9B-B917A26D09DD}"/>
                  </a:ext>
                </a:extLst>
              </p:cNvPr>
              <p:cNvSpPr/>
              <p:nvPr/>
            </p:nvSpPr>
            <p:spPr>
              <a:xfrm>
                <a:off x="1184670" y="4110373"/>
                <a:ext cx="1108286" cy="208296"/>
              </a:xfrm>
              <a:prstGeom prst="parallelogram">
                <a:avLst/>
              </a:prstGeom>
              <a:noFill/>
              <a:ln w="6350" cap="sq">
                <a:solidFill>
                  <a:srgbClr val="C4DC01"/>
                </a:solid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00" spc="200">
                    <a:solidFill>
                      <a:schemeClr val="bg1"/>
                    </a:solidFill>
                    <a:latin typeface="Lato Black" panose="020F0A02020204030203" pitchFamily="34" charset="0"/>
                    <a:cs typeface="Lato" panose="020F0502020204030203" pitchFamily="34" charset="0"/>
                  </a:rPr>
                  <a:t>D’INTÉRÊT​</a:t>
                </a:r>
              </a:p>
            </p:txBody>
          </p:sp>
          <p:sp>
            <p:nvSpPr>
              <p:cNvPr id="291" name="Parallélogramme 290">
                <a:extLst>
                  <a:ext uri="{FF2B5EF4-FFF2-40B4-BE49-F238E27FC236}">
                    <a16:creationId xmlns:a16="http://schemas.microsoft.com/office/drawing/2014/main" id="{CCE45348-3F14-4869-8D6E-FAF1483AE707}"/>
                  </a:ext>
                </a:extLst>
              </p:cNvPr>
              <p:cNvSpPr/>
              <p:nvPr/>
            </p:nvSpPr>
            <p:spPr>
              <a:xfrm>
                <a:off x="406795" y="3905585"/>
                <a:ext cx="1749636" cy="208296"/>
              </a:xfrm>
              <a:prstGeom prst="parallelogram">
                <a:avLst/>
              </a:prstGeom>
              <a:solidFill>
                <a:srgbClr val="C4DC01"/>
              </a:solidFill>
              <a:ln w="6350" cap="sq">
                <a:no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00" spc="200">
                    <a:solidFill>
                      <a:srgbClr val="213467"/>
                    </a:solidFill>
                    <a:latin typeface="Lato Black" panose="020F0A02020204030203" pitchFamily="34" charset="0"/>
                    <a:cs typeface="Lato" panose="020F0502020204030203" pitchFamily="34" charset="0"/>
                  </a:rPr>
                  <a:t>UNE COMMUNAUTÉ</a:t>
                </a:r>
              </a:p>
            </p:txBody>
          </p:sp>
        </p:grpSp>
        <p:grpSp>
          <p:nvGrpSpPr>
            <p:cNvPr id="3" name="Groupe 2">
              <a:extLst>
                <a:ext uri="{FF2B5EF4-FFF2-40B4-BE49-F238E27FC236}">
                  <a16:creationId xmlns:a16="http://schemas.microsoft.com/office/drawing/2014/main" id="{C629F74C-F914-4326-9F9D-6DAA149F83AF}"/>
                </a:ext>
              </a:extLst>
            </p:cNvPr>
            <p:cNvGrpSpPr/>
            <p:nvPr/>
          </p:nvGrpSpPr>
          <p:grpSpPr>
            <a:xfrm>
              <a:off x="752897" y="4517372"/>
              <a:ext cx="1281730" cy="1513357"/>
              <a:chOff x="752897" y="4517372"/>
              <a:chExt cx="1281730" cy="1513357"/>
            </a:xfrm>
          </p:grpSpPr>
          <p:pic>
            <p:nvPicPr>
              <p:cNvPr id="287" name="Image 286">
                <a:extLst>
                  <a:ext uri="{FF2B5EF4-FFF2-40B4-BE49-F238E27FC236}">
                    <a16:creationId xmlns:a16="http://schemas.microsoft.com/office/drawing/2014/main" id="{31C6AD70-EC32-438A-8CF1-8C96D83E1E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43327" y="4775817"/>
                <a:ext cx="500870" cy="491686"/>
              </a:xfrm>
              <a:prstGeom prst="rect">
                <a:avLst/>
              </a:prstGeom>
            </p:spPr>
          </p:pic>
          <p:pic>
            <p:nvPicPr>
              <p:cNvPr id="288" name="Image 287">
                <a:extLst>
                  <a:ext uri="{FF2B5EF4-FFF2-40B4-BE49-F238E27FC236}">
                    <a16:creationId xmlns:a16="http://schemas.microsoft.com/office/drawing/2014/main" id="{3A9BAFF7-396D-4F83-9935-E9F558EF5D9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b="49907"/>
              <a:stretch/>
            </p:blipFill>
            <p:spPr>
              <a:xfrm>
                <a:off x="752897" y="5765354"/>
                <a:ext cx="1281730" cy="265375"/>
              </a:xfrm>
              <a:prstGeom prst="rect">
                <a:avLst/>
              </a:prstGeom>
            </p:spPr>
          </p:pic>
          <p:sp>
            <p:nvSpPr>
              <p:cNvPr id="292" name="ZoneTexte 291">
                <a:extLst>
                  <a:ext uri="{FF2B5EF4-FFF2-40B4-BE49-F238E27FC236}">
                    <a16:creationId xmlns:a16="http://schemas.microsoft.com/office/drawing/2014/main" id="{70895BAC-6EAD-4986-B732-66589C52A1A6}"/>
                  </a:ext>
                </a:extLst>
              </p:cNvPr>
              <p:cNvSpPr txBox="1"/>
              <p:nvPr/>
            </p:nvSpPr>
            <p:spPr>
              <a:xfrm>
                <a:off x="775756" y="5556783"/>
                <a:ext cx="1236013" cy="184666"/>
              </a:xfrm>
              <a:prstGeom prst="rect">
                <a:avLst/>
              </a:prstGeom>
              <a:noFill/>
            </p:spPr>
            <p:txBody>
              <a:bodyPr wrap="square" lIns="0" tIns="0" rIns="0" bIns="0" anchor="b">
                <a:spAutoFit/>
              </a:bodyPr>
              <a:lstStyle/>
              <a:p>
                <a:pPr algn="ctr"/>
                <a:r>
                  <a:rPr lang="fr-FR" sz="1200">
                    <a:solidFill>
                      <a:schemeClr val="bg1"/>
                    </a:solidFill>
                    <a:latin typeface="Georgia" panose="02040502050405020303" pitchFamily="18" charset="0"/>
                  </a:rPr>
                  <a:t>hébergée par</a:t>
                </a:r>
              </a:p>
            </p:txBody>
          </p:sp>
          <p:sp>
            <p:nvSpPr>
              <p:cNvPr id="293" name="ZoneTexte 292">
                <a:extLst>
                  <a:ext uri="{FF2B5EF4-FFF2-40B4-BE49-F238E27FC236}">
                    <a16:creationId xmlns:a16="http://schemas.microsoft.com/office/drawing/2014/main" id="{D7C3F268-CF28-4E0C-991D-67C0887142CE}"/>
                  </a:ext>
                </a:extLst>
              </p:cNvPr>
              <p:cNvSpPr txBox="1"/>
              <p:nvPr/>
            </p:nvSpPr>
            <p:spPr>
              <a:xfrm>
                <a:off x="860468" y="4517372"/>
                <a:ext cx="1066588" cy="184666"/>
              </a:xfrm>
              <a:prstGeom prst="rect">
                <a:avLst/>
              </a:prstGeom>
              <a:noFill/>
            </p:spPr>
            <p:txBody>
              <a:bodyPr wrap="square" lIns="0" tIns="0" rIns="0" bIns="0" anchor="b">
                <a:spAutoFit/>
              </a:bodyPr>
              <a:lstStyle/>
              <a:p>
                <a:pPr algn="ctr"/>
                <a:r>
                  <a:rPr lang="fr-FR" sz="1200">
                    <a:solidFill>
                      <a:schemeClr val="bg1"/>
                    </a:solidFill>
                    <a:latin typeface="Georgia" panose="02040502050405020303" pitchFamily="18" charset="0"/>
                  </a:rPr>
                  <a:t>Initiée par</a:t>
                </a:r>
              </a:p>
            </p:txBody>
          </p:sp>
        </p:grpSp>
      </p:grpSp>
      <p:grpSp>
        <p:nvGrpSpPr>
          <p:cNvPr id="294" name="Groupe 293">
            <a:extLst>
              <a:ext uri="{FF2B5EF4-FFF2-40B4-BE49-F238E27FC236}">
                <a16:creationId xmlns:a16="http://schemas.microsoft.com/office/drawing/2014/main" id="{D2FB95BD-F9C6-446B-A9B3-B30AE39A300A}"/>
              </a:ext>
            </a:extLst>
          </p:cNvPr>
          <p:cNvGrpSpPr/>
          <p:nvPr/>
        </p:nvGrpSpPr>
        <p:grpSpPr>
          <a:xfrm rot="16200000">
            <a:off x="2476093" y="3331856"/>
            <a:ext cx="121338" cy="313456"/>
            <a:chOff x="3411141" y="450943"/>
            <a:chExt cx="233446" cy="603072"/>
          </a:xfrm>
        </p:grpSpPr>
        <p:sp>
          <p:nvSpPr>
            <p:cNvPr id="295" name="Triangle isocèle 294">
              <a:extLst>
                <a:ext uri="{FF2B5EF4-FFF2-40B4-BE49-F238E27FC236}">
                  <a16:creationId xmlns:a16="http://schemas.microsoft.com/office/drawing/2014/main" id="{F4A5945C-A701-4404-B865-817A50491D36}"/>
                </a:ext>
              </a:extLst>
            </p:cNvPr>
            <p:cNvSpPr/>
            <p:nvPr/>
          </p:nvSpPr>
          <p:spPr>
            <a:xfrm rot="5400000" flipV="1">
              <a:off x="3226328" y="635756"/>
              <a:ext cx="603072" cy="233446"/>
            </a:xfrm>
            <a:prstGeom prst="triangle">
              <a:avLst/>
            </a:prstGeom>
            <a:solidFill>
              <a:srgbClr val="C4D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6" name="Triangle isocèle 295">
              <a:extLst>
                <a:ext uri="{FF2B5EF4-FFF2-40B4-BE49-F238E27FC236}">
                  <a16:creationId xmlns:a16="http://schemas.microsoft.com/office/drawing/2014/main" id="{2BA8F700-A1CF-481C-B1FC-B52000BB0B42}"/>
                </a:ext>
              </a:extLst>
            </p:cNvPr>
            <p:cNvSpPr/>
            <p:nvPr/>
          </p:nvSpPr>
          <p:spPr>
            <a:xfrm rot="5400000" flipV="1">
              <a:off x="3459553" y="700842"/>
              <a:ext cx="266794" cy="103274"/>
            </a:xfrm>
            <a:prstGeom prst="triangle">
              <a:avLst/>
            </a:prstGeom>
            <a:solidFill>
              <a:srgbClr val="343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5" name="ZoneTexte 194">
            <a:extLst>
              <a:ext uri="{FF2B5EF4-FFF2-40B4-BE49-F238E27FC236}">
                <a16:creationId xmlns:a16="http://schemas.microsoft.com/office/drawing/2014/main" id="{7D23CA46-F9BA-4C98-812A-095B16B6AC90}"/>
              </a:ext>
            </a:extLst>
          </p:cNvPr>
          <p:cNvSpPr txBox="1"/>
          <p:nvPr/>
        </p:nvSpPr>
        <p:spPr>
          <a:xfrm>
            <a:off x="2816209" y="536782"/>
            <a:ext cx="1589281" cy="430887"/>
          </a:xfrm>
          <a:prstGeom prst="rect">
            <a:avLst/>
          </a:prstGeom>
          <a:noFill/>
        </p:spPr>
        <p:txBody>
          <a:bodyPr wrap="none" lIns="0" tIns="0" rIns="0" bIns="0" rtlCol="0">
            <a:spAutoFit/>
          </a:bodyPr>
          <a:lstStyle/>
          <a:p>
            <a:pPr algn="ctr"/>
            <a:r>
              <a:rPr lang="fr-FR" sz="2800" spc="70">
                <a:solidFill>
                  <a:schemeClr val="bg1"/>
                </a:solidFill>
                <a:latin typeface="Lato Black" panose="020F0A02020204030203" pitchFamily="34" charset="0"/>
              </a:rPr>
              <a:t>Pourquoi</a:t>
            </a:r>
            <a:endParaRPr lang="fr-FR" sz="1400" spc="70">
              <a:solidFill>
                <a:schemeClr val="bg1"/>
              </a:solidFill>
              <a:latin typeface="Lato Light" panose="020F0302020204030203" pitchFamily="34" charset="0"/>
            </a:endParaRPr>
          </a:p>
        </p:txBody>
      </p:sp>
      <p:grpSp>
        <p:nvGrpSpPr>
          <p:cNvPr id="196" name="Groupe 195">
            <a:extLst>
              <a:ext uri="{FF2B5EF4-FFF2-40B4-BE49-F238E27FC236}">
                <a16:creationId xmlns:a16="http://schemas.microsoft.com/office/drawing/2014/main" id="{8F1C1F04-2242-4F65-BBB5-8FF1F2737D0A}"/>
              </a:ext>
            </a:extLst>
          </p:cNvPr>
          <p:cNvGrpSpPr/>
          <p:nvPr/>
        </p:nvGrpSpPr>
        <p:grpSpPr>
          <a:xfrm>
            <a:off x="2051635" y="963133"/>
            <a:ext cx="3135731" cy="444592"/>
            <a:chOff x="105265" y="769113"/>
            <a:chExt cx="3135731" cy="444592"/>
          </a:xfrm>
        </p:grpSpPr>
        <p:pic>
          <p:nvPicPr>
            <p:cNvPr id="213" name="Image 212">
              <a:extLst>
                <a:ext uri="{FF2B5EF4-FFF2-40B4-BE49-F238E27FC236}">
                  <a16:creationId xmlns:a16="http://schemas.microsoft.com/office/drawing/2014/main" id="{60921745-2BE5-4D82-B635-0FF039C4786B}"/>
                </a:ext>
              </a:extLst>
            </p:cNvPr>
            <p:cNvPicPr>
              <a:picLocks noChangeAspect="1"/>
            </p:cNvPicPr>
            <p:nvPr/>
          </p:nvPicPr>
          <p:blipFill rotWithShape="1">
            <a:blip r:embed="rId9"/>
            <a:srcRect l="34005" t="22880" r="36216" b="35445"/>
            <a:stretch/>
          </p:blipFill>
          <p:spPr>
            <a:xfrm>
              <a:off x="2987405" y="769113"/>
              <a:ext cx="253591" cy="442912"/>
            </a:xfrm>
            <a:prstGeom prst="rect">
              <a:avLst/>
            </a:prstGeom>
          </p:spPr>
        </p:pic>
        <p:sp>
          <p:nvSpPr>
            <p:cNvPr id="214" name="ZoneTexte 213">
              <a:extLst>
                <a:ext uri="{FF2B5EF4-FFF2-40B4-BE49-F238E27FC236}">
                  <a16:creationId xmlns:a16="http://schemas.microsoft.com/office/drawing/2014/main" id="{D3657508-DF75-4D12-86F1-BF2F9BB1DA9C}"/>
                </a:ext>
              </a:extLst>
            </p:cNvPr>
            <p:cNvSpPr txBox="1"/>
            <p:nvPr/>
          </p:nvSpPr>
          <p:spPr>
            <a:xfrm>
              <a:off x="105265" y="782818"/>
              <a:ext cx="2865336" cy="430887"/>
            </a:xfrm>
            <a:prstGeom prst="rect">
              <a:avLst/>
            </a:prstGeom>
            <a:noFill/>
          </p:spPr>
          <p:txBody>
            <a:bodyPr wrap="none" lIns="0" tIns="0" rIns="0" bIns="0" rtlCol="0">
              <a:spAutoFit/>
            </a:bodyPr>
            <a:lstStyle/>
            <a:p>
              <a:pPr algn="ctr"/>
              <a:r>
                <a:rPr lang="fr-FR" sz="1400" spc="70" dirty="0">
                  <a:solidFill>
                    <a:schemeClr val="bg1"/>
                  </a:solidFill>
                  <a:latin typeface="Lato Light" panose="020F0302020204030203" pitchFamily="34" charset="0"/>
                </a:rPr>
                <a:t>UNE COMMUNAUTÉ D’INTÉRÊT</a:t>
              </a:r>
              <a:br>
                <a:rPr lang="fr-FR" sz="1400" spc="70" dirty="0">
                  <a:solidFill>
                    <a:schemeClr val="bg1"/>
                  </a:solidFill>
                  <a:latin typeface="Lato Light" panose="020F0302020204030203" pitchFamily="34" charset="0"/>
                </a:rPr>
              </a:br>
              <a:r>
                <a:rPr lang="fr-FR" sz="1400" spc="70" dirty="0">
                  <a:solidFill>
                    <a:schemeClr val="bg1"/>
                  </a:solidFill>
                  <a:latin typeface="Lato Light" panose="020F0302020204030203" pitchFamily="34" charset="0"/>
                </a:rPr>
                <a:t>SUR LE VÉHICULE AUTONOME ​</a:t>
              </a:r>
            </a:p>
          </p:txBody>
        </p:sp>
      </p:grpSp>
      <p:grpSp>
        <p:nvGrpSpPr>
          <p:cNvPr id="226" name="Groupe 225">
            <a:extLst>
              <a:ext uri="{FF2B5EF4-FFF2-40B4-BE49-F238E27FC236}">
                <a16:creationId xmlns:a16="http://schemas.microsoft.com/office/drawing/2014/main" id="{56B2D3AE-5012-42BE-9947-2C687157D9AB}"/>
              </a:ext>
            </a:extLst>
          </p:cNvPr>
          <p:cNvGrpSpPr/>
          <p:nvPr/>
        </p:nvGrpSpPr>
        <p:grpSpPr>
          <a:xfrm>
            <a:off x="1479549" y="1831351"/>
            <a:ext cx="4279900" cy="1073884"/>
            <a:chOff x="876300" y="1743468"/>
            <a:chExt cx="4279900" cy="1073884"/>
          </a:xfrm>
        </p:grpSpPr>
        <p:sp>
          <p:nvSpPr>
            <p:cNvPr id="235" name="Parallélogramme 234">
              <a:extLst>
                <a:ext uri="{FF2B5EF4-FFF2-40B4-BE49-F238E27FC236}">
                  <a16:creationId xmlns:a16="http://schemas.microsoft.com/office/drawing/2014/main" id="{F8B30AE1-584C-4DC7-9671-8C2C98BE88F3}"/>
                </a:ext>
              </a:extLst>
            </p:cNvPr>
            <p:cNvSpPr/>
            <p:nvPr/>
          </p:nvSpPr>
          <p:spPr>
            <a:xfrm>
              <a:off x="2444351" y="1743468"/>
              <a:ext cx="1207296" cy="208296"/>
            </a:xfrm>
            <a:prstGeom prst="parallelogram">
              <a:avLst/>
            </a:prstGeom>
            <a:noFill/>
            <a:ln w="6350" cap="sq">
              <a:solidFill>
                <a:srgbClr val="C4DC01"/>
              </a:solid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00" spc="200">
                  <a:solidFill>
                    <a:schemeClr val="bg1"/>
                  </a:solidFill>
                  <a:latin typeface="Lato Black" panose="020F0A02020204030203" pitchFamily="34" charset="0"/>
                  <a:cs typeface="Lato" panose="020F0502020204030203" pitchFamily="34" charset="0"/>
                </a:rPr>
                <a:t>L’AMBITION​</a:t>
              </a:r>
            </a:p>
          </p:txBody>
        </p:sp>
        <p:sp>
          <p:nvSpPr>
            <p:cNvPr id="255" name="ZoneTexte 254">
              <a:extLst>
                <a:ext uri="{FF2B5EF4-FFF2-40B4-BE49-F238E27FC236}">
                  <a16:creationId xmlns:a16="http://schemas.microsoft.com/office/drawing/2014/main" id="{DE8A3895-5433-4BB3-9A46-F96444F33D06}"/>
                </a:ext>
              </a:extLst>
            </p:cNvPr>
            <p:cNvSpPr txBox="1"/>
            <p:nvPr/>
          </p:nvSpPr>
          <p:spPr>
            <a:xfrm>
              <a:off x="1396907" y="2386465"/>
              <a:ext cx="3302186" cy="430887"/>
            </a:xfrm>
            <a:prstGeom prst="rect">
              <a:avLst/>
            </a:prstGeom>
            <a:noFill/>
          </p:spPr>
          <p:txBody>
            <a:bodyPr wrap="none" lIns="0" tIns="0" rIns="0" bIns="0" rtlCol="0">
              <a:spAutoFit/>
            </a:bodyPr>
            <a:lstStyle/>
            <a:p>
              <a:pPr algn="ctr"/>
              <a:r>
                <a:rPr lang="fr-FR" sz="1400">
                  <a:solidFill>
                    <a:schemeClr val="bg1"/>
                  </a:solidFill>
                  <a:latin typeface="Georgia" panose="02040502050405020303" pitchFamily="18" charset="0"/>
                </a:rPr>
                <a:t>via le </a:t>
              </a:r>
              <a:r>
                <a:rPr lang="fr-FR" sz="1400">
                  <a:solidFill>
                    <a:srgbClr val="C4DC01"/>
                  </a:solidFill>
                  <a:latin typeface="Georgia" panose="02040502050405020303" pitchFamily="18" charset="0"/>
                </a:rPr>
                <a:t>véhicule autonome partagé</a:t>
              </a:r>
              <a:r>
                <a:rPr lang="fr-FR" sz="1400">
                  <a:solidFill>
                    <a:schemeClr val="bg1"/>
                  </a:solidFill>
                  <a:latin typeface="Georgia" panose="02040502050405020303" pitchFamily="18" charset="0"/>
                </a:rPr>
                <a:t>,</a:t>
              </a:r>
              <a:br>
                <a:rPr lang="fr-FR" sz="1400">
                  <a:solidFill>
                    <a:schemeClr val="bg1"/>
                  </a:solidFill>
                  <a:latin typeface="Georgia" panose="02040502050405020303" pitchFamily="18" charset="0"/>
                </a:rPr>
              </a:br>
              <a:r>
                <a:rPr lang="fr-FR" sz="1400">
                  <a:solidFill>
                    <a:schemeClr val="bg1"/>
                  </a:solidFill>
                  <a:latin typeface="Georgia" panose="02040502050405020303" pitchFamily="18" charset="0"/>
                </a:rPr>
                <a:t>dans les territoires ruraux et périurbains</a:t>
              </a:r>
            </a:p>
          </p:txBody>
        </p:sp>
        <p:grpSp>
          <p:nvGrpSpPr>
            <p:cNvPr id="259" name="Groupe 258">
              <a:extLst>
                <a:ext uri="{FF2B5EF4-FFF2-40B4-BE49-F238E27FC236}">
                  <a16:creationId xmlns:a16="http://schemas.microsoft.com/office/drawing/2014/main" id="{8D34E850-9D18-4990-968B-67FEF4DDA18B}"/>
                </a:ext>
              </a:extLst>
            </p:cNvPr>
            <p:cNvGrpSpPr/>
            <p:nvPr/>
          </p:nvGrpSpPr>
          <p:grpSpPr>
            <a:xfrm>
              <a:off x="876300" y="2025650"/>
              <a:ext cx="4279900" cy="247650"/>
              <a:chOff x="1584723" y="2025650"/>
              <a:chExt cx="4279900" cy="247650"/>
            </a:xfrm>
          </p:grpSpPr>
          <p:sp>
            <p:nvSpPr>
              <p:cNvPr id="260" name="Parallélogramme 259">
                <a:extLst>
                  <a:ext uri="{FF2B5EF4-FFF2-40B4-BE49-F238E27FC236}">
                    <a16:creationId xmlns:a16="http://schemas.microsoft.com/office/drawing/2014/main" id="{4698D5E1-0434-476C-AF11-205C1550CF49}"/>
                  </a:ext>
                </a:extLst>
              </p:cNvPr>
              <p:cNvSpPr/>
              <p:nvPr/>
            </p:nvSpPr>
            <p:spPr>
              <a:xfrm>
                <a:off x="1584723" y="2025650"/>
                <a:ext cx="2076846" cy="247650"/>
              </a:xfrm>
              <a:prstGeom prst="parallelogram">
                <a:avLst/>
              </a:prstGeom>
              <a:solidFill>
                <a:srgbClr val="C4DC01"/>
              </a:solidFill>
              <a:ln w="6350" cap="sq">
                <a:no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50" spc="200">
                    <a:solidFill>
                      <a:srgbClr val="213467"/>
                    </a:solidFill>
                    <a:latin typeface="Lato Black" panose="020F0A02020204030203" pitchFamily="34" charset="0"/>
                    <a:cs typeface="Lato" panose="020F0502020204030203" pitchFamily="34" charset="0"/>
                  </a:rPr>
                  <a:t>MOBILITÉ POUR TOUS</a:t>
                </a:r>
              </a:p>
            </p:txBody>
          </p:sp>
          <p:sp>
            <p:nvSpPr>
              <p:cNvPr id="261" name="Parallélogramme 260">
                <a:extLst>
                  <a:ext uri="{FF2B5EF4-FFF2-40B4-BE49-F238E27FC236}">
                    <a16:creationId xmlns:a16="http://schemas.microsoft.com/office/drawing/2014/main" id="{4482E77A-82AE-43A9-9D39-5EAB7453D61F}"/>
                  </a:ext>
                </a:extLst>
              </p:cNvPr>
              <p:cNvSpPr/>
              <p:nvPr/>
            </p:nvSpPr>
            <p:spPr>
              <a:xfrm>
                <a:off x="3598069" y="2025650"/>
                <a:ext cx="2266554" cy="247650"/>
              </a:xfrm>
              <a:prstGeom prst="parallelogram">
                <a:avLst/>
              </a:prstGeom>
              <a:solidFill>
                <a:schemeClr val="bg1"/>
              </a:solidFill>
              <a:ln w="6350" cap="sq">
                <a:no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50" spc="200">
                    <a:solidFill>
                      <a:srgbClr val="213467"/>
                    </a:solidFill>
                    <a:latin typeface="Lato Black" panose="020F0A02020204030203" pitchFamily="34" charset="0"/>
                    <a:cs typeface="Lato" panose="020F0502020204030203" pitchFamily="34" charset="0"/>
                  </a:rPr>
                  <a:t>AUTONOMIE POUR TOUS</a:t>
                </a:r>
              </a:p>
            </p:txBody>
          </p:sp>
        </p:grpSp>
      </p:grpSp>
      <p:pic>
        <p:nvPicPr>
          <p:cNvPr id="17" name="Image 16">
            <a:extLst>
              <a:ext uri="{FF2B5EF4-FFF2-40B4-BE49-F238E27FC236}">
                <a16:creationId xmlns:a16="http://schemas.microsoft.com/office/drawing/2014/main" id="{3180EAFA-9374-644E-8A0F-C340DE5C27F3}"/>
              </a:ext>
            </a:extLst>
          </p:cNvPr>
          <p:cNvPicPr>
            <a:picLocks noChangeAspect="1"/>
          </p:cNvPicPr>
          <p:nvPr/>
        </p:nvPicPr>
        <p:blipFill>
          <a:blip r:embed="rId10"/>
          <a:stretch>
            <a:fillRect/>
          </a:stretch>
        </p:blipFill>
        <p:spPr>
          <a:xfrm>
            <a:off x="1433254" y="6318365"/>
            <a:ext cx="1516709" cy="370110"/>
          </a:xfrm>
          <a:prstGeom prst="rect">
            <a:avLst/>
          </a:prstGeom>
        </p:spPr>
      </p:pic>
      <p:sp>
        <p:nvSpPr>
          <p:cNvPr id="177" name="Rectangle 176">
            <a:extLst>
              <a:ext uri="{FF2B5EF4-FFF2-40B4-BE49-F238E27FC236}">
                <a16:creationId xmlns:a16="http://schemas.microsoft.com/office/drawing/2014/main" id="{7F98E4F9-0911-62D1-858A-D63DF988D610}"/>
              </a:ext>
            </a:extLst>
          </p:cNvPr>
          <p:cNvSpPr/>
          <p:nvPr/>
        </p:nvSpPr>
        <p:spPr>
          <a:xfrm>
            <a:off x="0" y="0"/>
            <a:ext cx="1142997" cy="6858000"/>
          </a:xfrm>
          <a:prstGeom prst="rect">
            <a:avLst/>
          </a:prstGeom>
          <a:solidFill>
            <a:srgbClr val="1F3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Rectangle 177">
            <a:extLst>
              <a:ext uri="{FF2B5EF4-FFF2-40B4-BE49-F238E27FC236}">
                <a16:creationId xmlns:a16="http://schemas.microsoft.com/office/drawing/2014/main" id="{3836CDC9-746C-CED6-4135-E335DE6F85A0}"/>
              </a:ext>
            </a:extLst>
          </p:cNvPr>
          <p:cNvSpPr/>
          <p:nvPr/>
        </p:nvSpPr>
        <p:spPr>
          <a:xfrm>
            <a:off x="11049003" y="0"/>
            <a:ext cx="1142997" cy="6858000"/>
          </a:xfrm>
          <a:prstGeom prst="rect">
            <a:avLst/>
          </a:prstGeom>
          <a:solidFill>
            <a:srgbClr val="1F3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3" name="Groupe 12">
            <a:extLst>
              <a:ext uri="{FF2B5EF4-FFF2-40B4-BE49-F238E27FC236}">
                <a16:creationId xmlns:a16="http://schemas.microsoft.com/office/drawing/2014/main" id="{2AC1DB53-EF2E-DEFE-0688-874D0CF48086}"/>
              </a:ext>
            </a:extLst>
          </p:cNvPr>
          <p:cNvGrpSpPr/>
          <p:nvPr/>
        </p:nvGrpSpPr>
        <p:grpSpPr>
          <a:xfrm>
            <a:off x="8505321" y="644402"/>
            <a:ext cx="3527966" cy="5003266"/>
            <a:chOff x="8505321" y="644402"/>
            <a:chExt cx="3527966" cy="5003266"/>
          </a:xfrm>
        </p:grpSpPr>
        <p:pic>
          <p:nvPicPr>
            <p:cNvPr id="180" name="Google Shape;105;p1">
              <a:extLst>
                <a:ext uri="{FF2B5EF4-FFF2-40B4-BE49-F238E27FC236}">
                  <a16:creationId xmlns:a16="http://schemas.microsoft.com/office/drawing/2014/main" id="{1873F908-B49D-2395-F558-02A1525C695C}"/>
                </a:ext>
              </a:extLst>
            </p:cNvPr>
            <p:cNvPicPr preferRelativeResize="0"/>
            <p:nvPr/>
          </p:nvPicPr>
          <p:blipFill rotWithShape="1">
            <a:blip r:embed="rId11">
              <a:alphaModFix/>
            </a:blip>
            <a:srcRect/>
            <a:stretch/>
          </p:blipFill>
          <p:spPr>
            <a:xfrm>
              <a:off x="10002141" y="2773337"/>
              <a:ext cx="515031" cy="493035"/>
            </a:xfrm>
            <a:prstGeom prst="rect">
              <a:avLst/>
            </a:prstGeom>
            <a:noFill/>
            <a:ln>
              <a:noFill/>
            </a:ln>
          </p:spPr>
        </p:pic>
        <p:pic>
          <p:nvPicPr>
            <p:cNvPr id="182" name="Google Shape;92;p1">
              <a:extLst>
                <a:ext uri="{FF2B5EF4-FFF2-40B4-BE49-F238E27FC236}">
                  <a16:creationId xmlns:a16="http://schemas.microsoft.com/office/drawing/2014/main" id="{644BC29F-C975-5E46-0FC2-CC5BE11D7EC1}"/>
                </a:ext>
              </a:extLst>
            </p:cNvPr>
            <p:cNvPicPr preferRelativeResize="0"/>
            <p:nvPr/>
          </p:nvPicPr>
          <p:blipFill rotWithShape="1">
            <a:blip r:embed="rId12">
              <a:alphaModFix/>
            </a:blip>
            <a:srcRect t="25835" b="25559"/>
            <a:stretch/>
          </p:blipFill>
          <p:spPr>
            <a:xfrm>
              <a:off x="9635633" y="5297205"/>
              <a:ext cx="1099017" cy="300563"/>
            </a:xfrm>
            <a:prstGeom prst="rect">
              <a:avLst/>
            </a:prstGeom>
            <a:noFill/>
            <a:ln>
              <a:noFill/>
            </a:ln>
          </p:spPr>
        </p:pic>
        <p:pic>
          <p:nvPicPr>
            <p:cNvPr id="183" name="Google Shape;93;p1">
              <a:extLst>
                <a:ext uri="{FF2B5EF4-FFF2-40B4-BE49-F238E27FC236}">
                  <a16:creationId xmlns:a16="http://schemas.microsoft.com/office/drawing/2014/main" id="{40096569-C531-61F5-A0C5-E65C7D6DFB02}"/>
                </a:ext>
              </a:extLst>
            </p:cNvPr>
            <p:cNvPicPr preferRelativeResize="0"/>
            <p:nvPr/>
          </p:nvPicPr>
          <p:blipFill rotWithShape="1">
            <a:blip r:embed="rId13">
              <a:alphaModFix/>
            </a:blip>
            <a:srcRect/>
            <a:stretch/>
          </p:blipFill>
          <p:spPr>
            <a:xfrm>
              <a:off x="11203655" y="5324917"/>
              <a:ext cx="466346" cy="245138"/>
            </a:xfrm>
            <a:prstGeom prst="rect">
              <a:avLst/>
            </a:prstGeom>
            <a:noFill/>
            <a:ln>
              <a:noFill/>
            </a:ln>
          </p:spPr>
        </p:pic>
        <p:pic>
          <p:nvPicPr>
            <p:cNvPr id="184" name="Google Shape;94;p1">
              <a:extLst>
                <a:ext uri="{FF2B5EF4-FFF2-40B4-BE49-F238E27FC236}">
                  <a16:creationId xmlns:a16="http://schemas.microsoft.com/office/drawing/2014/main" id="{7D22B8A5-2A55-9B8E-0C02-8BF134D25525}"/>
                </a:ext>
              </a:extLst>
            </p:cNvPr>
            <p:cNvPicPr preferRelativeResize="0"/>
            <p:nvPr/>
          </p:nvPicPr>
          <p:blipFill rotWithShape="1">
            <a:blip r:embed="rId14">
              <a:alphaModFix/>
            </a:blip>
            <a:srcRect/>
            <a:stretch/>
          </p:blipFill>
          <p:spPr>
            <a:xfrm>
              <a:off x="8766934" y="5247304"/>
              <a:ext cx="399694" cy="400364"/>
            </a:xfrm>
            <a:prstGeom prst="rect">
              <a:avLst/>
            </a:prstGeom>
            <a:noFill/>
            <a:ln>
              <a:noFill/>
            </a:ln>
          </p:spPr>
        </p:pic>
        <p:pic>
          <p:nvPicPr>
            <p:cNvPr id="185" name="Google Shape;95;p1">
              <a:extLst>
                <a:ext uri="{FF2B5EF4-FFF2-40B4-BE49-F238E27FC236}">
                  <a16:creationId xmlns:a16="http://schemas.microsoft.com/office/drawing/2014/main" id="{A865112D-EF8D-5C44-6D31-0EA2BFE75E49}"/>
                </a:ext>
              </a:extLst>
            </p:cNvPr>
            <p:cNvPicPr preferRelativeResize="0"/>
            <p:nvPr/>
          </p:nvPicPr>
          <p:blipFill rotWithShape="1">
            <a:blip r:embed="rId15">
              <a:alphaModFix/>
            </a:blip>
            <a:srcRect/>
            <a:stretch/>
          </p:blipFill>
          <p:spPr>
            <a:xfrm>
              <a:off x="8577603" y="2943995"/>
              <a:ext cx="778357" cy="151718"/>
            </a:xfrm>
            <a:prstGeom prst="rect">
              <a:avLst/>
            </a:prstGeom>
            <a:noFill/>
            <a:ln>
              <a:noFill/>
            </a:ln>
          </p:spPr>
        </p:pic>
        <p:pic>
          <p:nvPicPr>
            <p:cNvPr id="186" name="Google Shape;96;p1">
              <a:extLst>
                <a:ext uri="{FF2B5EF4-FFF2-40B4-BE49-F238E27FC236}">
                  <a16:creationId xmlns:a16="http://schemas.microsoft.com/office/drawing/2014/main" id="{07313824-93F4-3FC1-0A0D-7156347A63FC}"/>
                </a:ext>
              </a:extLst>
            </p:cNvPr>
            <p:cNvPicPr preferRelativeResize="0"/>
            <p:nvPr/>
          </p:nvPicPr>
          <p:blipFill rotWithShape="1">
            <a:blip r:embed="rId16">
              <a:alphaModFix/>
            </a:blip>
            <a:srcRect l="23229" t="7576" r="22514" b="13383"/>
            <a:stretch/>
          </p:blipFill>
          <p:spPr>
            <a:xfrm>
              <a:off x="11163352" y="2797520"/>
              <a:ext cx="546953" cy="444669"/>
            </a:xfrm>
            <a:prstGeom prst="rect">
              <a:avLst/>
            </a:prstGeom>
            <a:noFill/>
            <a:ln>
              <a:noFill/>
            </a:ln>
          </p:spPr>
        </p:pic>
        <p:pic>
          <p:nvPicPr>
            <p:cNvPr id="188" name="Google Shape;98;p1">
              <a:extLst>
                <a:ext uri="{FF2B5EF4-FFF2-40B4-BE49-F238E27FC236}">
                  <a16:creationId xmlns:a16="http://schemas.microsoft.com/office/drawing/2014/main" id="{0B207428-95C5-818F-EC9C-451B8CEE3121}"/>
                </a:ext>
              </a:extLst>
            </p:cNvPr>
            <p:cNvPicPr preferRelativeResize="0"/>
            <p:nvPr/>
          </p:nvPicPr>
          <p:blipFill rotWithShape="1">
            <a:blip r:embed="rId17">
              <a:alphaModFix/>
            </a:blip>
            <a:srcRect l="10821" t="27017" r="12487" b="32223"/>
            <a:stretch/>
          </p:blipFill>
          <p:spPr>
            <a:xfrm>
              <a:off x="11001269" y="1799230"/>
              <a:ext cx="871119" cy="174358"/>
            </a:xfrm>
            <a:prstGeom prst="rect">
              <a:avLst/>
            </a:prstGeom>
            <a:noFill/>
            <a:ln>
              <a:noFill/>
            </a:ln>
          </p:spPr>
        </p:pic>
        <p:pic>
          <p:nvPicPr>
            <p:cNvPr id="189" name="Google Shape;99;p1">
              <a:extLst>
                <a:ext uri="{FF2B5EF4-FFF2-40B4-BE49-F238E27FC236}">
                  <a16:creationId xmlns:a16="http://schemas.microsoft.com/office/drawing/2014/main" id="{7099BC85-FCC0-E1F9-FC00-01F2540BC86E}"/>
                </a:ext>
              </a:extLst>
            </p:cNvPr>
            <p:cNvPicPr preferRelativeResize="0"/>
            <p:nvPr/>
          </p:nvPicPr>
          <p:blipFill rotWithShape="1">
            <a:blip r:embed="rId18">
              <a:alphaModFix/>
            </a:blip>
            <a:srcRect/>
            <a:stretch/>
          </p:blipFill>
          <p:spPr>
            <a:xfrm>
              <a:off x="9699726" y="1775678"/>
              <a:ext cx="1030058" cy="221462"/>
            </a:xfrm>
            <a:prstGeom prst="rect">
              <a:avLst/>
            </a:prstGeom>
            <a:noFill/>
            <a:ln>
              <a:noFill/>
            </a:ln>
          </p:spPr>
        </p:pic>
        <p:pic>
          <p:nvPicPr>
            <p:cNvPr id="190" name="Google Shape;100;p1">
              <a:extLst>
                <a:ext uri="{FF2B5EF4-FFF2-40B4-BE49-F238E27FC236}">
                  <a16:creationId xmlns:a16="http://schemas.microsoft.com/office/drawing/2014/main" id="{83DE7823-23AE-237F-CF6C-A13CB74E3A67}"/>
                </a:ext>
              </a:extLst>
            </p:cNvPr>
            <p:cNvPicPr preferRelativeResize="0"/>
            <p:nvPr/>
          </p:nvPicPr>
          <p:blipFill rotWithShape="1">
            <a:blip r:embed="rId19">
              <a:alphaModFix/>
            </a:blip>
            <a:srcRect/>
            <a:stretch/>
          </p:blipFill>
          <p:spPr>
            <a:xfrm>
              <a:off x="8505321" y="1770569"/>
              <a:ext cx="922920" cy="231680"/>
            </a:xfrm>
            <a:prstGeom prst="rect">
              <a:avLst/>
            </a:prstGeom>
            <a:noFill/>
            <a:ln>
              <a:noFill/>
            </a:ln>
          </p:spPr>
        </p:pic>
        <p:pic>
          <p:nvPicPr>
            <p:cNvPr id="191" name="Google Shape;101;p1" descr="Une image contenant dessin&#10;&#10;Description générée automatiquement">
              <a:extLst>
                <a:ext uri="{FF2B5EF4-FFF2-40B4-BE49-F238E27FC236}">
                  <a16:creationId xmlns:a16="http://schemas.microsoft.com/office/drawing/2014/main" id="{56A48C59-AA3C-8759-18AD-8867684C6F0A}"/>
                </a:ext>
              </a:extLst>
            </p:cNvPr>
            <p:cNvPicPr preferRelativeResize="0"/>
            <p:nvPr/>
          </p:nvPicPr>
          <p:blipFill rotWithShape="1">
            <a:blip r:embed="rId20">
              <a:alphaModFix/>
            </a:blip>
            <a:srcRect l="14370" t="31183" r="13829" b="32456"/>
            <a:stretch/>
          </p:blipFill>
          <p:spPr>
            <a:xfrm>
              <a:off x="8531221" y="4085746"/>
              <a:ext cx="871121" cy="197602"/>
            </a:xfrm>
            <a:prstGeom prst="rect">
              <a:avLst/>
            </a:prstGeom>
            <a:noFill/>
            <a:ln>
              <a:noFill/>
            </a:ln>
          </p:spPr>
        </p:pic>
        <p:pic>
          <p:nvPicPr>
            <p:cNvPr id="192" name="Google Shape;102;p1" descr="Une image contenant texte, clipart&#10;&#10;Description générée automatiquement">
              <a:extLst>
                <a:ext uri="{FF2B5EF4-FFF2-40B4-BE49-F238E27FC236}">
                  <a16:creationId xmlns:a16="http://schemas.microsoft.com/office/drawing/2014/main" id="{4AF33D80-A63E-6697-BDAF-EB3BE32FA62A}"/>
                </a:ext>
              </a:extLst>
            </p:cNvPr>
            <p:cNvPicPr preferRelativeResize="0"/>
            <p:nvPr/>
          </p:nvPicPr>
          <p:blipFill rotWithShape="1">
            <a:blip r:embed="rId21">
              <a:alphaModFix/>
            </a:blip>
            <a:srcRect/>
            <a:stretch/>
          </p:blipFill>
          <p:spPr>
            <a:xfrm>
              <a:off x="11133079" y="4086128"/>
              <a:ext cx="607499" cy="196838"/>
            </a:xfrm>
            <a:prstGeom prst="rect">
              <a:avLst/>
            </a:prstGeom>
            <a:noFill/>
            <a:ln>
              <a:noFill/>
            </a:ln>
          </p:spPr>
        </p:pic>
        <p:pic>
          <p:nvPicPr>
            <p:cNvPr id="193" name="Google Shape;103;p1">
              <a:extLst>
                <a:ext uri="{FF2B5EF4-FFF2-40B4-BE49-F238E27FC236}">
                  <a16:creationId xmlns:a16="http://schemas.microsoft.com/office/drawing/2014/main" id="{EB18E7CB-D46A-E362-125F-EB5E5EA53529}"/>
                </a:ext>
              </a:extLst>
            </p:cNvPr>
            <p:cNvPicPr preferRelativeResize="0"/>
            <p:nvPr/>
          </p:nvPicPr>
          <p:blipFill rotWithShape="1">
            <a:blip r:embed="rId22">
              <a:alphaModFix/>
            </a:blip>
            <a:srcRect/>
            <a:stretch/>
          </p:blipFill>
          <p:spPr>
            <a:xfrm>
              <a:off x="9901198" y="4023833"/>
              <a:ext cx="733026" cy="321428"/>
            </a:xfrm>
            <a:prstGeom prst="rect">
              <a:avLst/>
            </a:prstGeom>
            <a:noFill/>
            <a:ln>
              <a:noFill/>
            </a:ln>
          </p:spPr>
        </p:pic>
        <p:grpSp>
          <p:nvGrpSpPr>
            <p:cNvPr id="199" name="Groupe 198">
              <a:extLst>
                <a:ext uri="{FF2B5EF4-FFF2-40B4-BE49-F238E27FC236}">
                  <a16:creationId xmlns:a16="http://schemas.microsoft.com/office/drawing/2014/main" id="{0732CF90-6D09-1226-B951-53FE8CB167C5}"/>
                </a:ext>
              </a:extLst>
            </p:cNvPr>
            <p:cNvGrpSpPr/>
            <p:nvPr/>
          </p:nvGrpSpPr>
          <p:grpSpPr>
            <a:xfrm>
              <a:off x="8760803" y="644402"/>
              <a:ext cx="3272484" cy="414275"/>
              <a:chOff x="666066" y="471384"/>
              <a:chExt cx="1919225" cy="414275"/>
            </a:xfrm>
          </p:grpSpPr>
          <p:sp>
            <p:nvSpPr>
              <p:cNvPr id="200" name="Parallélogramme 199">
                <a:extLst>
                  <a:ext uri="{FF2B5EF4-FFF2-40B4-BE49-F238E27FC236}">
                    <a16:creationId xmlns:a16="http://schemas.microsoft.com/office/drawing/2014/main" id="{08374E8B-B7C5-52EC-A03D-0CCE260B49F8}"/>
                  </a:ext>
                </a:extLst>
              </p:cNvPr>
              <p:cNvSpPr/>
              <p:nvPr/>
            </p:nvSpPr>
            <p:spPr>
              <a:xfrm>
                <a:off x="869602" y="677363"/>
                <a:ext cx="1715689" cy="208296"/>
              </a:xfrm>
              <a:prstGeom prst="parallelogram">
                <a:avLst/>
              </a:prstGeom>
              <a:solidFill>
                <a:srgbClr val="C4DC01"/>
              </a:solidFill>
              <a:ln w="6350" cap="sq">
                <a:no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00" spc="200" dirty="0">
                    <a:solidFill>
                      <a:srgbClr val="213467"/>
                    </a:solidFill>
                    <a:latin typeface="Lato Black" panose="020F0A02020204030203" pitchFamily="34" charset="0"/>
                    <a:cs typeface="Lato" panose="020F0502020204030203" pitchFamily="34" charset="0"/>
                  </a:rPr>
                  <a:t>DE L’INTELLIGENCE COLLECTIVE</a:t>
                </a:r>
              </a:p>
            </p:txBody>
          </p:sp>
          <p:sp>
            <p:nvSpPr>
              <p:cNvPr id="201" name="Parallélogramme 200">
                <a:extLst>
                  <a:ext uri="{FF2B5EF4-FFF2-40B4-BE49-F238E27FC236}">
                    <a16:creationId xmlns:a16="http://schemas.microsoft.com/office/drawing/2014/main" id="{9C37DC7F-5300-0C83-AAA3-6B00D0FFFBBB}"/>
                  </a:ext>
                </a:extLst>
              </p:cNvPr>
              <p:cNvSpPr/>
              <p:nvPr/>
            </p:nvSpPr>
            <p:spPr>
              <a:xfrm>
                <a:off x="666066" y="471384"/>
                <a:ext cx="882891" cy="202371"/>
              </a:xfrm>
              <a:prstGeom prst="parallelogram">
                <a:avLst/>
              </a:prstGeom>
              <a:noFill/>
              <a:ln w="6350" cap="sq">
                <a:solidFill>
                  <a:srgbClr val="C4DC01"/>
                </a:solid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00" spc="200" dirty="0">
                    <a:solidFill>
                      <a:schemeClr val="bg1"/>
                    </a:solidFill>
                    <a:latin typeface="Lato Black" panose="020F0A02020204030203" pitchFamily="34" charset="0"/>
                    <a:cs typeface="Lato" panose="020F0502020204030203" pitchFamily="34" charset="0"/>
                  </a:rPr>
                  <a:t>LA FORCE</a:t>
                </a:r>
              </a:p>
            </p:txBody>
          </p:sp>
        </p:grpSp>
      </p:grpSp>
    </p:spTree>
    <p:extLst>
      <p:ext uri="{BB962C8B-B14F-4D97-AF65-F5344CB8AC3E}">
        <p14:creationId xmlns:p14="http://schemas.microsoft.com/office/powerpoint/2010/main" val="30491705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250"/>
                                  </p:stCondLst>
                                  <p:childTnLst>
                                    <p:set>
                                      <p:cBhvr>
                                        <p:cTn id="9" dur="1" fill="hold">
                                          <p:stCondLst>
                                            <p:cond delay="0"/>
                                          </p:stCondLst>
                                        </p:cTn>
                                        <p:tgtEl>
                                          <p:spTgt spid="226"/>
                                        </p:tgtEl>
                                        <p:attrNameLst>
                                          <p:attrName>style.visibility</p:attrName>
                                        </p:attrNameLst>
                                      </p:cBhvr>
                                      <p:to>
                                        <p:strVal val="visible"/>
                                      </p:to>
                                    </p:set>
                                    <p:animEffect transition="in" filter="fade">
                                      <p:cBhvr>
                                        <p:cTn id="10" dur="1000"/>
                                        <p:tgtEl>
                                          <p:spTgt spid="226"/>
                                        </p:tgtEl>
                                      </p:cBhvr>
                                    </p:animEffect>
                                  </p:childTnLst>
                                </p:cTn>
                              </p:par>
                              <p:par>
                                <p:cTn id="11" presetID="42" presetClass="path" presetSubtype="0" decel="100000" fill="hold" nodeType="withEffect">
                                  <p:stCondLst>
                                    <p:cond delay="250"/>
                                  </p:stCondLst>
                                  <p:childTnLst>
                                    <p:animMotion origin="layout" path="M 0 0.06088 L 0 1.48148E-6 " pathEditMode="relative" rAng="0" ptsTypes="AA">
                                      <p:cBhvr>
                                        <p:cTn id="12" dur="1250" fill="hold"/>
                                        <p:tgtEl>
                                          <p:spTgt spid="226"/>
                                        </p:tgtEl>
                                        <p:attrNameLst>
                                          <p:attrName>ppt_x</p:attrName>
                                          <p:attrName>ppt_y</p:attrName>
                                        </p:attrNameLst>
                                      </p:cBhvr>
                                      <p:rCtr x="0" y="-3056"/>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8" decel="100000" fill="hold" grpId="0" nodeType="clickEffect">
                                  <p:stCondLst>
                                    <p:cond delay="0"/>
                                  </p:stCondLst>
                                  <p:childTnLst>
                                    <p:set>
                                      <p:cBhvr>
                                        <p:cTn id="16" dur="1" fill="hold">
                                          <p:stCondLst>
                                            <p:cond delay="0"/>
                                          </p:stCondLst>
                                        </p:cTn>
                                        <p:tgtEl>
                                          <p:spTgt spid="286"/>
                                        </p:tgtEl>
                                        <p:attrNameLst>
                                          <p:attrName>style.visibility</p:attrName>
                                        </p:attrNameLst>
                                      </p:cBhvr>
                                      <p:to>
                                        <p:strVal val="visible"/>
                                      </p:to>
                                    </p:set>
                                    <p:anim calcmode="lin" valueType="num">
                                      <p:cBhvr additive="base">
                                        <p:cTn id="17" dur="1000" fill="hold"/>
                                        <p:tgtEl>
                                          <p:spTgt spid="286"/>
                                        </p:tgtEl>
                                        <p:attrNameLst>
                                          <p:attrName>ppt_x</p:attrName>
                                        </p:attrNameLst>
                                      </p:cBhvr>
                                      <p:tavLst>
                                        <p:tav tm="0">
                                          <p:val>
                                            <p:strVal val="0-#ppt_w/2"/>
                                          </p:val>
                                        </p:tav>
                                        <p:tav tm="100000">
                                          <p:val>
                                            <p:strVal val="#ppt_x"/>
                                          </p:val>
                                        </p:tav>
                                      </p:tavLst>
                                    </p:anim>
                                    <p:anim calcmode="lin" valueType="num">
                                      <p:cBhvr additive="base">
                                        <p:cTn id="18" dur="1000" fill="hold"/>
                                        <p:tgtEl>
                                          <p:spTgt spid="286"/>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2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par>
                                <p:cTn id="22" presetID="42" presetClass="path" presetSubtype="0" decel="100000" fill="hold" nodeType="withEffect">
                                  <p:stCondLst>
                                    <p:cond delay="250"/>
                                  </p:stCondLst>
                                  <p:childTnLst>
                                    <p:animMotion origin="layout" path="M -0.03799 0.00047 L 4.87179E-6 -3.7037E-6 " pathEditMode="relative" rAng="0" ptsTypes="AA">
                                      <p:cBhvr>
                                        <p:cTn id="23" dur="1250" fill="hold"/>
                                        <p:tgtEl>
                                          <p:spTgt spid="9"/>
                                        </p:tgtEl>
                                        <p:attrNameLst>
                                          <p:attrName>ppt_x</p:attrName>
                                          <p:attrName>ppt_y</p:attrName>
                                        </p:attrNameLst>
                                      </p:cBhvr>
                                      <p:rCtr x="1891" y="-23"/>
                                    </p:animMotion>
                                  </p:childTnLst>
                                </p:cTn>
                              </p:par>
                              <p:par>
                                <p:cTn id="24" presetID="2" presetClass="entr" presetSubtype="8" decel="100000" fill="hold" nodeType="withEffect">
                                  <p:stCondLst>
                                    <p:cond delay="250"/>
                                  </p:stCondLst>
                                  <p:childTnLst>
                                    <p:set>
                                      <p:cBhvr>
                                        <p:cTn id="25" dur="1" fill="hold">
                                          <p:stCondLst>
                                            <p:cond delay="0"/>
                                          </p:stCondLst>
                                        </p:cTn>
                                        <p:tgtEl>
                                          <p:spTgt spid="294"/>
                                        </p:tgtEl>
                                        <p:attrNameLst>
                                          <p:attrName>style.visibility</p:attrName>
                                        </p:attrNameLst>
                                      </p:cBhvr>
                                      <p:to>
                                        <p:strVal val="visible"/>
                                      </p:to>
                                    </p:set>
                                    <p:anim calcmode="lin" valueType="num">
                                      <p:cBhvr additive="base">
                                        <p:cTn id="26" dur="1000" fill="hold"/>
                                        <p:tgtEl>
                                          <p:spTgt spid="294"/>
                                        </p:tgtEl>
                                        <p:attrNameLst>
                                          <p:attrName>ppt_x</p:attrName>
                                        </p:attrNameLst>
                                      </p:cBhvr>
                                      <p:tavLst>
                                        <p:tav tm="0">
                                          <p:val>
                                            <p:strVal val="0-#ppt_w/2"/>
                                          </p:val>
                                        </p:tav>
                                        <p:tav tm="100000">
                                          <p:val>
                                            <p:strVal val="#ppt_x"/>
                                          </p:val>
                                        </p:tav>
                                      </p:tavLst>
                                    </p:anim>
                                    <p:anim calcmode="lin" valueType="num">
                                      <p:cBhvr additive="base">
                                        <p:cTn id="27" dur="1000" fill="hold"/>
                                        <p:tgtEl>
                                          <p:spTgt spid="29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1000" fill="hold"/>
                                        <p:tgtEl>
                                          <p:spTgt spid="16"/>
                                        </p:tgtEl>
                                        <p:attrNameLst>
                                          <p:attrName>ppt_x</p:attrName>
                                        </p:attrNameLst>
                                      </p:cBhvr>
                                      <p:tavLst>
                                        <p:tav tm="0">
                                          <p:val>
                                            <p:strVal val="#ppt_x"/>
                                          </p:val>
                                        </p:tav>
                                        <p:tav tm="100000">
                                          <p:val>
                                            <p:strVal val="#ppt_x"/>
                                          </p:val>
                                        </p:tav>
                                      </p:tavLst>
                                    </p:anim>
                                    <p:anim calcmode="lin" valueType="num">
                                      <p:cBhvr additive="base">
                                        <p:cTn id="33" dur="1000" fill="hold"/>
                                        <p:tgtEl>
                                          <p:spTgt spid="16"/>
                                        </p:tgtEl>
                                        <p:attrNameLst>
                                          <p:attrName>ppt_y</p:attrName>
                                        </p:attrNameLst>
                                      </p:cBhvr>
                                      <p:tavLst>
                                        <p:tav tm="0">
                                          <p:val>
                                            <p:strVal val="1+#ppt_h/2"/>
                                          </p:val>
                                        </p:tav>
                                        <p:tav tm="100000">
                                          <p:val>
                                            <p:strVal val="#ppt_y"/>
                                          </p:val>
                                        </p:tav>
                                      </p:tavLst>
                                    </p:anim>
                                  </p:childTnLst>
                                </p:cTn>
                              </p:par>
                              <p:par>
                                <p:cTn id="34" presetID="10" presetClass="entr" presetSubtype="0" fill="hold" nodeType="withEffect">
                                  <p:stCondLst>
                                    <p:cond delay="25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par>
                                <p:cTn id="37" presetID="42" presetClass="path" presetSubtype="0" decel="100000" fill="hold" nodeType="withEffect">
                                  <p:stCondLst>
                                    <p:cond delay="250"/>
                                  </p:stCondLst>
                                  <p:childTnLst>
                                    <p:animMotion origin="layout" path="M 0.00016 0.03102 L -4.35897E-6 2.96296E-6 " pathEditMode="relative" rAng="0" ptsTypes="AA">
                                      <p:cBhvr>
                                        <p:cTn id="38" dur="1250" fill="hold"/>
                                        <p:tgtEl>
                                          <p:spTgt spid="18"/>
                                        </p:tgtEl>
                                        <p:attrNameLst>
                                          <p:attrName>ppt_x</p:attrName>
                                          <p:attrName>ppt_y</p:attrName>
                                        </p:attrNameLst>
                                      </p:cBhvr>
                                      <p:rCtr x="-16" y="-1551"/>
                                    </p:animMotion>
                                  </p:childTnLst>
                                </p:cTn>
                              </p:par>
                            </p:childTnLst>
                          </p:cTn>
                        </p:par>
                      </p:childTnLst>
                    </p:cTn>
                  </p:par>
                  <p:par>
                    <p:cTn id="39" fill="hold">
                      <p:stCondLst>
                        <p:cond delay="indefinite"/>
                      </p:stCondLst>
                      <p:childTnLst>
                        <p:par>
                          <p:cTn id="40" fill="hold">
                            <p:stCondLst>
                              <p:cond delay="0"/>
                            </p:stCondLst>
                            <p:childTnLst>
                              <p:par>
                                <p:cTn id="41" presetID="2" presetClass="entr" presetSubtype="1" decel="10000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1000" fill="hold"/>
                                        <p:tgtEl>
                                          <p:spTgt spid="20"/>
                                        </p:tgtEl>
                                        <p:attrNameLst>
                                          <p:attrName>ppt_x</p:attrName>
                                        </p:attrNameLst>
                                      </p:cBhvr>
                                      <p:tavLst>
                                        <p:tav tm="0">
                                          <p:val>
                                            <p:strVal val="#ppt_x"/>
                                          </p:val>
                                        </p:tav>
                                        <p:tav tm="100000">
                                          <p:val>
                                            <p:strVal val="#ppt_x"/>
                                          </p:val>
                                        </p:tav>
                                      </p:tavLst>
                                    </p:anim>
                                    <p:anim calcmode="lin" valueType="num">
                                      <p:cBhvr additive="base">
                                        <p:cTn id="44" dur="1000" fill="hold"/>
                                        <p:tgtEl>
                                          <p:spTgt spid="20"/>
                                        </p:tgtEl>
                                        <p:attrNameLst>
                                          <p:attrName>ppt_y</p:attrName>
                                        </p:attrNameLst>
                                      </p:cBhvr>
                                      <p:tavLst>
                                        <p:tav tm="0">
                                          <p:val>
                                            <p:strVal val="0-#ppt_h/2"/>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childTnLst>
                                </p:cTn>
                              </p:par>
                              <p:par>
                                <p:cTn id="48" presetID="42" presetClass="path" presetSubtype="0" decel="100000" fill="hold" nodeType="withEffect">
                                  <p:stCondLst>
                                    <p:cond delay="250"/>
                                  </p:stCondLst>
                                  <p:childTnLst>
                                    <p:animMotion origin="layout" path="M 0.00016 0.03102 L -4.35897E-6 2.96296E-6 " pathEditMode="relative" rAng="0" ptsTypes="AA">
                                      <p:cBhvr>
                                        <p:cTn id="49" dur="1250" fill="hold"/>
                                        <p:tgtEl>
                                          <p:spTgt spid="21"/>
                                        </p:tgtEl>
                                        <p:attrNameLst>
                                          <p:attrName>ppt_x</p:attrName>
                                          <p:attrName>ppt_y</p:attrName>
                                        </p:attrNameLst>
                                      </p:cBhvr>
                                      <p:rCtr x="-16" y="-1551"/>
                                    </p:animMotion>
                                  </p:childTnLst>
                                </p:cTn>
                              </p:par>
                              <p:par>
                                <p:cTn id="50" presetID="10" presetClass="entr" presetSubtype="0" fill="hold" nodeType="withEffect">
                                  <p:stCondLst>
                                    <p:cond delay="25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1000"/>
                                        <p:tgtEl>
                                          <p:spTgt spid="407"/>
                                        </p:tgtEl>
                                      </p:cBhvr>
                                    </p:animEffect>
                                  </p:childTnLst>
                                </p:cTn>
                              </p:par>
                              <p:par>
                                <p:cTn id="53" presetID="42" presetClass="path" presetSubtype="0" decel="100000" fill="hold" nodeType="withEffect">
                                  <p:stCondLst>
                                    <p:cond delay="250"/>
                                  </p:stCondLst>
                                  <p:childTnLst>
                                    <p:animMotion origin="layout" path="M 0.00016 0.03102 L 1.02564E-6 2.22222E-6 " pathEditMode="relative" rAng="0" ptsTypes="AA">
                                      <p:cBhvr>
                                        <p:cTn id="54" dur="1250" fill="hold"/>
                                        <p:tgtEl>
                                          <p:spTgt spid="407"/>
                                        </p:tgtEl>
                                        <p:attrNameLst>
                                          <p:attrName>ppt_x</p:attrName>
                                          <p:attrName>ppt_y</p:attrName>
                                        </p:attrNameLst>
                                      </p:cBhvr>
                                      <p:rCtr x="-16" y="-1551"/>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Image 451">
            <a:extLst>
              <a:ext uri="{FF2B5EF4-FFF2-40B4-BE49-F238E27FC236}">
                <a16:creationId xmlns:a16="http://schemas.microsoft.com/office/drawing/2014/main" id="{82FBE975-C473-46DC-BE70-C6FCA3DB9A6A}"/>
              </a:ext>
            </a:extLst>
          </p:cNvPr>
          <p:cNvPicPr>
            <a:picLocks noChangeAspect="1"/>
          </p:cNvPicPr>
          <p:nvPr/>
        </p:nvPicPr>
        <p:blipFill rotWithShape="1">
          <a:blip r:embed="rId2">
            <a:extLst>
              <a:ext uri="{28A0092B-C50C-407E-A947-70E740481C1C}">
                <a14:useLocalDpi xmlns:a14="http://schemas.microsoft.com/office/drawing/2010/main" val="0"/>
              </a:ext>
            </a:extLst>
          </a:blip>
          <a:srcRect l="1837" r="1837"/>
          <a:stretch/>
        </p:blipFill>
        <p:spPr>
          <a:xfrm>
            <a:off x="1143000" y="2742"/>
            <a:ext cx="9906000" cy="6855258"/>
          </a:xfrm>
          <a:prstGeom prst="rect">
            <a:avLst/>
          </a:prstGeom>
        </p:spPr>
      </p:pic>
      <p:sp>
        <p:nvSpPr>
          <p:cNvPr id="455" name="Rectangle 454">
            <a:extLst>
              <a:ext uri="{FF2B5EF4-FFF2-40B4-BE49-F238E27FC236}">
                <a16:creationId xmlns:a16="http://schemas.microsoft.com/office/drawing/2014/main" id="{71FE7625-C842-42AE-92D7-855E38EFE7FC}"/>
              </a:ext>
            </a:extLst>
          </p:cNvPr>
          <p:cNvSpPr/>
          <p:nvPr/>
        </p:nvSpPr>
        <p:spPr>
          <a:xfrm>
            <a:off x="1142999" y="0"/>
            <a:ext cx="9906000" cy="6858000"/>
          </a:xfrm>
          <a:prstGeom prst="rect">
            <a:avLst/>
          </a:prstGeom>
          <a:solidFill>
            <a:srgbClr val="21346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2" name="Groupe 161">
            <a:extLst>
              <a:ext uri="{FF2B5EF4-FFF2-40B4-BE49-F238E27FC236}">
                <a16:creationId xmlns:a16="http://schemas.microsoft.com/office/drawing/2014/main" id="{C22B90DD-9450-42AB-8833-6F45611DB369}"/>
              </a:ext>
            </a:extLst>
          </p:cNvPr>
          <p:cNvGrpSpPr/>
          <p:nvPr/>
        </p:nvGrpSpPr>
        <p:grpSpPr>
          <a:xfrm>
            <a:off x="3388176" y="473874"/>
            <a:ext cx="5415650" cy="510719"/>
            <a:chOff x="3388175" y="671992"/>
            <a:chExt cx="5415650" cy="510719"/>
          </a:xfrm>
        </p:grpSpPr>
        <p:sp>
          <p:nvSpPr>
            <p:cNvPr id="164" name="ZoneTexte 163">
              <a:extLst>
                <a:ext uri="{FF2B5EF4-FFF2-40B4-BE49-F238E27FC236}">
                  <a16:creationId xmlns:a16="http://schemas.microsoft.com/office/drawing/2014/main" id="{A700F94F-23FC-4BE8-AB15-383D090E690E}"/>
                </a:ext>
              </a:extLst>
            </p:cNvPr>
            <p:cNvSpPr txBox="1"/>
            <p:nvPr/>
          </p:nvSpPr>
          <p:spPr>
            <a:xfrm>
              <a:off x="3388175" y="671992"/>
              <a:ext cx="5415650" cy="246221"/>
            </a:xfrm>
            <a:prstGeom prst="rect">
              <a:avLst/>
            </a:prstGeom>
            <a:noFill/>
          </p:spPr>
          <p:txBody>
            <a:bodyPr wrap="none" lIns="0" tIns="0" rIns="0" bIns="0" rtlCol="0">
              <a:spAutoFit/>
            </a:bodyPr>
            <a:lstStyle/>
            <a:p>
              <a:pPr algn="ctr"/>
              <a:r>
                <a:rPr lang="fr-FR" sz="1600" spc="100">
                  <a:solidFill>
                    <a:schemeClr val="bg1"/>
                  </a:solidFill>
                  <a:latin typeface="Lato Black" panose="020F0A02020204030203" pitchFamily="34" charset="0"/>
                </a:rPr>
                <a:t>Histoire et acceptabilité des véhicules autonomes</a:t>
              </a:r>
            </a:p>
          </p:txBody>
        </p:sp>
        <p:sp>
          <p:nvSpPr>
            <p:cNvPr id="165" name="ZoneTexte 164">
              <a:extLst>
                <a:ext uri="{FF2B5EF4-FFF2-40B4-BE49-F238E27FC236}">
                  <a16:creationId xmlns:a16="http://schemas.microsoft.com/office/drawing/2014/main" id="{6C68EB2F-64BC-4611-A1B7-147B594AADFD}"/>
                </a:ext>
              </a:extLst>
            </p:cNvPr>
            <p:cNvSpPr txBox="1"/>
            <p:nvPr/>
          </p:nvSpPr>
          <p:spPr>
            <a:xfrm>
              <a:off x="4507005" y="967267"/>
              <a:ext cx="3177986" cy="215444"/>
            </a:xfrm>
            <a:prstGeom prst="rect">
              <a:avLst/>
            </a:prstGeom>
            <a:noFill/>
          </p:spPr>
          <p:txBody>
            <a:bodyPr wrap="none" lIns="0" tIns="0" rIns="0" bIns="0" rtlCol="0">
              <a:spAutoFit/>
            </a:bodyPr>
            <a:lstStyle/>
            <a:p>
              <a:pPr algn="ctr"/>
              <a:r>
                <a:rPr lang="fr-FR" sz="1400" i="1">
                  <a:solidFill>
                    <a:schemeClr val="bg1"/>
                  </a:solidFill>
                  <a:latin typeface="Adobe Caslon Pro" panose="0205050205050A020403" pitchFamily="18" charset="0"/>
                </a:rPr>
                <a:t>de l’invention d’une technologie à son adoption ​</a:t>
              </a:r>
            </a:p>
          </p:txBody>
        </p:sp>
      </p:grpSp>
      <p:pic>
        <p:nvPicPr>
          <p:cNvPr id="186" name="Graphique 185">
            <a:extLst>
              <a:ext uri="{FF2B5EF4-FFF2-40B4-BE49-F238E27FC236}">
                <a16:creationId xmlns:a16="http://schemas.microsoft.com/office/drawing/2014/main" id="{454757AE-2542-4F4D-8225-B5C077BA5F67}"/>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1292530" y="6548027"/>
            <a:ext cx="1122929" cy="189713"/>
          </a:xfrm>
          <a:prstGeom prst="rect">
            <a:avLst/>
          </a:prstGeom>
        </p:spPr>
      </p:pic>
      <p:pic>
        <p:nvPicPr>
          <p:cNvPr id="188" name="Graphique 187">
            <a:extLst>
              <a:ext uri="{FF2B5EF4-FFF2-40B4-BE49-F238E27FC236}">
                <a16:creationId xmlns:a16="http://schemas.microsoft.com/office/drawing/2014/main" id="{BDF9ED0D-C583-46B1-AC74-607085082E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95449" y="6572251"/>
            <a:ext cx="552442" cy="228599"/>
          </a:xfrm>
          <a:prstGeom prst="rect">
            <a:avLst/>
          </a:prstGeom>
        </p:spPr>
      </p:pic>
      <p:grpSp>
        <p:nvGrpSpPr>
          <p:cNvPr id="5" name="Groupe 4">
            <a:extLst>
              <a:ext uri="{FF2B5EF4-FFF2-40B4-BE49-F238E27FC236}">
                <a16:creationId xmlns:a16="http://schemas.microsoft.com/office/drawing/2014/main" id="{9C2E38F9-A809-423C-9015-171FB860F03E}"/>
              </a:ext>
            </a:extLst>
          </p:cNvPr>
          <p:cNvGrpSpPr/>
          <p:nvPr/>
        </p:nvGrpSpPr>
        <p:grpSpPr>
          <a:xfrm>
            <a:off x="1143000" y="1127248"/>
            <a:ext cx="2171700" cy="5344990"/>
            <a:chOff x="0" y="1127248"/>
            <a:chExt cx="2171700" cy="5344990"/>
          </a:xfrm>
        </p:grpSpPr>
        <p:sp>
          <p:nvSpPr>
            <p:cNvPr id="232" name="Rectangle 231">
              <a:extLst>
                <a:ext uri="{FF2B5EF4-FFF2-40B4-BE49-F238E27FC236}">
                  <a16:creationId xmlns:a16="http://schemas.microsoft.com/office/drawing/2014/main" id="{70335305-B6B4-4464-8191-B6156FB5FE00}"/>
                </a:ext>
              </a:extLst>
            </p:cNvPr>
            <p:cNvSpPr/>
            <p:nvPr/>
          </p:nvSpPr>
          <p:spPr>
            <a:xfrm>
              <a:off x="0" y="1127248"/>
              <a:ext cx="2171700" cy="5344990"/>
            </a:xfrm>
            <a:prstGeom prst="rect">
              <a:avLst/>
            </a:prstGeom>
            <a:gradFill>
              <a:gsLst>
                <a:gs pos="100000">
                  <a:schemeClr val="tx1">
                    <a:alpha val="0"/>
                  </a:schemeClr>
                </a:gs>
                <a:gs pos="50000">
                  <a:schemeClr val="tx1">
                    <a:alpha val="54000"/>
                  </a:schemeClr>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
              <a:extLst>
                <a:ext uri="{FF2B5EF4-FFF2-40B4-BE49-F238E27FC236}">
                  <a16:creationId xmlns:a16="http://schemas.microsoft.com/office/drawing/2014/main" id="{2B02FAFF-F4D8-4BF0-A386-3F462C741BD0}"/>
                </a:ext>
              </a:extLst>
            </p:cNvPr>
            <p:cNvGrpSpPr/>
            <p:nvPr/>
          </p:nvGrpSpPr>
          <p:grpSpPr>
            <a:xfrm>
              <a:off x="476709" y="1163241"/>
              <a:ext cx="1218282" cy="657672"/>
              <a:chOff x="476709" y="1163241"/>
              <a:chExt cx="1218282" cy="657672"/>
            </a:xfrm>
          </p:grpSpPr>
          <p:grpSp>
            <p:nvGrpSpPr>
              <p:cNvPr id="189" name="Groupe 188">
                <a:extLst>
                  <a:ext uri="{FF2B5EF4-FFF2-40B4-BE49-F238E27FC236}">
                    <a16:creationId xmlns:a16="http://schemas.microsoft.com/office/drawing/2014/main" id="{7D2E62AF-D0A9-4E32-ADF6-FA79925C1186}"/>
                  </a:ext>
                </a:extLst>
              </p:cNvPr>
              <p:cNvGrpSpPr/>
              <p:nvPr/>
            </p:nvGrpSpPr>
            <p:grpSpPr>
              <a:xfrm>
                <a:off x="476709" y="1163241"/>
                <a:ext cx="1218282" cy="534245"/>
                <a:chOff x="307640" y="1410890"/>
                <a:chExt cx="1218282" cy="534245"/>
              </a:xfrm>
            </p:grpSpPr>
            <p:sp>
              <p:nvSpPr>
                <p:cNvPr id="190" name="ZoneTexte 189">
                  <a:extLst>
                    <a:ext uri="{FF2B5EF4-FFF2-40B4-BE49-F238E27FC236}">
                      <a16:creationId xmlns:a16="http://schemas.microsoft.com/office/drawing/2014/main" id="{A2705036-7337-4BBE-B18E-ED95D1A87C35}"/>
                    </a:ext>
                  </a:extLst>
                </p:cNvPr>
                <p:cNvSpPr txBox="1"/>
                <p:nvPr/>
              </p:nvSpPr>
              <p:spPr>
                <a:xfrm>
                  <a:off x="307640" y="1591192"/>
                  <a:ext cx="1218282" cy="353943"/>
                </a:xfrm>
                <a:prstGeom prst="rect">
                  <a:avLst/>
                </a:prstGeom>
                <a:noFill/>
              </p:spPr>
              <p:txBody>
                <a:bodyPr wrap="none" lIns="0" tIns="0" rIns="0" bIns="0" rtlCol="0">
                  <a:spAutoFit/>
                </a:bodyPr>
                <a:lstStyle/>
                <a:p>
                  <a:pPr algn="ctr"/>
                  <a:r>
                    <a:rPr lang="fr-FR" sz="1200">
                      <a:solidFill>
                        <a:schemeClr val="bg1"/>
                      </a:solidFill>
                      <a:latin typeface="Lato Black" panose="020F0A02020204030203" pitchFamily="34" charset="0"/>
                    </a:rPr>
                    <a:t> Techno-push</a:t>
                  </a:r>
                  <a:br>
                    <a:rPr lang="fr-FR" sz="1200">
                      <a:solidFill>
                        <a:schemeClr val="bg1"/>
                      </a:solidFill>
                      <a:latin typeface="Lato Black" panose="020F0A02020204030203" pitchFamily="34" charset="0"/>
                    </a:rPr>
                  </a:br>
                  <a:r>
                    <a:rPr lang="fr-FR" sz="1100" i="1">
                      <a:solidFill>
                        <a:schemeClr val="bg1"/>
                      </a:solidFill>
                      <a:latin typeface="Adobe Caslon Pro" panose="0205050205050A020403" pitchFamily="18" charset="0"/>
                    </a:rPr>
                    <a:t>et ​peur de la disruption​</a:t>
                  </a:r>
                </a:p>
              </p:txBody>
            </p:sp>
            <p:grpSp>
              <p:nvGrpSpPr>
                <p:cNvPr id="191" name="Groupe 190">
                  <a:extLst>
                    <a:ext uri="{FF2B5EF4-FFF2-40B4-BE49-F238E27FC236}">
                      <a16:creationId xmlns:a16="http://schemas.microsoft.com/office/drawing/2014/main" id="{9ABEBCCC-78B6-48B4-BFCD-9EB590910A67}"/>
                    </a:ext>
                  </a:extLst>
                </p:cNvPr>
                <p:cNvGrpSpPr/>
                <p:nvPr/>
              </p:nvGrpSpPr>
              <p:grpSpPr>
                <a:xfrm>
                  <a:off x="541344" y="1410890"/>
                  <a:ext cx="750875" cy="143637"/>
                  <a:chOff x="423466" y="1410890"/>
                  <a:chExt cx="750875" cy="143637"/>
                </a:xfrm>
              </p:grpSpPr>
              <p:sp>
                <p:nvSpPr>
                  <p:cNvPr id="192" name="Parallélogramme 191">
                    <a:extLst>
                      <a:ext uri="{FF2B5EF4-FFF2-40B4-BE49-F238E27FC236}">
                        <a16:creationId xmlns:a16="http://schemas.microsoft.com/office/drawing/2014/main" id="{5AD12276-9ECA-458A-8518-B8EF9B680B1E}"/>
                      </a:ext>
                    </a:extLst>
                  </p:cNvPr>
                  <p:cNvSpPr/>
                  <p:nvPr/>
                </p:nvSpPr>
                <p:spPr>
                  <a:xfrm>
                    <a:off x="423466" y="1410890"/>
                    <a:ext cx="568161" cy="143637"/>
                  </a:xfrm>
                  <a:prstGeom prst="parallelogram">
                    <a:avLst/>
                  </a:prstGeom>
                  <a:solidFill>
                    <a:srgbClr val="C4DC01"/>
                  </a:solidFill>
                  <a:ln w="6350" cap="sq">
                    <a:no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800" spc="200">
                        <a:solidFill>
                          <a:srgbClr val="213467"/>
                        </a:solidFill>
                        <a:latin typeface="Lato Black" panose="020F0A02020204030203" pitchFamily="34" charset="0"/>
                        <a:cs typeface="Lato" panose="020F0502020204030203" pitchFamily="34" charset="0"/>
                      </a:rPr>
                      <a:t>PHASE</a:t>
                    </a:r>
                  </a:p>
                </p:txBody>
              </p:sp>
              <p:sp>
                <p:nvSpPr>
                  <p:cNvPr id="193" name="Parallélogramme 192">
                    <a:extLst>
                      <a:ext uri="{FF2B5EF4-FFF2-40B4-BE49-F238E27FC236}">
                        <a16:creationId xmlns:a16="http://schemas.microsoft.com/office/drawing/2014/main" id="{5D3E50AC-725A-46CC-B32C-0AE932D7EFBA}"/>
                      </a:ext>
                    </a:extLst>
                  </p:cNvPr>
                  <p:cNvSpPr/>
                  <p:nvPr/>
                </p:nvSpPr>
                <p:spPr>
                  <a:xfrm>
                    <a:off x="977888" y="1410890"/>
                    <a:ext cx="196453" cy="143637"/>
                  </a:xfrm>
                  <a:prstGeom prst="parallelogram">
                    <a:avLst/>
                  </a:prstGeom>
                  <a:solidFill>
                    <a:schemeClr val="bg1"/>
                  </a:solidFill>
                  <a:ln w="6350" cap="sq">
                    <a:noFill/>
                    <a:miter lim="800000"/>
                  </a:ln>
                  <a:effectLst/>
                </p:spPr>
                <p:txBody>
                  <a:bodyPr rot="0" spcFirstLastPara="0" vertOverflow="overflow" horzOverflow="overflow" vert="horz" wrap="none" lIns="18000" tIns="0" rIns="0" bIns="0" numCol="1" spcCol="0" rtlCol="0" fromWordArt="0" anchor="ctr" anchorCtr="0" forceAA="0" compatLnSpc="1">
                    <a:prstTxWarp prst="textNoShape">
                      <a:avLst/>
                    </a:prstTxWarp>
                    <a:noAutofit/>
                  </a:bodyPr>
                  <a:lstStyle/>
                  <a:p>
                    <a:pPr algn="ctr"/>
                    <a:r>
                      <a:rPr lang="fr-FR" sz="800" spc="200">
                        <a:solidFill>
                          <a:srgbClr val="213467"/>
                        </a:solidFill>
                        <a:latin typeface="Lato Black" panose="020F0A02020204030203" pitchFamily="34" charset="0"/>
                        <a:cs typeface="Lato" panose="020F0502020204030203" pitchFamily="34" charset="0"/>
                      </a:rPr>
                      <a:t>1</a:t>
                    </a:r>
                  </a:p>
                </p:txBody>
              </p:sp>
            </p:grpSp>
          </p:grpSp>
          <p:cxnSp>
            <p:nvCxnSpPr>
              <p:cNvPr id="194" name="Connecteur droit 193">
                <a:extLst>
                  <a:ext uri="{FF2B5EF4-FFF2-40B4-BE49-F238E27FC236}">
                    <a16:creationId xmlns:a16="http://schemas.microsoft.com/office/drawing/2014/main" id="{5647DC06-9BD9-4A30-A745-69D099C37453}"/>
                  </a:ext>
                </a:extLst>
              </p:cNvPr>
              <p:cNvCxnSpPr>
                <a:cxnSpLocks/>
              </p:cNvCxnSpPr>
              <p:nvPr/>
            </p:nvCxnSpPr>
            <p:spPr>
              <a:xfrm rot="5400000" flipH="1" flipV="1">
                <a:off x="1085850" y="1620094"/>
                <a:ext cx="0" cy="40163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grpSp>
      </p:grpSp>
      <p:grpSp>
        <p:nvGrpSpPr>
          <p:cNvPr id="3" name="Groupe 2">
            <a:extLst>
              <a:ext uri="{FF2B5EF4-FFF2-40B4-BE49-F238E27FC236}">
                <a16:creationId xmlns:a16="http://schemas.microsoft.com/office/drawing/2014/main" id="{917BD541-21BA-4D2F-83C3-35F9CA372C1E}"/>
              </a:ext>
            </a:extLst>
          </p:cNvPr>
          <p:cNvGrpSpPr/>
          <p:nvPr/>
        </p:nvGrpSpPr>
        <p:grpSpPr>
          <a:xfrm>
            <a:off x="1334840" y="1990182"/>
            <a:ext cx="1787998" cy="1660450"/>
            <a:chOff x="191840" y="1990182"/>
            <a:chExt cx="1787998" cy="1660450"/>
          </a:xfrm>
        </p:grpSpPr>
        <p:sp>
          <p:nvSpPr>
            <p:cNvPr id="195" name="ZoneTexte 194">
              <a:extLst>
                <a:ext uri="{FF2B5EF4-FFF2-40B4-BE49-F238E27FC236}">
                  <a16:creationId xmlns:a16="http://schemas.microsoft.com/office/drawing/2014/main" id="{D0468A1F-84BB-4454-ABEF-5AF3411E7B53}"/>
                </a:ext>
              </a:extLst>
            </p:cNvPr>
            <p:cNvSpPr txBox="1"/>
            <p:nvPr/>
          </p:nvSpPr>
          <p:spPr>
            <a:xfrm>
              <a:off x="474303" y="2630700"/>
              <a:ext cx="1223092" cy="252762"/>
            </a:xfrm>
            <a:prstGeom prst="rect">
              <a:avLst/>
            </a:prstGeom>
            <a:noFill/>
          </p:spPr>
          <p:txBody>
            <a:bodyPr wrap="none" lIns="0" tIns="0" rIns="0" bIns="0" anchor="t">
              <a:spAutoFit/>
            </a:bodyPr>
            <a:lstStyle/>
            <a:p>
              <a:pPr algn="ctr">
                <a:lnSpc>
                  <a:spcPct val="90000"/>
                </a:lnSpc>
              </a:pPr>
              <a:r>
                <a:rPr lang="fr-FR" sz="900" b="1" i="1">
                  <a:solidFill>
                    <a:schemeClr val="bg1"/>
                  </a:solidFill>
                  <a:latin typeface="Adobe Caslon Pro Bold" panose="0205070206050A020403" pitchFamily="18" charset="0"/>
                </a:rPr>
                <a:t>Un rêve </a:t>
              </a:r>
              <a:r>
                <a:rPr lang="fr-FR" sz="900" i="1">
                  <a:solidFill>
                    <a:schemeClr val="bg1"/>
                  </a:solidFill>
                  <a:latin typeface="Adobe Caslon Pro" panose="0205050205050A020403" pitchFamily="18" charset="0"/>
                </a:rPr>
                <a:t>aussi ancien</a:t>
              </a:r>
              <a:br>
                <a:rPr lang="fr-FR" sz="900" i="1">
                  <a:solidFill>
                    <a:schemeClr val="bg1"/>
                  </a:solidFill>
                  <a:latin typeface="Adobe Caslon Pro" panose="0205050205050A020403" pitchFamily="18" charset="0"/>
                </a:rPr>
              </a:br>
              <a:r>
                <a:rPr lang="fr-FR" sz="900" i="1">
                  <a:solidFill>
                    <a:schemeClr val="bg1"/>
                  </a:solidFill>
                  <a:latin typeface="Adobe Caslon Pro" panose="0205050205050A020403" pitchFamily="18" charset="0"/>
                </a:rPr>
                <a:t>que l’histoire de l’automobile</a:t>
              </a:r>
            </a:p>
          </p:txBody>
        </p:sp>
        <p:sp>
          <p:nvSpPr>
            <p:cNvPr id="196" name="ZoneTexte 195">
              <a:extLst>
                <a:ext uri="{FF2B5EF4-FFF2-40B4-BE49-F238E27FC236}">
                  <a16:creationId xmlns:a16="http://schemas.microsoft.com/office/drawing/2014/main" id="{B7472B4C-6082-4852-91A8-246071DD45D3}"/>
                </a:ext>
              </a:extLst>
            </p:cNvPr>
            <p:cNvSpPr txBox="1"/>
            <p:nvPr/>
          </p:nvSpPr>
          <p:spPr>
            <a:xfrm>
              <a:off x="409383" y="3014285"/>
              <a:ext cx="1352934" cy="252762"/>
            </a:xfrm>
            <a:prstGeom prst="rect">
              <a:avLst/>
            </a:prstGeom>
            <a:noFill/>
          </p:spPr>
          <p:txBody>
            <a:bodyPr wrap="none" lIns="0" tIns="0" rIns="0" bIns="0" anchor="t">
              <a:spAutoFit/>
            </a:bodyPr>
            <a:lstStyle/>
            <a:p>
              <a:pPr algn="ctr">
                <a:lnSpc>
                  <a:spcPct val="90000"/>
                </a:lnSpc>
              </a:pPr>
              <a:r>
                <a:rPr lang="fr-FR" sz="900" i="1">
                  <a:solidFill>
                    <a:schemeClr val="bg1"/>
                  </a:solidFill>
                  <a:latin typeface="Adobe Caslon Pro" panose="0205050205050A020403" pitchFamily="18" charset="0"/>
                </a:rPr>
                <a:t>Passer d’un </a:t>
              </a:r>
              <a:r>
                <a:rPr lang="fr-FR" sz="900" b="1" i="1">
                  <a:solidFill>
                    <a:schemeClr val="bg1"/>
                  </a:solidFill>
                  <a:latin typeface="Adobe Caslon Pro Bold" panose="0205070206050A020403" pitchFamily="18" charset="0"/>
                </a:rPr>
                <a:t>sujet de</a:t>
              </a:r>
              <a:br>
                <a:rPr lang="fr-FR" sz="900" b="1" i="1">
                  <a:solidFill>
                    <a:schemeClr val="bg1"/>
                  </a:solidFill>
                  <a:latin typeface="Adobe Caslon Pro Bold" panose="0205070206050A020403" pitchFamily="18" charset="0"/>
                </a:rPr>
              </a:br>
              <a:r>
                <a:rPr lang="fr-FR" sz="900" b="1" i="1">
                  <a:solidFill>
                    <a:schemeClr val="bg1"/>
                  </a:solidFill>
                  <a:latin typeface="Adobe Caslon Pro Bold" panose="0205070206050A020403" pitchFamily="18" charset="0"/>
                </a:rPr>
                <a:t>recherche</a:t>
              </a:r>
              <a:r>
                <a:rPr lang="fr-FR" sz="900" i="1">
                  <a:solidFill>
                    <a:schemeClr val="bg1"/>
                  </a:solidFill>
                  <a:latin typeface="Adobe Caslon Pro" panose="0205050205050A020403" pitchFamily="18" charset="0"/>
                </a:rPr>
                <a:t> à un </a:t>
              </a:r>
              <a:r>
                <a:rPr lang="fr-FR" sz="900" b="1" i="1">
                  <a:solidFill>
                    <a:schemeClr val="bg1"/>
                  </a:solidFill>
                  <a:latin typeface="Adobe Caslon Pro Bold" panose="0205070206050A020403" pitchFamily="18" charset="0"/>
                </a:rPr>
                <a:t>sujet de marché</a:t>
              </a:r>
            </a:p>
          </p:txBody>
        </p:sp>
        <p:sp>
          <p:nvSpPr>
            <p:cNvPr id="197" name="ZoneTexte 196">
              <a:extLst>
                <a:ext uri="{FF2B5EF4-FFF2-40B4-BE49-F238E27FC236}">
                  <a16:creationId xmlns:a16="http://schemas.microsoft.com/office/drawing/2014/main" id="{EB79FCE1-22D5-419C-9418-E1993F5343CB}"/>
                </a:ext>
              </a:extLst>
            </p:cNvPr>
            <p:cNvSpPr txBox="1"/>
            <p:nvPr/>
          </p:nvSpPr>
          <p:spPr>
            <a:xfrm>
              <a:off x="677887" y="3397870"/>
              <a:ext cx="815929" cy="252762"/>
            </a:xfrm>
            <a:prstGeom prst="rect">
              <a:avLst/>
            </a:prstGeom>
            <a:noFill/>
          </p:spPr>
          <p:txBody>
            <a:bodyPr wrap="none" lIns="0" tIns="0" rIns="0" bIns="0" anchor="t">
              <a:spAutoFit/>
            </a:bodyPr>
            <a:lstStyle/>
            <a:p>
              <a:pPr algn="ctr">
                <a:lnSpc>
                  <a:spcPct val="90000"/>
                </a:lnSpc>
              </a:pPr>
              <a:r>
                <a:rPr lang="fr-FR" sz="900" b="1" i="1">
                  <a:solidFill>
                    <a:schemeClr val="bg1"/>
                  </a:solidFill>
                  <a:latin typeface="Adobe Caslon Pro Bold" panose="0205070206050A020403" pitchFamily="18" charset="0"/>
                </a:rPr>
                <a:t>DARPA</a:t>
              </a:r>
              <a:r>
                <a:rPr lang="fr-FR" sz="900" i="1">
                  <a:solidFill>
                    <a:schemeClr val="bg1"/>
                  </a:solidFill>
                  <a:latin typeface="Adobe Caslon Pro" panose="0205050205050A020403" pitchFamily="18" charset="0"/>
                </a:rPr>
                <a:t> et </a:t>
              </a:r>
              <a:r>
                <a:rPr lang="fr-FR" sz="900" b="1" i="1">
                  <a:solidFill>
                    <a:schemeClr val="bg1"/>
                  </a:solidFill>
                  <a:latin typeface="Adobe Caslon Pro Bold" panose="0205070206050A020403" pitchFamily="18" charset="0"/>
                </a:rPr>
                <a:t>géants</a:t>
              </a:r>
              <a:br>
                <a:rPr lang="fr-FR" sz="900" b="1" i="1">
                  <a:solidFill>
                    <a:schemeClr val="bg1"/>
                  </a:solidFill>
                  <a:latin typeface="Adobe Caslon Pro Bold" panose="0205070206050A020403" pitchFamily="18" charset="0"/>
                </a:rPr>
              </a:br>
              <a:r>
                <a:rPr lang="fr-FR" sz="900" b="1" i="1">
                  <a:solidFill>
                    <a:schemeClr val="bg1"/>
                  </a:solidFill>
                  <a:latin typeface="Adobe Caslon Pro Bold" panose="0205070206050A020403" pitchFamily="18" charset="0"/>
                </a:rPr>
                <a:t>du numérique​</a:t>
              </a:r>
            </a:p>
          </p:txBody>
        </p:sp>
        <p:grpSp>
          <p:nvGrpSpPr>
            <p:cNvPr id="198" name="Groupe 197">
              <a:extLst>
                <a:ext uri="{FF2B5EF4-FFF2-40B4-BE49-F238E27FC236}">
                  <a16:creationId xmlns:a16="http://schemas.microsoft.com/office/drawing/2014/main" id="{E26AA1F0-2B4B-4B6C-B0DE-A045D26EB8B5}"/>
                </a:ext>
              </a:extLst>
            </p:cNvPr>
            <p:cNvGrpSpPr/>
            <p:nvPr/>
          </p:nvGrpSpPr>
          <p:grpSpPr>
            <a:xfrm>
              <a:off x="191840" y="1990182"/>
              <a:ext cx="1787998" cy="443812"/>
              <a:chOff x="191840" y="2290082"/>
              <a:chExt cx="1787998" cy="443812"/>
            </a:xfrm>
          </p:grpSpPr>
          <p:sp>
            <p:nvSpPr>
              <p:cNvPr id="199" name="Flèche : pentagone 198">
                <a:extLst>
                  <a:ext uri="{FF2B5EF4-FFF2-40B4-BE49-F238E27FC236}">
                    <a16:creationId xmlns:a16="http://schemas.microsoft.com/office/drawing/2014/main" id="{247CC1A1-8BAF-46D5-B017-FD7923173533}"/>
                  </a:ext>
                </a:extLst>
              </p:cNvPr>
              <p:cNvSpPr/>
              <p:nvPr/>
            </p:nvSpPr>
            <p:spPr>
              <a:xfrm rot="5400000">
                <a:off x="863933" y="1617989"/>
                <a:ext cx="443812" cy="1787998"/>
              </a:xfrm>
              <a:prstGeom prst="homePlate">
                <a:avLst>
                  <a:gd name="adj" fmla="val 69928"/>
                </a:avLst>
              </a:prstGeom>
              <a:gradFill>
                <a:gsLst>
                  <a:gs pos="52000">
                    <a:schemeClr val="tx1">
                      <a:alpha val="0"/>
                    </a:schemeClr>
                  </a:gs>
                  <a:gs pos="93000">
                    <a:schemeClr val="tx1">
                      <a:alpha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0" name="ZoneTexte 199">
                <a:extLst>
                  <a:ext uri="{FF2B5EF4-FFF2-40B4-BE49-F238E27FC236}">
                    <a16:creationId xmlns:a16="http://schemas.microsoft.com/office/drawing/2014/main" id="{E7B66DA6-87FE-4BD5-A498-A3FE81D56D25}"/>
                  </a:ext>
                </a:extLst>
              </p:cNvPr>
              <p:cNvSpPr txBox="1"/>
              <p:nvPr/>
            </p:nvSpPr>
            <p:spPr>
              <a:xfrm>
                <a:off x="326027" y="2357274"/>
                <a:ext cx="1519647" cy="153888"/>
              </a:xfrm>
              <a:prstGeom prst="rect">
                <a:avLst/>
              </a:prstGeom>
              <a:noFill/>
            </p:spPr>
            <p:txBody>
              <a:bodyPr wrap="none" lIns="0" tIns="0" rIns="0" bIns="0" rtlCol="0">
                <a:spAutoFit/>
              </a:bodyPr>
              <a:lstStyle/>
              <a:p>
                <a:pPr algn="ctr"/>
                <a:r>
                  <a:rPr lang="fr-FR" sz="1000">
                    <a:solidFill>
                      <a:srgbClr val="C4DC01"/>
                    </a:solidFill>
                    <a:latin typeface="Lato Black" panose="020F0A02020204030203" pitchFamily="34" charset="0"/>
                  </a:rPr>
                  <a:t>Un mouvement historique</a:t>
                </a:r>
                <a:endParaRPr lang="fr-FR" sz="900" i="1">
                  <a:solidFill>
                    <a:srgbClr val="C4DC01"/>
                  </a:solidFill>
                  <a:latin typeface="Adobe Caslon Pro" panose="0205050205050A020403" pitchFamily="18" charset="0"/>
                </a:endParaRPr>
              </a:p>
            </p:txBody>
          </p:sp>
        </p:grpSp>
      </p:grpSp>
      <p:grpSp>
        <p:nvGrpSpPr>
          <p:cNvPr id="4" name="Groupe 3">
            <a:extLst>
              <a:ext uri="{FF2B5EF4-FFF2-40B4-BE49-F238E27FC236}">
                <a16:creationId xmlns:a16="http://schemas.microsoft.com/office/drawing/2014/main" id="{98E990C4-CC23-4307-9AFA-C96F3E8BD77E}"/>
              </a:ext>
            </a:extLst>
          </p:cNvPr>
          <p:cNvGrpSpPr/>
          <p:nvPr/>
        </p:nvGrpSpPr>
        <p:grpSpPr>
          <a:xfrm>
            <a:off x="1440976" y="3982875"/>
            <a:ext cx="1614994" cy="2015138"/>
            <a:chOff x="297976" y="3982875"/>
            <a:chExt cx="1614994" cy="2015138"/>
          </a:xfrm>
        </p:grpSpPr>
        <p:sp>
          <p:nvSpPr>
            <p:cNvPr id="201" name="ZoneTexte 200">
              <a:extLst>
                <a:ext uri="{FF2B5EF4-FFF2-40B4-BE49-F238E27FC236}">
                  <a16:creationId xmlns:a16="http://schemas.microsoft.com/office/drawing/2014/main" id="{C57FFB2E-45E6-4ECE-BF41-00FD59275E97}"/>
                </a:ext>
              </a:extLst>
            </p:cNvPr>
            <p:cNvSpPr txBox="1"/>
            <p:nvPr/>
          </p:nvSpPr>
          <p:spPr>
            <a:xfrm>
              <a:off x="297976" y="3982875"/>
              <a:ext cx="1575752" cy="258853"/>
            </a:xfrm>
            <a:prstGeom prst="rect">
              <a:avLst/>
            </a:prstGeom>
            <a:noFill/>
          </p:spPr>
          <p:txBody>
            <a:bodyPr wrap="none" lIns="0" tIns="0" rIns="0" bIns="0" rtlCol="0">
              <a:spAutoFit/>
            </a:bodyPr>
            <a:lstStyle/>
            <a:p>
              <a:pPr algn="ctr">
                <a:lnSpc>
                  <a:spcPct val="110000"/>
                </a:lnSpc>
              </a:pPr>
              <a:r>
                <a:rPr lang="fr-FR" sz="800">
                  <a:solidFill>
                    <a:srgbClr val="C4DC01"/>
                  </a:solidFill>
                  <a:latin typeface="Lato Black" panose="020F0A02020204030203" pitchFamily="34" charset="0"/>
                </a:rPr>
                <a:t>Les promesses </a:t>
              </a:r>
              <a:r>
                <a:rPr lang="fr-FR" sz="800">
                  <a:solidFill>
                    <a:schemeClr val="bg1"/>
                  </a:solidFill>
                  <a:latin typeface="Lato Light" panose="020F0302020204030203" pitchFamily="34" charset="0"/>
                </a:rPr>
                <a:t>classiques</a:t>
              </a:r>
              <a:br>
                <a:rPr lang="fr-FR" sz="800">
                  <a:solidFill>
                    <a:schemeClr val="bg1"/>
                  </a:solidFill>
                  <a:latin typeface="Lato Light" panose="020F0302020204030203" pitchFamily="34" charset="0"/>
                </a:rPr>
              </a:br>
              <a:r>
                <a:rPr lang="fr-FR" sz="800">
                  <a:solidFill>
                    <a:schemeClr val="bg1"/>
                  </a:solidFill>
                  <a:latin typeface="Lato Light" panose="020F0302020204030203" pitchFamily="34" charset="0"/>
                </a:rPr>
                <a:t>du véhicule autonome </a:t>
              </a:r>
              <a:r>
                <a:rPr lang="fr-FR" sz="800">
                  <a:solidFill>
                    <a:srgbClr val="C4DC01"/>
                  </a:solidFill>
                  <a:latin typeface="Lato Black" panose="020F0A02020204030203" pitchFamily="34" charset="0"/>
                </a:rPr>
                <a:t>selon Google</a:t>
              </a:r>
            </a:p>
          </p:txBody>
        </p:sp>
        <p:grpSp>
          <p:nvGrpSpPr>
            <p:cNvPr id="202" name="Groupe 201">
              <a:extLst>
                <a:ext uri="{FF2B5EF4-FFF2-40B4-BE49-F238E27FC236}">
                  <a16:creationId xmlns:a16="http://schemas.microsoft.com/office/drawing/2014/main" id="{212F71EE-B52B-4C4A-92D9-83D46F1F92FD}"/>
                </a:ext>
              </a:extLst>
            </p:cNvPr>
            <p:cNvGrpSpPr/>
            <p:nvPr/>
          </p:nvGrpSpPr>
          <p:grpSpPr>
            <a:xfrm>
              <a:off x="347924" y="4427817"/>
              <a:ext cx="742191" cy="708864"/>
              <a:chOff x="397930" y="5025850"/>
              <a:chExt cx="742191" cy="708864"/>
            </a:xfrm>
          </p:grpSpPr>
          <p:sp>
            <p:nvSpPr>
              <p:cNvPr id="203" name="Forme libre : forme 202">
                <a:extLst>
                  <a:ext uri="{FF2B5EF4-FFF2-40B4-BE49-F238E27FC236}">
                    <a16:creationId xmlns:a16="http://schemas.microsoft.com/office/drawing/2014/main" id="{696D1F65-F9FF-4D08-9EC1-E6990459BF29}"/>
                  </a:ext>
                </a:extLst>
              </p:cNvPr>
              <p:cNvSpPr/>
              <p:nvPr/>
            </p:nvSpPr>
            <p:spPr>
              <a:xfrm>
                <a:off x="570240" y="5025850"/>
                <a:ext cx="397572" cy="398638"/>
              </a:xfrm>
              <a:custGeom>
                <a:avLst/>
                <a:gdLst>
                  <a:gd name="connsiteX0" fmla="*/ 283337 w 283337"/>
                  <a:gd name="connsiteY0" fmla="*/ 142049 h 284097"/>
                  <a:gd name="connsiteX1" fmla="*/ 277182 w 283337"/>
                  <a:gd name="connsiteY1" fmla="*/ 157333 h 284097"/>
                  <a:gd name="connsiteX2" fmla="*/ 279810 w 283337"/>
                  <a:gd name="connsiteY2" fmla="*/ 173654 h 284097"/>
                  <a:gd name="connsiteX3" fmla="*/ 270405 w 283337"/>
                  <a:gd name="connsiteY3" fmla="*/ 187208 h 284097"/>
                  <a:gd name="connsiteX4" fmla="*/ 269299 w 283337"/>
                  <a:gd name="connsiteY4" fmla="*/ 203668 h 284097"/>
                  <a:gd name="connsiteX5" fmla="*/ 257127 w 283337"/>
                  <a:gd name="connsiteY5" fmla="*/ 214802 h 284097"/>
                  <a:gd name="connsiteX6" fmla="*/ 252424 w 283337"/>
                  <a:gd name="connsiteY6" fmla="*/ 230639 h 284097"/>
                  <a:gd name="connsiteX7" fmla="*/ 238109 w 283337"/>
                  <a:gd name="connsiteY7" fmla="*/ 238730 h 284097"/>
                  <a:gd name="connsiteX8" fmla="*/ 230017 w 283337"/>
                  <a:gd name="connsiteY8" fmla="*/ 253115 h 284097"/>
                  <a:gd name="connsiteX9" fmla="*/ 214249 w 283337"/>
                  <a:gd name="connsiteY9" fmla="*/ 257818 h 284097"/>
                  <a:gd name="connsiteX10" fmla="*/ 203184 w 283337"/>
                  <a:gd name="connsiteY10" fmla="*/ 270059 h 284097"/>
                  <a:gd name="connsiteX11" fmla="*/ 186725 w 283337"/>
                  <a:gd name="connsiteY11" fmla="*/ 271165 h 284097"/>
                  <a:gd name="connsiteX12" fmla="*/ 173170 w 283337"/>
                  <a:gd name="connsiteY12" fmla="*/ 280571 h 284097"/>
                  <a:gd name="connsiteX13" fmla="*/ 156918 w 283337"/>
                  <a:gd name="connsiteY13" fmla="*/ 277943 h 284097"/>
                  <a:gd name="connsiteX14" fmla="*/ 141634 w 283337"/>
                  <a:gd name="connsiteY14" fmla="*/ 284098 h 284097"/>
                  <a:gd name="connsiteX15" fmla="*/ 126350 w 283337"/>
                  <a:gd name="connsiteY15" fmla="*/ 277943 h 284097"/>
                  <a:gd name="connsiteX16" fmla="*/ 110098 w 283337"/>
                  <a:gd name="connsiteY16" fmla="*/ 280571 h 284097"/>
                  <a:gd name="connsiteX17" fmla="*/ 96613 w 283337"/>
                  <a:gd name="connsiteY17" fmla="*/ 271165 h 284097"/>
                  <a:gd name="connsiteX18" fmla="*/ 80153 w 283337"/>
                  <a:gd name="connsiteY18" fmla="*/ 270059 h 284097"/>
                  <a:gd name="connsiteX19" fmla="*/ 69088 w 283337"/>
                  <a:gd name="connsiteY19" fmla="*/ 257818 h 284097"/>
                  <a:gd name="connsiteX20" fmla="*/ 53320 w 283337"/>
                  <a:gd name="connsiteY20" fmla="*/ 253115 h 284097"/>
                  <a:gd name="connsiteX21" fmla="*/ 45229 w 283337"/>
                  <a:gd name="connsiteY21" fmla="*/ 238730 h 284097"/>
                  <a:gd name="connsiteX22" fmla="*/ 30913 w 283337"/>
                  <a:gd name="connsiteY22" fmla="*/ 230639 h 284097"/>
                  <a:gd name="connsiteX23" fmla="*/ 26211 w 283337"/>
                  <a:gd name="connsiteY23" fmla="*/ 214802 h 284097"/>
                  <a:gd name="connsiteX24" fmla="*/ 14039 w 283337"/>
                  <a:gd name="connsiteY24" fmla="*/ 203668 h 284097"/>
                  <a:gd name="connsiteX25" fmla="*/ 12932 w 283337"/>
                  <a:gd name="connsiteY25" fmla="*/ 187208 h 284097"/>
                  <a:gd name="connsiteX26" fmla="*/ 3527 w 283337"/>
                  <a:gd name="connsiteY26" fmla="*/ 173654 h 284097"/>
                  <a:gd name="connsiteX27" fmla="*/ 6155 w 283337"/>
                  <a:gd name="connsiteY27" fmla="*/ 157333 h 284097"/>
                  <a:gd name="connsiteX28" fmla="*/ 0 w 283337"/>
                  <a:gd name="connsiteY28" fmla="*/ 141980 h 284097"/>
                  <a:gd name="connsiteX29" fmla="*/ 6155 w 283337"/>
                  <a:gd name="connsiteY29" fmla="*/ 126696 h 284097"/>
                  <a:gd name="connsiteX30" fmla="*/ 3527 w 283337"/>
                  <a:gd name="connsiteY30" fmla="*/ 110375 h 284097"/>
                  <a:gd name="connsiteX31" fmla="*/ 12932 w 283337"/>
                  <a:gd name="connsiteY31" fmla="*/ 96820 h 284097"/>
                  <a:gd name="connsiteX32" fmla="*/ 14039 w 283337"/>
                  <a:gd name="connsiteY32" fmla="*/ 80361 h 284097"/>
                  <a:gd name="connsiteX33" fmla="*/ 26211 w 283337"/>
                  <a:gd name="connsiteY33" fmla="*/ 69226 h 284097"/>
                  <a:gd name="connsiteX34" fmla="*/ 30913 w 283337"/>
                  <a:gd name="connsiteY34" fmla="*/ 53389 h 284097"/>
                  <a:gd name="connsiteX35" fmla="*/ 45229 w 283337"/>
                  <a:gd name="connsiteY35" fmla="*/ 45298 h 284097"/>
                  <a:gd name="connsiteX36" fmla="*/ 53320 w 283337"/>
                  <a:gd name="connsiteY36" fmla="*/ 30913 h 284097"/>
                  <a:gd name="connsiteX37" fmla="*/ 69088 w 283337"/>
                  <a:gd name="connsiteY37" fmla="*/ 26211 h 284097"/>
                  <a:gd name="connsiteX38" fmla="*/ 80153 w 283337"/>
                  <a:gd name="connsiteY38" fmla="*/ 14039 h 284097"/>
                  <a:gd name="connsiteX39" fmla="*/ 96544 w 283337"/>
                  <a:gd name="connsiteY39" fmla="*/ 12932 h 284097"/>
                  <a:gd name="connsiteX40" fmla="*/ 110029 w 283337"/>
                  <a:gd name="connsiteY40" fmla="*/ 3527 h 284097"/>
                  <a:gd name="connsiteX41" fmla="*/ 126281 w 283337"/>
                  <a:gd name="connsiteY41" fmla="*/ 6155 h 284097"/>
                  <a:gd name="connsiteX42" fmla="*/ 141565 w 283337"/>
                  <a:gd name="connsiteY42" fmla="*/ 0 h 284097"/>
                  <a:gd name="connsiteX43" fmla="*/ 156849 w 283337"/>
                  <a:gd name="connsiteY43" fmla="*/ 6155 h 284097"/>
                  <a:gd name="connsiteX44" fmla="*/ 173101 w 283337"/>
                  <a:gd name="connsiteY44" fmla="*/ 3527 h 284097"/>
                  <a:gd name="connsiteX45" fmla="*/ 186656 w 283337"/>
                  <a:gd name="connsiteY45" fmla="*/ 12932 h 284097"/>
                  <a:gd name="connsiteX46" fmla="*/ 203115 w 283337"/>
                  <a:gd name="connsiteY46" fmla="*/ 14039 h 284097"/>
                  <a:gd name="connsiteX47" fmla="*/ 214180 w 283337"/>
                  <a:gd name="connsiteY47" fmla="*/ 26280 h 284097"/>
                  <a:gd name="connsiteX48" fmla="*/ 229948 w 283337"/>
                  <a:gd name="connsiteY48" fmla="*/ 30982 h 284097"/>
                  <a:gd name="connsiteX49" fmla="*/ 238039 w 283337"/>
                  <a:gd name="connsiteY49" fmla="*/ 45367 h 284097"/>
                  <a:gd name="connsiteX50" fmla="*/ 252355 w 283337"/>
                  <a:gd name="connsiteY50" fmla="*/ 53458 h 284097"/>
                  <a:gd name="connsiteX51" fmla="*/ 257058 w 283337"/>
                  <a:gd name="connsiteY51" fmla="*/ 69295 h 284097"/>
                  <a:gd name="connsiteX52" fmla="*/ 269229 w 283337"/>
                  <a:gd name="connsiteY52" fmla="*/ 80430 h 284097"/>
                  <a:gd name="connsiteX53" fmla="*/ 270336 w 283337"/>
                  <a:gd name="connsiteY53" fmla="*/ 96889 h 284097"/>
                  <a:gd name="connsiteX54" fmla="*/ 279741 w 283337"/>
                  <a:gd name="connsiteY54" fmla="*/ 110444 h 284097"/>
                  <a:gd name="connsiteX55" fmla="*/ 277113 w 283337"/>
                  <a:gd name="connsiteY55" fmla="*/ 126765 h 284097"/>
                  <a:gd name="connsiteX56" fmla="*/ 283337 w 283337"/>
                  <a:gd name="connsiteY56" fmla="*/ 142049 h 28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337" h="284097">
                    <a:moveTo>
                      <a:pt x="283337" y="142049"/>
                    </a:moveTo>
                    <a:cubicBezTo>
                      <a:pt x="283337" y="147305"/>
                      <a:pt x="277736" y="152215"/>
                      <a:pt x="277182" y="157333"/>
                    </a:cubicBezTo>
                    <a:cubicBezTo>
                      <a:pt x="276629" y="162588"/>
                      <a:pt x="280917" y="168605"/>
                      <a:pt x="279810" y="173654"/>
                    </a:cubicBezTo>
                    <a:cubicBezTo>
                      <a:pt x="278635" y="178771"/>
                      <a:pt x="272134" y="182298"/>
                      <a:pt x="270405" y="187208"/>
                    </a:cubicBezTo>
                    <a:cubicBezTo>
                      <a:pt x="268676" y="192188"/>
                      <a:pt x="271581" y="199034"/>
                      <a:pt x="269299" y="203668"/>
                    </a:cubicBezTo>
                    <a:cubicBezTo>
                      <a:pt x="267016" y="208370"/>
                      <a:pt x="259893" y="210376"/>
                      <a:pt x="257127" y="214802"/>
                    </a:cubicBezTo>
                    <a:cubicBezTo>
                      <a:pt x="254361" y="219228"/>
                      <a:pt x="255675" y="226559"/>
                      <a:pt x="252424" y="230639"/>
                    </a:cubicBezTo>
                    <a:cubicBezTo>
                      <a:pt x="249174" y="234719"/>
                      <a:pt x="241774" y="235065"/>
                      <a:pt x="238109" y="238730"/>
                    </a:cubicBezTo>
                    <a:cubicBezTo>
                      <a:pt x="234443" y="242396"/>
                      <a:pt x="234097" y="249865"/>
                      <a:pt x="230017" y="253115"/>
                    </a:cubicBezTo>
                    <a:cubicBezTo>
                      <a:pt x="225937" y="256366"/>
                      <a:pt x="218675" y="255052"/>
                      <a:pt x="214249" y="257818"/>
                    </a:cubicBezTo>
                    <a:cubicBezTo>
                      <a:pt x="209892" y="260584"/>
                      <a:pt x="207887" y="267776"/>
                      <a:pt x="203184" y="270059"/>
                    </a:cubicBezTo>
                    <a:cubicBezTo>
                      <a:pt x="198551" y="272341"/>
                      <a:pt x="191704" y="269436"/>
                      <a:pt x="186725" y="271165"/>
                    </a:cubicBezTo>
                    <a:cubicBezTo>
                      <a:pt x="181815" y="272894"/>
                      <a:pt x="178288" y="279395"/>
                      <a:pt x="173170" y="280571"/>
                    </a:cubicBezTo>
                    <a:cubicBezTo>
                      <a:pt x="168121" y="281746"/>
                      <a:pt x="162105" y="277389"/>
                      <a:pt x="156918" y="277943"/>
                    </a:cubicBezTo>
                    <a:cubicBezTo>
                      <a:pt x="151800" y="278496"/>
                      <a:pt x="146890" y="284098"/>
                      <a:pt x="141634" y="284098"/>
                    </a:cubicBezTo>
                    <a:cubicBezTo>
                      <a:pt x="136378" y="284098"/>
                      <a:pt x="131468" y="278496"/>
                      <a:pt x="126350" y="277943"/>
                    </a:cubicBezTo>
                    <a:cubicBezTo>
                      <a:pt x="121164" y="277389"/>
                      <a:pt x="115147" y="281746"/>
                      <a:pt x="110098" y="280571"/>
                    </a:cubicBezTo>
                    <a:cubicBezTo>
                      <a:pt x="104981" y="279395"/>
                      <a:pt x="101454" y="272894"/>
                      <a:pt x="96613" y="271165"/>
                    </a:cubicBezTo>
                    <a:cubicBezTo>
                      <a:pt x="91703" y="269436"/>
                      <a:pt x="84856" y="272341"/>
                      <a:pt x="80153" y="270059"/>
                    </a:cubicBezTo>
                    <a:cubicBezTo>
                      <a:pt x="75451" y="267776"/>
                      <a:pt x="73445" y="260653"/>
                      <a:pt x="69088" y="257818"/>
                    </a:cubicBezTo>
                    <a:cubicBezTo>
                      <a:pt x="64662" y="255052"/>
                      <a:pt x="57401" y="256366"/>
                      <a:pt x="53320" y="253115"/>
                    </a:cubicBezTo>
                    <a:cubicBezTo>
                      <a:pt x="49240" y="249865"/>
                      <a:pt x="48894" y="242396"/>
                      <a:pt x="45229" y="238730"/>
                    </a:cubicBezTo>
                    <a:cubicBezTo>
                      <a:pt x="41564" y="235065"/>
                      <a:pt x="34164" y="234719"/>
                      <a:pt x="30913" y="230639"/>
                    </a:cubicBezTo>
                    <a:cubicBezTo>
                      <a:pt x="27663" y="226559"/>
                      <a:pt x="28977" y="219228"/>
                      <a:pt x="26211" y="214802"/>
                    </a:cubicBezTo>
                    <a:cubicBezTo>
                      <a:pt x="23444" y="210376"/>
                      <a:pt x="16321" y="208440"/>
                      <a:pt x="14039" y="203668"/>
                    </a:cubicBezTo>
                    <a:cubicBezTo>
                      <a:pt x="11757" y="198965"/>
                      <a:pt x="14661" y="192119"/>
                      <a:pt x="12932" y="187208"/>
                    </a:cubicBezTo>
                    <a:cubicBezTo>
                      <a:pt x="11203" y="182298"/>
                      <a:pt x="4703" y="178771"/>
                      <a:pt x="3527" y="173654"/>
                    </a:cubicBezTo>
                    <a:cubicBezTo>
                      <a:pt x="2421" y="168605"/>
                      <a:pt x="6708" y="162588"/>
                      <a:pt x="6155" y="157333"/>
                    </a:cubicBezTo>
                    <a:cubicBezTo>
                      <a:pt x="5602" y="152215"/>
                      <a:pt x="0" y="147305"/>
                      <a:pt x="0" y="141980"/>
                    </a:cubicBezTo>
                    <a:cubicBezTo>
                      <a:pt x="0" y="136724"/>
                      <a:pt x="5602" y="131814"/>
                      <a:pt x="6155" y="126696"/>
                    </a:cubicBezTo>
                    <a:cubicBezTo>
                      <a:pt x="6708" y="121440"/>
                      <a:pt x="2421" y="115423"/>
                      <a:pt x="3527" y="110375"/>
                    </a:cubicBezTo>
                    <a:cubicBezTo>
                      <a:pt x="4703" y="105257"/>
                      <a:pt x="11203" y="101730"/>
                      <a:pt x="12932" y="96820"/>
                    </a:cubicBezTo>
                    <a:cubicBezTo>
                      <a:pt x="14661" y="91841"/>
                      <a:pt x="11757" y="85063"/>
                      <a:pt x="14039" y="80361"/>
                    </a:cubicBezTo>
                    <a:cubicBezTo>
                      <a:pt x="16321" y="75658"/>
                      <a:pt x="23444" y="73652"/>
                      <a:pt x="26211" y="69226"/>
                    </a:cubicBezTo>
                    <a:cubicBezTo>
                      <a:pt x="28977" y="64800"/>
                      <a:pt x="27663" y="57470"/>
                      <a:pt x="30913" y="53389"/>
                    </a:cubicBezTo>
                    <a:cubicBezTo>
                      <a:pt x="34164" y="49309"/>
                      <a:pt x="41564" y="48963"/>
                      <a:pt x="45229" y="45298"/>
                    </a:cubicBezTo>
                    <a:cubicBezTo>
                      <a:pt x="48894" y="41633"/>
                      <a:pt x="49240" y="34164"/>
                      <a:pt x="53320" y="30913"/>
                    </a:cubicBezTo>
                    <a:cubicBezTo>
                      <a:pt x="57401" y="27663"/>
                      <a:pt x="64662" y="28977"/>
                      <a:pt x="69088" y="26211"/>
                    </a:cubicBezTo>
                    <a:cubicBezTo>
                      <a:pt x="73514" y="23444"/>
                      <a:pt x="75451" y="16252"/>
                      <a:pt x="80153" y="14039"/>
                    </a:cubicBezTo>
                    <a:cubicBezTo>
                      <a:pt x="84787" y="11757"/>
                      <a:pt x="91633" y="14661"/>
                      <a:pt x="96544" y="12932"/>
                    </a:cubicBezTo>
                    <a:cubicBezTo>
                      <a:pt x="101385" y="11203"/>
                      <a:pt x="104981" y="4703"/>
                      <a:pt x="110029" y="3527"/>
                    </a:cubicBezTo>
                    <a:cubicBezTo>
                      <a:pt x="115078" y="2351"/>
                      <a:pt x="121094" y="6708"/>
                      <a:pt x="126281" y="6155"/>
                    </a:cubicBezTo>
                    <a:cubicBezTo>
                      <a:pt x="131399" y="5602"/>
                      <a:pt x="136309" y="0"/>
                      <a:pt x="141565" y="0"/>
                    </a:cubicBezTo>
                    <a:cubicBezTo>
                      <a:pt x="146821" y="0"/>
                      <a:pt x="151731" y="5602"/>
                      <a:pt x="156849" y="6155"/>
                    </a:cubicBezTo>
                    <a:cubicBezTo>
                      <a:pt x="162036" y="6777"/>
                      <a:pt x="168052" y="2420"/>
                      <a:pt x="173101" y="3527"/>
                    </a:cubicBezTo>
                    <a:cubicBezTo>
                      <a:pt x="178218" y="4703"/>
                      <a:pt x="181745" y="11203"/>
                      <a:pt x="186656" y="12932"/>
                    </a:cubicBezTo>
                    <a:cubicBezTo>
                      <a:pt x="191566" y="14661"/>
                      <a:pt x="198412" y="11757"/>
                      <a:pt x="203115" y="14039"/>
                    </a:cubicBezTo>
                    <a:cubicBezTo>
                      <a:pt x="207818" y="16321"/>
                      <a:pt x="209823" y="23444"/>
                      <a:pt x="214180" y="26280"/>
                    </a:cubicBezTo>
                    <a:cubicBezTo>
                      <a:pt x="218606" y="29046"/>
                      <a:pt x="225868" y="27801"/>
                      <a:pt x="229948" y="30982"/>
                    </a:cubicBezTo>
                    <a:cubicBezTo>
                      <a:pt x="234028" y="34233"/>
                      <a:pt x="234374" y="41702"/>
                      <a:pt x="238039" y="45367"/>
                    </a:cubicBezTo>
                    <a:cubicBezTo>
                      <a:pt x="241705" y="49032"/>
                      <a:pt x="249105" y="49378"/>
                      <a:pt x="252355" y="53458"/>
                    </a:cubicBezTo>
                    <a:cubicBezTo>
                      <a:pt x="255605" y="57539"/>
                      <a:pt x="254291" y="64869"/>
                      <a:pt x="257058" y="69295"/>
                    </a:cubicBezTo>
                    <a:cubicBezTo>
                      <a:pt x="259824" y="73722"/>
                      <a:pt x="266947" y="75658"/>
                      <a:pt x="269229" y="80430"/>
                    </a:cubicBezTo>
                    <a:cubicBezTo>
                      <a:pt x="271512" y="85132"/>
                      <a:pt x="268607" y="91979"/>
                      <a:pt x="270336" y="96889"/>
                    </a:cubicBezTo>
                    <a:cubicBezTo>
                      <a:pt x="272065" y="101799"/>
                      <a:pt x="278566" y="105326"/>
                      <a:pt x="279741" y="110444"/>
                    </a:cubicBezTo>
                    <a:cubicBezTo>
                      <a:pt x="280917" y="115492"/>
                      <a:pt x="276560" y="121509"/>
                      <a:pt x="277113" y="126765"/>
                    </a:cubicBezTo>
                    <a:cubicBezTo>
                      <a:pt x="277805" y="131883"/>
                      <a:pt x="283337" y="136793"/>
                      <a:pt x="283337" y="142049"/>
                    </a:cubicBezTo>
                  </a:path>
                </a:pathLst>
              </a:custGeom>
              <a:solidFill>
                <a:schemeClr val="bg1"/>
              </a:solidFill>
              <a:ln w="6781" cap="flat">
                <a:noFill/>
                <a:prstDash val="solid"/>
                <a:miter/>
              </a:ln>
              <a:effectLst>
                <a:outerShdw blurRad="101600" dist="63500" dir="2700000" algn="tl" rotWithShape="0">
                  <a:prstClr val="black">
                    <a:alpha val="42000"/>
                  </a:prstClr>
                </a:outerShdw>
              </a:effectLst>
            </p:spPr>
            <p:txBody>
              <a:bodyPr rtlCol="0" anchor="ctr"/>
              <a:lstStyle/>
              <a:p>
                <a:endParaRPr lang="fr-FR"/>
              </a:p>
            </p:txBody>
          </p:sp>
          <p:sp>
            <p:nvSpPr>
              <p:cNvPr id="204" name="ZoneTexte 203">
                <a:extLst>
                  <a:ext uri="{FF2B5EF4-FFF2-40B4-BE49-F238E27FC236}">
                    <a16:creationId xmlns:a16="http://schemas.microsoft.com/office/drawing/2014/main" id="{5FD7969B-6C12-45D8-9F0C-EB1670DFCC6E}"/>
                  </a:ext>
                </a:extLst>
              </p:cNvPr>
              <p:cNvSpPr txBox="1"/>
              <p:nvPr/>
            </p:nvSpPr>
            <p:spPr>
              <a:xfrm>
                <a:off x="397930" y="5510037"/>
                <a:ext cx="742191" cy="224677"/>
              </a:xfrm>
              <a:prstGeom prst="rect">
                <a:avLst/>
              </a:prstGeom>
              <a:noFill/>
            </p:spPr>
            <p:txBody>
              <a:bodyPr wrap="none" lIns="0" tIns="0" rIns="0" bIns="0" anchor="t">
                <a:spAutoFit/>
              </a:bodyPr>
              <a:lstStyle/>
              <a:p>
                <a:pPr algn="ctr">
                  <a:lnSpc>
                    <a:spcPct val="90000"/>
                  </a:lnSpc>
                </a:pPr>
                <a:r>
                  <a:rPr lang="fr-FR" sz="800" b="1" i="1">
                    <a:solidFill>
                      <a:schemeClr val="bg1"/>
                    </a:solidFill>
                    <a:latin typeface="Adobe Caslon Pro Bold" panose="0205070206050A020403" pitchFamily="18" charset="0"/>
                  </a:rPr>
                  <a:t>Baisse </a:t>
                </a:r>
                <a:r>
                  <a:rPr lang="fr-FR" sz="800" b="1" i="1">
                    <a:solidFill>
                      <a:schemeClr val="bg1"/>
                    </a:solidFill>
                    <a:latin typeface="Adobe Caslon Pro" panose="0205050205050A020403" pitchFamily="18" charset="0"/>
                  </a:rPr>
                  <a:t>du</a:t>
                </a:r>
                <a:br>
                  <a:rPr lang="fr-FR" sz="800" b="1" i="1">
                    <a:solidFill>
                      <a:schemeClr val="bg1"/>
                    </a:solidFill>
                    <a:latin typeface="Adobe Caslon Pro" panose="0205050205050A020403" pitchFamily="18" charset="0"/>
                  </a:rPr>
                </a:br>
                <a:r>
                  <a:rPr lang="fr-FR" sz="800" b="1" i="1">
                    <a:solidFill>
                      <a:schemeClr val="bg1"/>
                    </a:solidFill>
                    <a:latin typeface="Adobe Caslon Pro" panose="0205050205050A020403" pitchFamily="18" charset="0"/>
                  </a:rPr>
                  <a:t>nombre </a:t>
                </a:r>
                <a:r>
                  <a:rPr lang="fr-FR" sz="800" b="1" i="1">
                    <a:solidFill>
                      <a:schemeClr val="bg1"/>
                    </a:solidFill>
                    <a:latin typeface="Adobe Caslon Pro Bold" panose="0205070206050A020403" pitchFamily="18" charset="0"/>
                  </a:rPr>
                  <a:t>d’accidents​</a:t>
                </a:r>
              </a:p>
            </p:txBody>
          </p:sp>
        </p:grpSp>
        <p:grpSp>
          <p:nvGrpSpPr>
            <p:cNvPr id="205" name="Groupe 204">
              <a:extLst>
                <a:ext uri="{FF2B5EF4-FFF2-40B4-BE49-F238E27FC236}">
                  <a16:creationId xmlns:a16="http://schemas.microsoft.com/office/drawing/2014/main" id="{D914E428-7F64-4049-B44D-F104E261CC77}"/>
                </a:ext>
              </a:extLst>
            </p:cNvPr>
            <p:cNvGrpSpPr/>
            <p:nvPr/>
          </p:nvGrpSpPr>
          <p:grpSpPr>
            <a:xfrm>
              <a:off x="1225281" y="4427817"/>
              <a:ext cx="687689" cy="708864"/>
              <a:chOff x="425181" y="5025850"/>
              <a:chExt cx="687689" cy="708864"/>
            </a:xfrm>
          </p:grpSpPr>
          <p:sp>
            <p:nvSpPr>
              <p:cNvPr id="206" name="Forme libre : forme 205">
                <a:extLst>
                  <a:ext uri="{FF2B5EF4-FFF2-40B4-BE49-F238E27FC236}">
                    <a16:creationId xmlns:a16="http://schemas.microsoft.com/office/drawing/2014/main" id="{73B9A832-131E-4EAB-98F6-0AD15C373503}"/>
                  </a:ext>
                </a:extLst>
              </p:cNvPr>
              <p:cNvSpPr/>
              <p:nvPr/>
            </p:nvSpPr>
            <p:spPr>
              <a:xfrm>
                <a:off x="570240" y="5025850"/>
                <a:ext cx="397572" cy="398638"/>
              </a:xfrm>
              <a:custGeom>
                <a:avLst/>
                <a:gdLst>
                  <a:gd name="connsiteX0" fmla="*/ 283337 w 283337"/>
                  <a:gd name="connsiteY0" fmla="*/ 142049 h 284097"/>
                  <a:gd name="connsiteX1" fmla="*/ 277182 w 283337"/>
                  <a:gd name="connsiteY1" fmla="*/ 157333 h 284097"/>
                  <a:gd name="connsiteX2" fmla="*/ 279810 w 283337"/>
                  <a:gd name="connsiteY2" fmla="*/ 173654 h 284097"/>
                  <a:gd name="connsiteX3" fmla="*/ 270405 w 283337"/>
                  <a:gd name="connsiteY3" fmla="*/ 187208 h 284097"/>
                  <a:gd name="connsiteX4" fmla="*/ 269299 w 283337"/>
                  <a:gd name="connsiteY4" fmla="*/ 203668 h 284097"/>
                  <a:gd name="connsiteX5" fmla="*/ 257127 w 283337"/>
                  <a:gd name="connsiteY5" fmla="*/ 214802 h 284097"/>
                  <a:gd name="connsiteX6" fmla="*/ 252424 w 283337"/>
                  <a:gd name="connsiteY6" fmla="*/ 230639 h 284097"/>
                  <a:gd name="connsiteX7" fmla="*/ 238109 w 283337"/>
                  <a:gd name="connsiteY7" fmla="*/ 238730 h 284097"/>
                  <a:gd name="connsiteX8" fmla="*/ 230017 w 283337"/>
                  <a:gd name="connsiteY8" fmla="*/ 253115 h 284097"/>
                  <a:gd name="connsiteX9" fmla="*/ 214249 w 283337"/>
                  <a:gd name="connsiteY9" fmla="*/ 257818 h 284097"/>
                  <a:gd name="connsiteX10" fmla="*/ 203184 w 283337"/>
                  <a:gd name="connsiteY10" fmla="*/ 270059 h 284097"/>
                  <a:gd name="connsiteX11" fmla="*/ 186725 w 283337"/>
                  <a:gd name="connsiteY11" fmla="*/ 271165 h 284097"/>
                  <a:gd name="connsiteX12" fmla="*/ 173170 w 283337"/>
                  <a:gd name="connsiteY12" fmla="*/ 280571 h 284097"/>
                  <a:gd name="connsiteX13" fmla="*/ 156918 w 283337"/>
                  <a:gd name="connsiteY13" fmla="*/ 277943 h 284097"/>
                  <a:gd name="connsiteX14" fmla="*/ 141634 w 283337"/>
                  <a:gd name="connsiteY14" fmla="*/ 284098 h 284097"/>
                  <a:gd name="connsiteX15" fmla="*/ 126350 w 283337"/>
                  <a:gd name="connsiteY15" fmla="*/ 277943 h 284097"/>
                  <a:gd name="connsiteX16" fmla="*/ 110098 w 283337"/>
                  <a:gd name="connsiteY16" fmla="*/ 280571 h 284097"/>
                  <a:gd name="connsiteX17" fmla="*/ 96613 w 283337"/>
                  <a:gd name="connsiteY17" fmla="*/ 271165 h 284097"/>
                  <a:gd name="connsiteX18" fmla="*/ 80153 w 283337"/>
                  <a:gd name="connsiteY18" fmla="*/ 270059 h 284097"/>
                  <a:gd name="connsiteX19" fmla="*/ 69088 w 283337"/>
                  <a:gd name="connsiteY19" fmla="*/ 257818 h 284097"/>
                  <a:gd name="connsiteX20" fmla="*/ 53320 w 283337"/>
                  <a:gd name="connsiteY20" fmla="*/ 253115 h 284097"/>
                  <a:gd name="connsiteX21" fmla="*/ 45229 w 283337"/>
                  <a:gd name="connsiteY21" fmla="*/ 238730 h 284097"/>
                  <a:gd name="connsiteX22" fmla="*/ 30913 w 283337"/>
                  <a:gd name="connsiteY22" fmla="*/ 230639 h 284097"/>
                  <a:gd name="connsiteX23" fmla="*/ 26211 w 283337"/>
                  <a:gd name="connsiteY23" fmla="*/ 214802 h 284097"/>
                  <a:gd name="connsiteX24" fmla="*/ 14039 w 283337"/>
                  <a:gd name="connsiteY24" fmla="*/ 203668 h 284097"/>
                  <a:gd name="connsiteX25" fmla="*/ 12932 w 283337"/>
                  <a:gd name="connsiteY25" fmla="*/ 187208 h 284097"/>
                  <a:gd name="connsiteX26" fmla="*/ 3527 w 283337"/>
                  <a:gd name="connsiteY26" fmla="*/ 173654 h 284097"/>
                  <a:gd name="connsiteX27" fmla="*/ 6155 w 283337"/>
                  <a:gd name="connsiteY27" fmla="*/ 157333 h 284097"/>
                  <a:gd name="connsiteX28" fmla="*/ 0 w 283337"/>
                  <a:gd name="connsiteY28" fmla="*/ 141980 h 284097"/>
                  <a:gd name="connsiteX29" fmla="*/ 6155 w 283337"/>
                  <a:gd name="connsiteY29" fmla="*/ 126696 h 284097"/>
                  <a:gd name="connsiteX30" fmla="*/ 3527 w 283337"/>
                  <a:gd name="connsiteY30" fmla="*/ 110375 h 284097"/>
                  <a:gd name="connsiteX31" fmla="*/ 12932 w 283337"/>
                  <a:gd name="connsiteY31" fmla="*/ 96820 h 284097"/>
                  <a:gd name="connsiteX32" fmla="*/ 14039 w 283337"/>
                  <a:gd name="connsiteY32" fmla="*/ 80361 h 284097"/>
                  <a:gd name="connsiteX33" fmla="*/ 26211 w 283337"/>
                  <a:gd name="connsiteY33" fmla="*/ 69226 h 284097"/>
                  <a:gd name="connsiteX34" fmla="*/ 30913 w 283337"/>
                  <a:gd name="connsiteY34" fmla="*/ 53389 h 284097"/>
                  <a:gd name="connsiteX35" fmla="*/ 45229 w 283337"/>
                  <a:gd name="connsiteY35" fmla="*/ 45298 h 284097"/>
                  <a:gd name="connsiteX36" fmla="*/ 53320 w 283337"/>
                  <a:gd name="connsiteY36" fmla="*/ 30913 h 284097"/>
                  <a:gd name="connsiteX37" fmla="*/ 69088 w 283337"/>
                  <a:gd name="connsiteY37" fmla="*/ 26211 h 284097"/>
                  <a:gd name="connsiteX38" fmla="*/ 80153 w 283337"/>
                  <a:gd name="connsiteY38" fmla="*/ 14039 h 284097"/>
                  <a:gd name="connsiteX39" fmla="*/ 96544 w 283337"/>
                  <a:gd name="connsiteY39" fmla="*/ 12932 h 284097"/>
                  <a:gd name="connsiteX40" fmla="*/ 110029 w 283337"/>
                  <a:gd name="connsiteY40" fmla="*/ 3527 h 284097"/>
                  <a:gd name="connsiteX41" fmla="*/ 126281 w 283337"/>
                  <a:gd name="connsiteY41" fmla="*/ 6155 h 284097"/>
                  <a:gd name="connsiteX42" fmla="*/ 141565 w 283337"/>
                  <a:gd name="connsiteY42" fmla="*/ 0 h 284097"/>
                  <a:gd name="connsiteX43" fmla="*/ 156849 w 283337"/>
                  <a:gd name="connsiteY43" fmla="*/ 6155 h 284097"/>
                  <a:gd name="connsiteX44" fmla="*/ 173101 w 283337"/>
                  <a:gd name="connsiteY44" fmla="*/ 3527 h 284097"/>
                  <a:gd name="connsiteX45" fmla="*/ 186656 w 283337"/>
                  <a:gd name="connsiteY45" fmla="*/ 12932 h 284097"/>
                  <a:gd name="connsiteX46" fmla="*/ 203115 w 283337"/>
                  <a:gd name="connsiteY46" fmla="*/ 14039 h 284097"/>
                  <a:gd name="connsiteX47" fmla="*/ 214180 w 283337"/>
                  <a:gd name="connsiteY47" fmla="*/ 26280 h 284097"/>
                  <a:gd name="connsiteX48" fmla="*/ 229948 w 283337"/>
                  <a:gd name="connsiteY48" fmla="*/ 30982 h 284097"/>
                  <a:gd name="connsiteX49" fmla="*/ 238039 w 283337"/>
                  <a:gd name="connsiteY49" fmla="*/ 45367 h 284097"/>
                  <a:gd name="connsiteX50" fmla="*/ 252355 w 283337"/>
                  <a:gd name="connsiteY50" fmla="*/ 53458 h 284097"/>
                  <a:gd name="connsiteX51" fmla="*/ 257058 w 283337"/>
                  <a:gd name="connsiteY51" fmla="*/ 69295 h 284097"/>
                  <a:gd name="connsiteX52" fmla="*/ 269229 w 283337"/>
                  <a:gd name="connsiteY52" fmla="*/ 80430 h 284097"/>
                  <a:gd name="connsiteX53" fmla="*/ 270336 w 283337"/>
                  <a:gd name="connsiteY53" fmla="*/ 96889 h 284097"/>
                  <a:gd name="connsiteX54" fmla="*/ 279741 w 283337"/>
                  <a:gd name="connsiteY54" fmla="*/ 110444 h 284097"/>
                  <a:gd name="connsiteX55" fmla="*/ 277113 w 283337"/>
                  <a:gd name="connsiteY55" fmla="*/ 126765 h 284097"/>
                  <a:gd name="connsiteX56" fmla="*/ 283337 w 283337"/>
                  <a:gd name="connsiteY56" fmla="*/ 142049 h 28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337" h="284097">
                    <a:moveTo>
                      <a:pt x="283337" y="142049"/>
                    </a:moveTo>
                    <a:cubicBezTo>
                      <a:pt x="283337" y="147305"/>
                      <a:pt x="277736" y="152215"/>
                      <a:pt x="277182" y="157333"/>
                    </a:cubicBezTo>
                    <a:cubicBezTo>
                      <a:pt x="276629" y="162588"/>
                      <a:pt x="280917" y="168605"/>
                      <a:pt x="279810" y="173654"/>
                    </a:cubicBezTo>
                    <a:cubicBezTo>
                      <a:pt x="278635" y="178771"/>
                      <a:pt x="272134" y="182298"/>
                      <a:pt x="270405" y="187208"/>
                    </a:cubicBezTo>
                    <a:cubicBezTo>
                      <a:pt x="268676" y="192188"/>
                      <a:pt x="271581" y="199034"/>
                      <a:pt x="269299" y="203668"/>
                    </a:cubicBezTo>
                    <a:cubicBezTo>
                      <a:pt x="267016" y="208370"/>
                      <a:pt x="259893" y="210376"/>
                      <a:pt x="257127" y="214802"/>
                    </a:cubicBezTo>
                    <a:cubicBezTo>
                      <a:pt x="254361" y="219228"/>
                      <a:pt x="255675" y="226559"/>
                      <a:pt x="252424" y="230639"/>
                    </a:cubicBezTo>
                    <a:cubicBezTo>
                      <a:pt x="249174" y="234719"/>
                      <a:pt x="241774" y="235065"/>
                      <a:pt x="238109" y="238730"/>
                    </a:cubicBezTo>
                    <a:cubicBezTo>
                      <a:pt x="234443" y="242396"/>
                      <a:pt x="234097" y="249865"/>
                      <a:pt x="230017" y="253115"/>
                    </a:cubicBezTo>
                    <a:cubicBezTo>
                      <a:pt x="225937" y="256366"/>
                      <a:pt x="218675" y="255052"/>
                      <a:pt x="214249" y="257818"/>
                    </a:cubicBezTo>
                    <a:cubicBezTo>
                      <a:pt x="209892" y="260584"/>
                      <a:pt x="207887" y="267776"/>
                      <a:pt x="203184" y="270059"/>
                    </a:cubicBezTo>
                    <a:cubicBezTo>
                      <a:pt x="198551" y="272341"/>
                      <a:pt x="191704" y="269436"/>
                      <a:pt x="186725" y="271165"/>
                    </a:cubicBezTo>
                    <a:cubicBezTo>
                      <a:pt x="181815" y="272894"/>
                      <a:pt x="178288" y="279395"/>
                      <a:pt x="173170" y="280571"/>
                    </a:cubicBezTo>
                    <a:cubicBezTo>
                      <a:pt x="168121" y="281746"/>
                      <a:pt x="162105" y="277389"/>
                      <a:pt x="156918" y="277943"/>
                    </a:cubicBezTo>
                    <a:cubicBezTo>
                      <a:pt x="151800" y="278496"/>
                      <a:pt x="146890" y="284098"/>
                      <a:pt x="141634" y="284098"/>
                    </a:cubicBezTo>
                    <a:cubicBezTo>
                      <a:pt x="136378" y="284098"/>
                      <a:pt x="131468" y="278496"/>
                      <a:pt x="126350" y="277943"/>
                    </a:cubicBezTo>
                    <a:cubicBezTo>
                      <a:pt x="121164" y="277389"/>
                      <a:pt x="115147" y="281746"/>
                      <a:pt x="110098" y="280571"/>
                    </a:cubicBezTo>
                    <a:cubicBezTo>
                      <a:pt x="104981" y="279395"/>
                      <a:pt x="101454" y="272894"/>
                      <a:pt x="96613" y="271165"/>
                    </a:cubicBezTo>
                    <a:cubicBezTo>
                      <a:pt x="91703" y="269436"/>
                      <a:pt x="84856" y="272341"/>
                      <a:pt x="80153" y="270059"/>
                    </a:cubicBezTo>
                    <a:cubicBezTo>
                      <a:pt x="75451" y="267776"/>
                      <a:pt x="73445" y="260653"/>
                      <a:pt x="69088" y="257818"/>
                    </a:cubicBezTo>
                    <a:cubicBezTo>
                      <a:pt x="64662" y="255052"/>
                      <a:pt x="57401" y="256366"/>
                      <a:pt x="53320" y="253115"/>
                    </a:cubicBezTo>
                    <a:cubicBezTo>
                      <a:pt x="49240" y="249865"/>
                      <a:pt x="48894" y="242396"/>
                      <a:pt x="45229" y="238730"/>
                    </a:cubicBezTo>
                    <a:cubicBezTo>
                      <a:pt x="41564" y="235065"/>
                      <a:pt x="34164" y="234719"/>
                      <a:pt x="30913" y="230639"/>
                    </a:cubicBezTo>
                    <a:cubicBezTo>
                      <a:pt x="27663" y="226559"/>
                      <a:pt x="28977" y="219228"/>
                      <a:pt x="26211" y="214802"/>
                    </a:cubicBezTo>
                    <a:cubicBezTo>
                      <a:pt x="23444" y="210376"/>
                      <a:pt x="16321" y="208440"/>
                      <a:pt x="14039" y="203668"/>
                    </a:cubicBezTo>
                    <a:cubicBezTo>
                      <a:pt x="11757" y="198965"/>
                      <a:pt x="14661" y="192119"/>
                      <a:pt x="12932" y="187208"/>
                    </a:cubicBezTo>
                    <a:cubicBezTo>
                      <a:pt x="11203" y="182298"/>
                      <a:pt x="4703" y="178771"/>
                      <a:pt x="3527" y="173654"/>
                    </a:cubicBezTo>
                    <a:cubicBezTo>
                      <a:pt x="2421" y="168605"/>
                      <a:pt x="6708" y="162588"/>
                      <a:pt x="6155" y="157333"/>
                    </a:cubicBezTo>
                    <a:cubicBezTo>
                      <a:pt x="5602" y="152215"/>
                      <a:pt x="0" y="147305"/>
                      <a:pt x="0" y="141980"/>
                    </a:cubicBezTo>
                    <a:cubicBezTo>
                      <a:pt x="0" y="136724"/>
                      <a:pt x="5602" y="131814"/>
                      <a:pt x="6155" y="126696"/>
                    </a:cubicBezTo>
                    <a:cubicBezTo>
                      <a:pt x="6708" y="121440"/>
                      <a:pt x="2421" y="115423"/>
                      <a:pt x="3527" y="110375"/>
                    </a:cubicBezTo>
                    <a:cubicBezTo>
                      <a:pt x="4703" y="105257"/>
                      <a:pt x="11203" y="101730"/>
                      <a:pt x="12932" y="96820"/>
                    </a:cubicBezTo>
                    <a:cubicBezTo>
                      <a:pt x="14661" y="91841"/>
                      <a:pt x="11757" y="85063"/>
                      <a:pt x="14039" y="80361"/>
                    </a:cubicBezTo>
                    <a:cubicBezTo>
                      <a:pt x="16321" y="75658"/>
                      <a:pt x="23444" y="73652"/>
                      <a:pt x="26211" y="69226"/>
                    </a:cubicBezTo>
                    <a:cubicBezTo>
                      <a:pt x="28977" y="64800"/>
                      <a:pt x="27663" y="57470"/>
                      <a:pt x="30913" y="53389"/>
                    </a:cubicBezTo>
                    <a:cubicBezTo>
                      <a:pt x="34164" y="49309"/>
                      <a:pt x="41564" y="48963"/>
                      <a:pt x="45229" y="45298"/>
                    </a:cubicBezTo>
                    <a:cubicBezTo>
                      <a:pt x="48894" y="41633"/>
                      <a:pt x="49240" y="34164"/>
                      <a:pt x="53320" y="30913"/>
                    </a:cubicBezTo>
                    <a:cubicBezTo>
                      <a:pt x="57401" y="27663"/>
                      <a:pt x="64662" y="28977"/>
                      <a:pt x="69088" y="26211"/>
                    </a:cubicBezTo>
                    <a:cubicBezTo>
                      <a:pt x="73514" y="23444"/>
                      <a:pt x="75451" y="16252"/>
                      <a:pt x="80153" y="14039"/>
                    </a:cubicBezTo>
                    <a:cubicBezTo>
                      <a:pt x="84787" y="11757"/>
                      <a:pt x="91633" y="14661"/>
                      <a:pt x="96544" y="12932"/>
                    </a:cubicBezTo>
                    <a:cubicBezTo>
                      <a:pt x="101385" y="11203"/>
                      <a:pt x="104981" y="4703"/>
                      <a:pt x="110029" y="3527"/>
                    </a:cubicBezTo>
                    <a:cubicBezTo>
                      <a:pt x="115078" y="2351"/>
                      <a:pt x="121094" y="6708"/>
                      <a:pt x="126281" y="6155"/>
                    </a:cubicBezTo>
                    <a:cubicBezTo>
                      <a:pt x="131399" y="5602"/>
                      <a:pt x="136309" y="0"/>
                      <a:pt x="141565" y="0"/>
                    </a:cubicBezTo>
                    <a:cubicBezTo>
                      <a:pt x="146821" y="0"/>
                      <a:pt x="151731" y="5602"/>
                      <a:pt x="156849" y="6155"/>
                    </a:cubicBezTo>
                    <a:cubicBezTo>
                      <a:pt x="162036" y="6777"/>
                      <a:pt x="168052" y="2420"/>
                      <a:pt x="173101" y="3527"/>
                    </a:cubicBezTo>
                    <a:cubicBezTo>
                      <a:pt x="178218" y="4703"/>
                      <a:pt x="181745" y="11203"/>
                      <a:pt x="186656" y="12932"/>
                    </a:cubicBezTo>
                    <a:cubicBezTo>
                      <a:pt x="191566" y="14661"/>
                      <a:pt x="198412" y="11757"/>
                      <a:pt x="203115" y="14039"/>
                    </a:cubicBezTo>
                    <a:cubicBezTo>
                      <a:pt x="207818" y="16321"/>
                      <a:pt x="209823" y="23444"/>
                      <a:pt x="214180" y="26280"/>
                    </a:cubicBezTo>
                    <a:cubicBezTo>
                      <a:pt x="218606" y="29046"/>
                      <a:pt x="225868" y="27801"/>
                      <a:pt x="229948" y="30982"/>
                    </a:cubicBezTo>
                    <a:cubicBezTo>
                      <a:pt x="234028" y="34233"/>
                      <a:pt x="234374" y="41702"/>
                      <a:pt x="238039" y="45367"/>
                    </a:cubicBezTo>
                    <a:cubicBezTo>
                      <a:pt x="241705" y="49032"/>
                      <a:pt x="249105" y="49378"/>
                      <a:pt x="252355" y="53458"/>
                    </a:cubicBezTo>
                    <a:cubicBezTo>
                      <a:pt x="255605" y="57539"/>
                      <a:pt x="254291" y="64869"/>
                      <a:pt x="257058" y="69295"/>
                    </a:cubicBezTo>
                    <a:cubicBezTo>
                      <a:pt x="259824" y="73722"/>
                      <a:pt x="266947" y="75658"/>
                      <a:pt x="269229" y="80430"/>
                    </a:cubicBezTo>
                    <a:cubicBezTo>
                      <a:pt x="271512" y="85132"/>
                      <a:pt x="268607" y="91979"/>
                      <a:pt x="270336" y="96889"/>
                    </a:cubicBezTo>
                    <a:cubicBezTo>
                      <a:pt x="272065" y="101799"/>
                      <a:pt x="278566" y="105326"/>
                      <a:pt x="279741" y="110444"/>
                    </a:cubicBezTo>
                    <a:cubicBezTo>
                      <a:pt x="280917" y="115492"/>
                      <a:pt x="276560" y="121509"/>
                      <a:pt x="277113" y="126765"/>
                    </a:cubicBezTo>
                    <a:cubicBezTo>
                      <a:pt x="277805" y="131883"/>
                      <a:pt x="283337" y="136793"/>
                      <a:pt x="283337" y="142049"/>
                    </a:cubicBezTo>
                  </a:path>
                </a:pathLst>
              </a:custGeom>
              <a:solidFill>
                <a:schemeClr val="bg1"/>
              </a:solidFill>
              <a:ln w="6781" cap="flat">
                <a:noFill/>
                <a:prstDash val="solid"/>
                <a:miter/>
              </a:ln>
              <a:effectLst>
                <a:outerShdw blurRad="101600" dist="63500" dir="2700000" algn="tl" rotWithShape="0">
                  <a:prstClr val="black">
                    <a:alpha val="42000"/>
                  </a:prstClr>
                </a:outerShdw>
              </a:effectLst>
            </p:spPr>
            <p:txBody>
              <a:bodyPr rtlCol="0" anchor="ctr"/>
              <a:lstStyle/>
              <a:p>
                <a:endParaRPr lang="fr-FR"/>
              </a:p>
            </p:txBody>
          </p:sp>
          <p:sp>
            <p:nvSpPr>
              <p:cNvPr id="207" name="ZoneTexte 206">
                <a:extLst>
                  <a:ext uri="{FF2B5EF4-FFF2-40B4-BE49-F238E27FC236}">
                    <a16:creationId xmlns:a16="http://schemas.microsoft.com/office/drawing/2014/main" id="{23B58A2D-71E6-4E38-81D6-B8DFA93A18A9}"/>
                  </a:ext>
                </a:extLst>
              </p:cNvPr>
              <p:cNvSpPr txBox="1"/>
              <p:nvPr/>
            </p:nvSpPr>
            <p:spPr>
              <a:xfrm>
                <a:off x="425181" y="5510037"/>
                <a:ext cx="687689" cy="224677"/>
              </a:xfrm>
              <a:prstGeom prst="rect">
                <a:avLst/>
              </a:prstGeom>
              <a:noFill/>
            </p:spPr>
            <p:txBody>
              <a:bodyPr wrap="none" lIns="0" tIns="0" rIns="0" bIns="0" anchor="t">
                <a:spAutoFit/>
              </a:bodyPr>
              <a:lstStyle/>
              <a:p>
                <a:pPr algn="ctr">
                  <a:lnSpc>
                    <a:spcPct val="90000"/>
                  </a:lnSpc>
                </a:pPr>
                <a:r>
                  <a:rPr lang="fr-FR" sz="800" b="1" i="1">
                    <a:solidFill>
                      <a:schemeClr val="bg1"/>
                    </a:solidFill>
                    <a:latin typeface="Adobe Caslon Pro Bold" panose="0205070206050A020403" pitchFamily="18" charset="0"/>
                  </a:rPr>
                  <a:t>Libérer du temps</a:t>
                </a:r>
                <a:br>
                  <a:rPr lang="fr-FR" sz="800" b="1" i="1">
                    <a:solidFill>
                      <a:schemeClr val="bg1"/>
                    </a:solidFill>
                    <a:latin typeface="Adobe Caslon Pro Bold" panose="0205070206050A020403" pitchFamily="18" charset="0"/>
                  </a:rPr>
                </a:br>
                <a:r>
                  <a:rPr lang="fr-FR" sz="800" b="1" i="1">
                    <a:solidFill>
                      <a:schemeClr val="bg1"/>
                    </a:solidFill>
                    <a:latin typeface="Adobe Caslon Pro" panose="0205050205050A020403" pitchFamily="18" charset="0"/>
                  </a:rPr>
                  <a:t>qualitatif​</a:t>
                </a:r>
              </a:p>
            </p:txBody>
          </p:sp>
        </p:grpSp>
        <p:grpSp>
          <p:nvGrpSpPr>
            <p:cNvPr id="208" name="Groupe 207">
              <a:extLst>
                <a:ext uri="{FF2B5EF4-FFF2-40B4-BE49-F238E27FC236}">
                  <a16:creationId xmlns:a16="http://schemas.microsoft.com/office/drawing/2014/main" id="{DE590E7A-50FB-44EF-8165-4D237A125058}"/>
                </a:ext>
              </a:extLst>
            </p:cNvPr>
            <p:cNvGrpSpPr/>
            <p:nvPr/>
          </p:nvGrpSpPr>
          <p:grpSpPr>
            <a:xfrm>
              <a:off x="737197" y="5289149"/>
              <a:ext cx="697307" cy="708864"/>
              <a:chOff x="420372" y="5025850"/>
              <a:chExt cx="697307" cy="708864"/>
            </a:xfrm>
          </p:grpSpPr>
          <p:sp>
            <p:nvSpPr>
              <p:cNvPr id="209" name="Forme libre : forme 208">
                <a:extLst>
                  <a:ext uri="{FF2B5EF4-FFF2-40B4-BE49-F238E27FC236}">
                    <a16:creationId xmlns:a16="http://schemas.microsoft.com/office/drawing/2014/main" id="{9200F0C7-3601-4814-9B64-F77CDC45AB87}"/>
                  </a:ext>
                </a:extLst>
              </p:cNvPr>
              <p:cNvSpPr/>
              <p:nvPr/>
            </p:nvSpPr>
            <p:spPr>
              <a:xfrm>
                <a:off x="570240" y="5025850"/>
                <a:ext cx="397572" cy="398638"/>
              </a:xfrm>
              <a:custGeom>
                <a:avLst/>
                <a:gdLst>
                  <a:gd name="connsiteX0" fmla="*/ 283337 w 283337"/>
                  <a:gd name="connsiteY0" fmla="*/ 142049 h 284097"/>
                  <a:gd name="connsiteX1" fmla="*/ 277182 w 283337"/>
                  <a:gd name="connsiteY1" fmla="*/ 157333 h 284097"/>
                  <a:gd name="connsiteX2" fmla="*/ 279810 w 283337"/>
                  <a:gd name="connsiteY2" fmla="*/ 173654 h 284097"/>
                  <a:gd name="connsiteX3" fmla="*/ 270405 w 283337"/>
                  <a:gd name="connsiteY3" fmla="*/ 187208 h 284097"/>
                  <a:gd name="connsiteX4" fmla="*/ 269299 w 283337"/>
                  <a:gd name="connsiteY4" fmla="*/ 203668 h 284097"/>
                  <a:gd name="connsiteX5" fmla="*/ 257127 w 283337"/>
                  <a:gd name="connsiteY5" fmla="*/ 214802 h 284097"/>
                  <a:gd name="connsiteX6" fmla="*/ 252424 w 283337"/>
                  <a:gd name="connsiteY6" fmla="*/ 230639 h 284097"/>
                  <a:gd name="connsiteX7" fmla="*/ 238109 w 283337"/>
                  <a:gd name="connsiteY7" fmla="*/ 238730 h 284097"/>
                  <a:gd name="connsiteX8" fmla="*/ 230017 w 283337"/>
                  <a:gd name="connsiteY8" fmla="*/ 253115 h 284097"/>
                  <a:gd name="connsiteX9" fmla="*/ 214249 w 283337"/>
                  <a:gd name="connsiteY9" fmla="*/ 257818 h 284097"/>
                  <a:gd name="connsiteX10" fmla="*/ 203184 w 283337"/>
                  <a:gd name="connsiteY10" fmla="*/ 270059 h 284097"/>
                  <a:gd name="connsiteX11" fmla="*/ 186725 w 283337"/>
                  <a:gd name="connsiteY11" fmla="*/ 271165 h 284097"/>
                  <a:gd name="connsiteX12" fmla="*/ 173170 w 283337"/>
                  <a:gd name="connsiteY12" fmla="*/ 280571 h 284097"/>
                  <a:gd name="connsiteX13" fmla="*/ 156918 w 283337"/>
                  <a:gd name="connsiteY13" fmla="*/ 277943 h 284097"/>
                  <a:gd name="connsiteX14" fmla="*/ 141634 w 283337"/>
                  <a:gd name="connsiteY14" fmla="*/ 284098 h 284097"/>
                  <a:gd name="connsiteX15" fmla="*/ 126350 w 283337"/>
                  <a:gd name="connsiteY15" fmla="*/ 277943 h 284097"/>
                  <a:gd name="connsiteX16" fmla="*/ 110098 w 283337"/>
                  <a:gd name="connsiteY16" fmla="*/ 280571 h 284097"/>
                  <a:gd name="connsiteX17" fmla="*/ 96613 w 283337"/>
                  <a:gd name="connsiteY17" fmla="*/ 271165 h 284097"/>
                  <a:gd name="connsiteX18" fmla="*/ 80153 w 283337"/>
                  <a:gd name="connsiteY18" fmla="*/ 270059 h 284097"/>
                  <a:gd name="connsiteX19" fmla="*/ 69088 w 283337"/>
                  <a:gd name="connsiteY19" fmla="*/ 257818 h 284097"/>
                  <a:gd name="connsiteX20" fmla="*/ 53320 w 283337"/>
                  <a:gd name="connsiteY20" fmla="*/ 253115 h 284097"/>
                  <a:gd name="connsiteX21" fmla="*/ 45229 w 283337"/>
                  <a:gd name="connsiteY21" fmla="*/ 238730 h 284097"/>
                  <a:gd name="connsiteX22" fmla="*/ 30913 w 283337"/>
                  <a:gd name="connsiteY22" fmla="*/ 230639 h 284097"/>
                  <a:gd name="connsiteX23" fmla="*/ 26211 w 283337"/>
                  <a:gd name="connsiteY23" fmla="*/ 214802 h 284097"/>
                  <a:gd name="connsiteX24" fmla="*/ 14039 w 283337"/>
                  <a:gd name="connsiteY24" fmla="*/ 203668 h 284097"/>
                  <a:gd name="connsiteX25" fmla="*/ 12932 w 283337"/>
                  <a:gd name="connsiteY25" fmla="*/ 187208 h 284097"/>
                  <a:gd name="connsiteX26" fmla="*/ 3527 w 283337"/>
                  <a:gd name="connsiteY26" fmla="*/ 173654 h 284097"/>
                  <a:gd name="connsiteX27" fmla="*/ 6155 w 283337"/>
                  <a:gd name="connsiteY27" fmla="*/ 157333 h 284097"/>
                  <a:gd name="connsiteX28" fmla="*/ 0 w 283337"/>
                  <a:gd name="connsiteY28" fmla="*/ 141980 h 284097"/>
                  <a:gd name="connsiteX29" fmla="*/ 6155 w 283337"/>
                  <a:gd name="connsiteY29" fmla="*/ 126696 h 284097"/>
                  <a:gd name="connsiteX30" fmla="*/ 3527 w 283337"/>
                  <a:gd name="connsiteY30" fmla="*/ 110375 h 284097"/>
                  <a:gd name="connsiteX31" fmla="*/ 12932 w 283337"/>
                  <a:gd name="connsiteY31" fmla="*/ 96820 h 284097"/>
                  <a:gd name="connsiteX32" fmla="*/ 14039 w 283337"/>
                  <a:gd name="connsiteY32" fmla="*/ 80361 h 284097"/>
                  <a:gd name="connsiteX33" fmla="*/ 26211 w 283337"/>
                  <a:gd name="connsiteY33" fmla="*/ 69226 h 284097"/>
                  <a:gd name="connsiteX34" fmla="*/ 30913 w 283337"/>
                  <a:gd name="connsiteY34" fmla="*/ 53389 h 284097"/>
                  <a:gd name="connsiteX35" fmla="*/ 45229 w 283337"/>
                  <a:gd name="connsiteY35" fmla="*/ 45298 h 284097"/>
                  <a:gd name="connsiteX36" fmla="*/ 53320 w 283337"/>
                  <a:gd name="connsiteY36" fmla="*/ 30913 h 284097"/>
                  <a:gd name="connsiteX37" fmla="*/ 69088 w 283337"/>
                  <a:gd name="connsiteY37" fmla="*/ 26211 h 284097"/>
                  <a:gd name="connsiteX38" fmla="*/ 80153 w 283337"/>
                  <a:gd name="connsiteY38" fmla="*/ 14039 h 284097"/>
                  <a:gd name="connsiteX39" fmla="*/ 96544 w 283337"/>
                  <a:gd name="connsiteY39" fmla="*/ 12932 h 284097"/>
                  <a:gd name="connsiteX40" fmla="*/ 110029 w 283337"/>
                  <a:gd name="connsiteY40" fmla="*/ 3527 h 284097"/>
                  <a:gd name="connsiteX41" fmla="*/ 126281 w 283337"/>
                  <a:gd name="connsiteY41" fmla="*/ 6155 h 284097"/>
                  <a:gd name="connsiteX42" fmla="*/ 141565 w 283337"/>
                  <a:gd name="connsiteY42" fmla="*/ 0 h 284097"/>
                  <a:gd name="connsiteX43" fmla="*/ 156849 w 283337"/>
                  <a:gd name="connsiteY43" fmla="*/ 6155 h 284097"/>
                  <a:gd name="connsiteX44" fmla="*/ 173101 w 283337"/>
                  <a:gd name="connsiteY44" fmla="*/ 3527 h 284097"/>
                  <a:gd name="connsiteX45" fmla="*/ 186656 w 283337"/>
                  <a:gd name="connsiteY45" fmla="*/ 12932 h 284097"/>
                  <a:gd name="connsiteX46" fmla="*/ 203115 w 283337"/>
                  <a:gd name="connsiteY46" fmla="*/ 14039 h 284097"/>
                  <a:gd name="connsiteX47" fmla="*/ 214180 w 283337"/>
                  <a:gd name="connsiteY47" fmla="*/ 26280 h 284097"/>
                  <a:gd name="connsiteX48" fmla="*/ 229948 w 283337"/>
                  <a:gd name="connsiteY48" fmla="*/ 30982 h 284097"/>
                  <a:gd name="connsiteX49" fmla="*/ 238039 w 283337"/>
                  <a:gd name="connsiteY49" fmla="*/ 45367 h 284097"/>
                  <a:gd name="connsiteX50" fmla="*/ 252355 w 283337"/>
                  <a:gd name="connsiteY50" fmla="*/ 53458 h 284097"/>
                  <a:gd name="connsiteX51" fmla="*/ 257058 w 283337"/>
                  <a:gd name="connsiteY51" fmla="*/ 69295 h 284097"/>
                  <a:gd name="connsiteX52" fmla="*/ 269229 w 283337"/>
                  <a:gd name="connsiteY52" fmla="*/ 80430 h 284097"/>
                  <a:gd name="connsiteX53" fmla="*/ 270336 w 283337"/>
                  <a:gd name="connsiteY53" fmla="*/ 96889 h 284097"/>
                  <a:gd name="connsiteX54" fmla="*/ 279741 w 283337"/>
                  <a:gd name="connsiteY54" fmla="*/ 110444 h 284097"/>
                  <a:gd name="connsiteX55" fmla="*/ 277113 w 283337"/>
                  <a:gd name="connsiteY55" fmla="*/ 126765 h 284097"/>
                  <a:gd name="connsiteX56" fmla="*/ 283337 w 283337"/>
                  <a:gd name="connsiteY56" fmla="*/ 142049 h 28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337" h="284097">
                    <a:moveTo>
                      <a:pt x="283337" y="142049"/>
                    </a:moveTo>
                    <a:cubicBezTo>
                      <a:pt x="283337" y="147305"/>
                      <a:pt x="277736" y="152215"/>
                      <a:pt x="277182" y="157333"/>
                    </a:cubicBezTo>
                    <a:cubicBezTo>
                      <a:pt x="276629" y="162588"/>
                      <a:pt x="280917" y="168605"/>
                      <a:pt x="279810" y="173654"/>
                    </a:cubicBezTo>
                    <a:cubicBezTo>
                      <a:pt x="278635" y="178771"/>
                      <a:pt x="272134" y="182298"/>
                      <a:pt x="270405" y="187208"/>
                    </a:cubicBezTo>
                    <a:cubicBezTo>
                      <a:pt x="268676" y="192188"/>
                      <a:pt x="271581" y="199034"/>
                      <a:pt x="269299" y="203668"/>
                    </a:cubicBezTo>
                    <a:cubicBezTo>
                      <a:pt x="267016" y="208370"/>
                      <a:pt x="259893" y="210376"/>
                      <a:pt x="257127" y="214802"/>
                    </a:cubicBezTo>
                    <a:cubicBezTo>
                      <a:pt x="254361" y="219228"/>
                      <a:pt x="255675" y="226559"/>
                      <a:pt x="252424" y="230639"/>
                    </a:cubicBezTo>
                    <a:cubicBezTo>
                      <a:pt x="249174" y="234719"/>
                      <a:pt x="241774" y="235065"/>
                      <a:pt x="238109" y="238730"/>
                    </a:cubicBezTo>
                    <a:cubicBezTo>
                      <a:pt x="234443" y="242396"/>
                      <a:pt x="234097" y="249865"/>
                      <a:pt x="230017" y="253115"/>
                    </a:cubicBezTo>
                    <a:cubicBezTo>
                      <a:pt x="225937" y="256366"/>
                      <a:pt x="218675" y="255052"/>
                      <a:pt x="214249" y="257818"/>
                    </a:cubicBezTo>
                    <a:cubicBezTo>
                      <a:pt x="209892" y="260584"/>
                      <a:pt x="207887" y="267776"/>
                      <a:pt x="203184" y="270059"/>
                    </a:cubicBezTo>
                    <a:cubicBezTo>
                      <a:pt x="198551" y="272341"/>
                      <a:pt x="191704" y="269436"/>
                      <a:pt x="186725" y="271165"/>
                    </a:cubicBezTo>
                    <a:cubicBezTo>
                      <a:pt x="181815" y="272894"/>
                      <a:pt x="178288" y="279395"/>
                      <a:pt x="173170" y="280571"/>
                    </a:cubicBezTo>
                    <a:cubicBezTo>
                      <a:pt x="168121" y="281746"/>
                      <a:pt x="162105" y="277389"/>
                      <a:pt x="156918" y="277943"/>
                    </a:cubicBezTo>
                    <a:cubicBezTo>
                      <a:pt x="151800" y="278496"/>
                      <a:pt x="146890" y="284098"/>
                      <a:pt x="141634" y="284098"/>
                    </a:cubicBezTo>
                    <a:cubicBezTo>
                      <a:pt x="136378" y="284098"/>
                      <a:pt x="131468" y="278496"/>
                      <a:pt x="126350" y="277943"/>
                    </a:cubicBezTo>
                    <a:cubicBezTo>
                      <a:pt x="121164" y="277389"/>
                      <a:pt x="115147" y="281746"/>
                      <a:pt x="110098" y="280571"/>
                    </a:cubicBezTo>
                    <a:cubicBezTo>
                      <a:pt x="104981" y="279395"/>
                      <a:pt x="101454" y="272894"/>
                      <a:pt x="96613" y="271165"/>
                    </a:cubicBezTo>
                    <a:cubicBezTo>
                      <a:pt x="91703" y="269436"/>
                      <a:pt x="84856" y="272341"/>
                      <a:pt x="80153" y="270059"/>
                    </a:cubicBezTo>
                    <a:cubicBezTo>
                      <a:pt x="75451" y="267776"/>
                      <a:pt x="73445" y="260653"/>
                      <a:pt x="69088" y="257818"/>
                    </a:cubicBezTo>
                    <a:cubicBezTo>
                      <a:pt x="64662" y="255052"/>
                      <a:pt x="57401" y="256366"/>
                      <a:pt x="53320" y="253115"/>
                    </a:cubicBezTo>
                    <a:cubicBezTo>
                      <a:pt x="49240" y="249865"/>
                      <a:pt x="48894" y="242396"/>
                      <a:pt x="45229" y="238730"/>
                    </a:cubicBezTo>
                    <a:cubicBezTo>
                      <a:pt x="41564" y="235065"/>
                      <a:pt x="34164" y="234719"/>
                      <a:pt x="30913" y="230639"/>
                    </a:cubicBezTo>
                    <a:cubicBezTo>
                      <a:pt x="27663" y="226559"/>
                      <a:pt x="28977" y="219228"/>
                      <a:pt x="26211" y="214802"/>
                    </a:cubicBezTo>
                    <a:cubicBezTo>
                      <a:pt x="23444" y="210376"/>
                      <a:pt x="16321" y="208440"/>
                      <a:pt x="14039" y="203668"/>
                    </a:cubicBezTo>
                    <a:cubicBezTo>
                      <a:pt x="11757" y="198965"/>
                      <a:pt x="14661" y="192119"/>
                      <a:pt x="12932" y="187208"/>
                    </a:cubicBezTo>
                    <a:cubicBezTo>
                      <a:pt x="11203" y="182298"/>
                      <a:pt x="4703" y="178771"/>
                      <a:pt x="3527" y="173654"/>
                    </a:cubicBezTo>
                    <a:cubicBezTo>
                      <a:pt x="2421" y="168605"/>
                      <a:pt x="6708" y="162588"/>
                      <a:pt x="6155" y="157333"/>
                    </a:cubicBezTo>
                    <a:cubicBezTo>
                      <a:pt x="5602" y="152215"/>
                      <a:pt x="0" y="147305"/>
                      <a:pt x="0" y="141980"/>
                    </a:cubicBezTo>
                    <a:cubicBezTo>
                      <a:pt x="0" y="136724"/>
                      <a:pt x="5602" y="131814"/>
                      <a:pt x="6155" y="126696"/>
                    </a:cubicBezTo>
                    <a:cubicBezTo>
                      <a:pt x="6708" y="121440"/>
                      <a:pt x="2421" y="115423"/>
                      <a:pt x="3527" y="110375"/>
                    </a:cubicBezTo>
                    <a:cubicBezTo>
                      <a:pt x="4703" y="105257"/>
                      <a:pt x="11203" y="101730"/>
                      <a:pt x="12932" y="96820"/>
                    </a:cubicBezTo>
                    <a:cubicBezTo>
                      <a:pt x="14661" y="91841"/>
                      <a:pt x="11757" y="85063"/>
                      <a:pt x="14039" y="80361"/>
                    </a:cubicBezTo>
                    <a:cubicBezTo>
                      <a:pt x="16321" y="75658"/>
                      <a:pt x="23444" y="73652"/>
                      <a:pt x="26211" y="69226"/>
                    </a:cubicBezTo>
                    <a:cubicBezTo>
                      <a:pt x="28977" y="64800"/>
                      <a:pt x="27663" y="57470"/>
                      <a:pt x="30913" y="53389"/>
                    </a:cubicBezTo>
                    <a:cubicBezTo>
                      <a:pt x="34164" y="49309"/>
                      <a:pt x="41564" y="48963"/>
                      <a:pt x="45229" y="45298"/>
                    </a:cubicBezTo>
                    <a:cubicBezTo>
                      <a:pt x="48894" y="41633"/>
                      <a:pt x="49240" y="34164"/>
                      <a:pt x="53320" y="30913"/>
                    </a:cubicBezTo>
                    <a:cubicBezTo>
                      <a:pt x="57401" y="27663"/>
                      <a:pt x="64662" y="28977"/>
                      <a:pt x="69088" y="26211"/>
                    </a:cubicBezTo>
                    <a:cubicBezTo>
                      <a:pt x="73514" y="23444"/>
                      <a:pt x="75451" y="16252"/>
                      <a:pt x="80153" y="14039"/>
                    </a:cubicBezTo>
                    <a:cubicBezTo>
                      <a:pt x="84787" y="11757"/>
                      <a:pt x="91633" y="14661"/>
                      <a:pt x="96544" y="12932"/>
                    </a:cubicBezTo>
                    <a:cubicBezTo>
                      <a:pt x="101385" y="11203"/>
                      <a:pt x="104981" y="4703"/>
                      <a:pt x="110029" y="3527"/>
                    </a:cubicBezTo>
                    <a:cubicBezTo>
                      <a:pt x="115078" y="2351"/>
                      <a:pt x="121094" y="6708"/>
                      <a:pt x="126281" y="6155"/>
                    </a:cubicBezTo>
                    <a:cubicBezTo>
                      <a:pt x="131399" y="5602"/>
                      <a:pt x="136309" y="0"/>
                      <a:pt x="141565" y="0"/>
                    </a:cubicBezTo>
                    <a:cubicBezTo>
                      <a:pt x="146821" y="0"/>
                      <a:pt x="151731" y="5602"/>
                      <a:pt x="156849" y="6155"/>
                    </a:cubicBezTo>
                    <a:cubicBezTo>
                      <a:pt x="162036" y="6777"/>
                      <a:pt x="168052" y="2420"/>
                      <a:pt x="173101" y="3527"/>
                    </a:cubicBezTo>
                    <a:cubicBezTo>
                      <a:pt x="178218" y="4703"/>
                      <a:pt x="181745" y="11203"/>
                      <a:pt x="186656" y="12932"/>
                    </a:cubicBezTo>
                    <a:cubicBezTo>
                      <a:pt x="191566" y="14661"/>
                      <a:pt x="198412" y="11757"/>
                      <a:pt x="203115" y="14039"/>
                    </a:cubicBezTo>
                    <a:cubicBezTo>
                      <a:pt x="207818" y="16321"/>
                      <a:pt x="209823" y="23444"/>
                      <a:pt x="214180" y="26280"/>
                    </a:cubicBezTo>
                    <a:cubicBezTo>
                      <a:pt x="218606" y="29046"/>
                      <a:pt x="225868" y="27801"/>
                      <a:pt x="229948" y="30982"/>
                    </a:cubicBezTo>
                    <a:cubicBezTo>
                      <a:pt x="234028" y="34233"/>
                      <a:pt x="234374" y="41702"/>
                      <a:pt x="238039" y="45367"/>
                    </a:cubicBezTo>
                    <a:cubicBezTo>
                      <a:pt x="241705" y="49032"/>
                      <a:pt x="249105" y="49378"/>
                      <a:pt x="252355" y="53458"/>
                    </a:cubicBezTo>
                    <a:cubicBezTo>
                      <a:pt x="255605" y="57539"/>
                      <a:pt x="254291" y="64869"/>
                      <a:pt x="257058" y="69295"/>
                    </a:cubicBezTo>
                    <a:cubicBezTo>
                      <a:pt x="259824" y="73722"/>
                      <a:pt x="266947" y="75658"/>
                      <a:pt x="269229" y="80430"/>
                    </a:cubicBezTo>
                    <a:cubicBezTo>
                      <a:pt x="271512" y="85132"/>
                      <a:pt x="268607" y="91979"/>
                      <a:pt x="270336" y="96889"/>
                    </a:cubicBezTo>
                    <a:cubicBezTo>
                      <a:pt x="272065" y="101799"/>
                      <a:pt x="278566" y="105326"/>
                      <a:pt x="279741" y="110444"/>
                    </a:cubicBezTo>
                    <a:cubicBezTo>
                      <a:pt x="280917" y="115492"/>
                      <a:pt x="276560" y="121509"/>
                      <a:pt x="277113" y="126765"/>
                    </a:cubicBezTo>
                    <a:cubicBezTo>
                      <a:pt x="277805" y="131883"/>
                      <a:pt x="283337" y="136793"/>
                      <a:pt x="283337" y="142049"/>
                    </a:cubicBezTo>
                  </a:path>
                </a:pathLst>
              </a:custGeom>
              <a:solidFill>
                <a:schemeClr val="bg1"/>
              </a:solidFill>
              <a:ln w="6781" cap="flat">
                <a:noFill/>
                <a:prstDash val="solid"/>
                <a:miter/>
              </a:ln>
              <a:effectLst>
                <a:outerShdw blurRad="101600" dist="63500" dir="2700000" algn="tl" rotWithShape="0">
                  <a:prstClr val="black">
                    <a:alpha val="42000"/>
                  </a:prstClr>
                </a:outerShdw>
              </a:effectLst>
            </p:spPr>
            <p:txBody>
              <a:bodyPr rtlCol="0" anchor="ctr"/>
              <a:lstStyle/>
              <a:p>
                <a:endParaRPr lang="fr-FR"/>
              </a:p>
            </p:txBody>
          </p:sp>
          <p:sp>
            <p:nvSpPr>
              <p:cNvPr id="210" name="ZoneTexte 209">
                <a:extLst>
                  <a:ext uri="{FF2B5EF4-FFF2-40B4-BE49-F238E27FC236}">
                    <a16:creationId xmlns:a16="http://schemas.microsoft.com/office/drawing/2014/main" id="{DE9547C7-0E93-4349-B1A9-DCD6869B295C}"/>
                  </a:ext>
                </a:extLst>
              </p:cNvPr>
              <p:cNvSpPr txBox="1"/>
              <p:nvPr/>
            </p:nvSpPr>
            <p:spPr>
              <a:xfrm>
                <a:off x="420372" y="5510037"/>
                <a:ext cx="697307" cy="224677"/>
              </a:xfrm>
              <a:prstGeom prst="rect">
                <a:avLst/>
              </a:prstGeom>
              <a:noFill/>
            </p:spPr>
            <p:txBody>
              <a:bodyPr wrap="none" lIns="0" tIns="0" rIns="0" bIns="0" anchor="t">
                <a:spAutoFit/>
              </a:bodyPr>
              <a:lstStyle/>
              <a:p>
                <a:pPr algn="ctr">
                  <a:lnSpc>
                    <a:spcPct val="90000"/>
                  </a:lnSpc>
                </a:pPr>
                <a:r>
                  <a:rPr lang="fr-FR" sz="800" b="1" i="1">
                    <a:solidFill>
                      <a:schemeClr val="bg1"/>
                    </a:solidFill>
                    <a:latin typeface="Adobe Caslon Pro Bold" panose="0205070206050A020403" pitchFamily="18" charset="0"/>
                  </a:rPr>
                  <a:t>Réduire l’impact</a:t>
                </a:r>
                <a:br>
                  <a:rPr lang="fr-FR" sz="800" b="1" i="1">
                    <a:solidFill>
                      <a:schemeClr val="bg1"/>
                    </a:solidFill>
                    <a:latin typeface="Adobe Caslon Pro Bold" panose="0205070206050A020403" pitchFamily="18" charset="0"/>
                  </a:rPr>
                </a:br>
                <a:r>
                  <a:rPr lang="fr-FR" sz="800" b="1" i="1">
                    <a:solidFill>
                      <a:schemeClr val="bg1"/>
                    </a:solidFill>
                    <a:latin typeface="Adobe Caslon Pro Bold" panose="0205070206050A020403" pitchFamily="18" charset="0"/>
                  </a:rPr>
                  <a:t>environnemental​</a:t>
                </a:r>
              </a:p>
            </p:txBody>
          </p:sp>
        </p:grpSp>
        <p:pic>
          <p:nvPicPr>
            <p:cNvPr id="211" name="Graphique 210">
              <a:extLst>
                <a:ext uri="{FF2B5EF4-FFF2-40B4-BE49-F238E27FC236}">
                  <a16:creationId xmlns:a16="http://schemas.microsoft.com/office/drawing/2014/main" id="{8415464F-91A0-4381-BD51-1C0B271E90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8170" y="4538017"/>
              <a:ext cx="227806" cy="156617"/>
            </a:xfrm>
            <a:prstGeom prst="rect">
              <a:avLst/>
            </a:prstGeom>
          </p:spPr>
        </p:pic>
        <p:grpSp>
          <p:nvGrpSpPr>
            <p:cNvPr id="212" name="Graphique 15">
              <a:extLst>
                <a:ext uri="{FF2B5EF4-FFF2-40B4-BE49-F238E27FC236}">
                  <a16:creationId xmlns:a16="http://schemas.microsoft.com/office/drawing/2014/main" id="{C952E1CC-7CF8-43FC-8FD2-A1F4EF300DF1}"/>
                </a:ext>
              </a:extLst>
            </p:cNvPr>
            <p:cNvGrpSpPr/>
            <p:nvPr/>
          </p:nvGrpSpPr>
          <p:grpSpPr>
            <a:xfrm>
              <a:off x="958995" y="5359869"/>
              <a:ext cx="241156" cy="252074"/>
              <a:chOff x="10581416" y="4038813"/>
              <a:chExt cx="419163" cy="438141"/>
            </a:xfrm>
            <a:noFill/>
          </p:grpSpPr>
          <p:sp>
            <p:nvSpPr>
              <p:cNvPr id="213" name="Forme libre : forme 212">
                <a:extLst>
                  <a:ext uri="{FF2B5EF4-FFF2-40B4-BE49-F238E27FC236}">
                    <a16:creationId xmlns:a16="http://schemas.microsoft.com/office/drawing/2014/main" id="{91E2DBFF-6D3C-45D8-93D1-AC0ACC22723D}"/>
                  </a:ext>
                </a:extLst>
              </p:cNvPr>
              <p:cNvSpPr/>
              <p:nvPr/>
            </p:nvSpPr>
            <p:spPr>
              <a:xfrm>
                <a:off x="10676730" y="4038813"/>
                <a:ext cx="304800" cy="241268"/>
              </a:xfrm>
              <a:custGeom>
                <a:avLst/>
                <a:gdLst>
                  <a:gd name="connsiteX0" fmla="*/ 28575 w 304800"/>
                  <a:gd name="connsiteY0" fmla="*/ 241268 h 241268"/>
                  <a:gd name="connsiteX1" fmla="*/ 0 w 304800"/>
                  <a:gd name="connsiteY1" fmla="*/ 152400 h 241268"/>
                  <a:gd name="connsiteX2" fmla="*/ 152400 w 304800"/>
                  <a:gd name="connsiteY2" fmla="*/ 0 h 241268"/>
                  <a:gd name="connsiteX3" fmla="*/ 304800 w 304800"/>
                  <a:gd name="connsiteY3" fmla="*/ 152400 h 241268"/>
                  <a:gd name="connsiteX4" fmla="*/ 293751 w 304800"/>
                  <a:gd name="connsiteY4" fmla="*/ 209550 h 241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241268">
                    <a:moveTo>
                      <a:pt x="28575" y="241268"/>
                    </a:moveTo>
                    <a:cubicBezTo>
                      <a:pt x="10573" y="216218"/>
                      <a:pt x="0" y="185547"/>
                      <a:pt x="0" y="152400"/>
                    </a:cubicBezTo>
                    <a:cubicBezTo>
                      <a:pt x="0" y="68199"/>
                      <a:pt x="68199" y="0"/>
                      <a:pt x="152400" y="0"/>
                    </a:cubicBezTo>
                    <a:cubicBezTo>
                      <a:pt x="236601" y="0"/>
                      <a:pt x="304800" y="68199"/>
                      <a:pt x="304800" y="152400"/>
                    </a:cubicBezTo>
                    <a:cubicBezTo>
                      <a:pt x="304800" y="172593"/>
                      <a:pt x="300895" y="191929"/>
                      <a:pt x="293751" y="209550"/>
                    </a:cubicBezTo>
                  </a:path>
                </a:pathLst>
              </a:custGeom>
              <a:noFill/>
              <a:ln w="12700" cap="flat">
                <a:solidFill>
                  <a:srgbClr val="213467"/>
                </a:solidFill>
                <a:prstDash val="solid"/>
                <a:round/>
              </a:ln>
            </p:spPr>
            <p:txBody>
              <a:bodyPr rtlCol="0" anchor="ctr"/>
              <a:lstStyle/>
              <a:p>
                <a:endParaRPr lang="fr-FR"/>
              </a:p>
            </p:txBody>
          </p:sp>
          <p:sp>
            <p:nvSpPr>
              <p:cNvPr id="214" name="Forme libre : forme 213">
                <a:extLst>
                  <a:ext uri="{FF2B5EF4-FFF2-40B4-BE49-F238E27FC236}">
                    <a16:creationId xmlns:a16="http://schemas.microsoft.com/office/drawing/2014/main" id="{CE8E7B1F-F545-48B6-863A-003804DE6FDD}"/>
                  </a:ext>
                </a:extLst>
              </p:cNvPr>
              <p:cNvSpPr/>
              <p:nvPr/>
            </p:nvSpPr>
            <p:spPr>
              <a:xfrm>
                <a:off x="10724355" y="4247057"/>
                <a:ext cx="276225" cy="163230"/>
              </a:xfrm>
              <a:custGeom>
                <a:avLst/>
                <a:gdLst>
                  <a:gd name="connsiteX0" fmla="*/ 0 w 276225"/>
                  <a:gd name="connsiteY0" fmla="*/ 163231 h 163230"/>
                  <a:gd name="connsiteX1" fmla="*/ 19050 w 276225"/>
                  <a:gd name="connsiteY1" fmla="*/ 153706 h 163230"/>
                  <a:gd name="connsiteX2" fmla="*/ 152400 w 276225"/>
                  <a:gd name="connsiteY2" fmla="*/ 153706 h 163230"/>
                  <a:gd name="connsiteX3" fmla="*/ 228600 w 276225"/>
                  <a:gd name="connsiteY3" fmla="*/ 87031 h 163230"/>
                  <a:gd name="connsiteX4" fmla="*/ 276225 w 276225"/>
                  <a:gd name="connsiteY4" fmla="*/ 10831 h 163230"/>
                  <a:gd name="connsiteX5" fmla="*/ 238125 w 276225"/>
                  <a:gd name="connsiteY5" fmla="*/ 1306 h 163230"/>
                  <a:gd name="connsiteX6" fmla="*/ 200025 w 276225"/>
                  <a:gd name="connsiteY6" fmla="*/ 39406 h 163230"/>
                  <a:gd name="connsiteX7" fmla="*/ 156400 w 276225"/>
                  <a:gd name="connsiteY7" fmla="*/ 62075 h 1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25" h="163230">
                    <a:moveTo>
                      <a:pt x="0" y="163231"/>
                    </a:moveTo>
                    <a:cubicBezTo>
                      <a:pt x="3619" y="159611"/>
                      <a:pt x="7430" y="153706"/>
                      <a:pt x="19050" y="153706"/>
                    </a:cubicBezTo>
                    <a:cubicBezTo>
                      <a:pt x="30670" y="153706"/>
                      <a:pt x="140780" y="153706"/>
                      <a:pt x="152400" y="153706"/>
                    </a:cubicBezTo>
                    <a:cubicBezTo>
                      <a:pt x="162973" y="153706"/>
                      <a:pt x="221171" y="95318"/>
                      <a:pt x="228600" y="87031"/>
                    </a:cubicBezTo>
                    <a:cubicBezTo>
                      <a:pt x="235744" y="79030"/>
                      <a:pt x="267462" y="31405"/>
                      <a:pt x="276225" y="10831"/>
                    </a:cubicBezTo>
                    <a:cubicBezTo>
                      <a:pt x="270700" y="3401"/>
                      <a:pt x="255746" y="-2790"/>
                      <a:pt x="238125" y="1306"/>
                    </a:cubicBezTo>
                    <a:cubicBezTo>
                      <a:pt x="221266" y="5211"/>
                      <a:pt x="211360" y="17308"/>
                      <a:pt x="200025" y="39406"/>
                    </a:cubicBezTo>
                    <a:lnTo>
                      <a:pt x="156400" y="62075"/>
                    </a:lnTo>
                  </a:path>
                </a:pathLst>
              </a:custGeom>
              <a:noFill/>
              <a:ln w="12700" cap="flat">
                <a:solidFill>
                  <a:srgbClr val="213467"/>
                </a:solidFill>
                <a:prstDash val="solid"/>
                <a:round/>
              </a:ln>
            </p:spPr>
            <p:txBody>
              <a:bodyPr rtlCol="0" anchor="ctr"/>
              <a:lstStyle/>
              <a:p>
                <a:endParaRPr lang="fr-FR"/>
              </a:p>
            </p:txBody>
          </p:sp>
          <p:sp>
            <p:nvSpPr>
              <p:cNvPr id="215" name="Forme libre : forme 214">
                <a:extLst>
                  <a:ext uri="{FF2B5EF4-FFF2-40B4-BE49-F238E27FC236}">
                    <a16:creationId xmlns:a16="http://schemas.microsoft.com/office/drawing/2014/main" id="{80132807-04F7-49B9-A699-3DA378AB9CA3}"/>
                  </a:ext>
                </a:extLst>
              </p:cNvPr>
              <p:cNvSpPr/>
              <p:nvPr/>
            </p:nvSpPr>
            <p:spPr>
              <a:xfrm>
                <a:off x="10648155" y="4276938"/>
                <a:ext cx="238125" cy="66675"/>
              </a:xfrm>
              <a:custGeom>
                <a:avLst/>
                <a:gdLst>
                  <a:gd name="connsiteX0" fmla="*/ 133350 w 238125"/>
                  <a:gd name="connsiteY0" fmla="*/ 66675 h 66675"/>
                  <a:gd name="connsiteX1" fmla="*/ 209550 w 238125"/>
                  <a:gd name="connsiteY1" fmla="*/ 66675 h 66675"/>
                  <a:gd name="connsiteX2" fmla="*/ 209550 w 238125"/>
                  <a:gd name="connsiteY2" fmla="*/ 19050 h 66675"/>
                  <a:gd name="connsiteX3" fmla="*/ 159258 w 238125"/>
                  <a:gd name="connsiteY3" fmla="*/ 19050 h 66675"/>
                  <a:gd name="connsiteX4" fmla="*/ 123825 w 238125"/>
                  <a:gd name="connsiteY4" fmla="*/ 0 h 66675"/>
                  <a:gd name="connsiteX5" fmla="*/ 76200 w 238125"/>
                  <a:gd name="connsiteY5" fmla="*/ 0 h 66675"/>
                  <a:gd name="connsiteX6" fmla="*/ 38100 w 238125"/>
                  <a:gd name="connsiteY6" fmla="*/ 19050 h 66675"/>
                  <a:gd name="connsiteX7" fmla="*/ 0 w 238125"/>
                  <a:gd name="connsiteY7" fmla="*/ 5715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5" h="66675">
                    <a:moveTo>
                      <a:pt x="133350" y="66675"/>
                    </a:moveTo>
                    <a:cubicBezTo>
                      <a:pt x="133350" y="66675"/>
                      <a:pt x="200025" y="66675"/>
                      <a:pt x="209550" y="66675"/>
                    </a:cubicBezTo>
                    <a:cubicBezTo>
                      <a:pt x="247650" y="66675"/>
                      <a:pt x="247650" y="19050"/>
                      <a:pt x="209550" y="19050"/>
                    </a:cubicBezTo>
                    <a:cubicBezTo>
                      <a:pt x="200025" y="19050"/>
                      <a:pt x="185738" y="19050"/>
                      <a:pt x="159258" y="19050"/>
                    </a:cubicBezTo>
                    <a:cubicBezTo>
                      <a:pt x="151352" y="19050"/>
                      <a:pt x="136398" y="0"/>
                      <a:pt x="123825" y="0"/>
                    </a:cubicBezTo>
                    <a:cubicBezTo>
                      <a:pt x="118205" y="0"/>
                      <a:pt x="89059" y="0"/>
                      <a:pt x="76200" y="0"/>
                    </a:cubicBezTo>
                    <a:cubicBezTo>
                      <a:pt x="63341" y="0"/>
                      <a:pt x="47339" y="10478"/>
                      <a:pt x="38100" y="19050"/>
                    </a:cubicBezTo>
                    <a:cubicBezTo>
                      <a:pt x="23813" y="33338"/>
                      <a:pt x="0" y="57150"/>
                      <a:pt x="0" y="57150"/>
                    </a:cubicBezTo>
                  </a:path>
                </a:pathLst>
              </a:custGeom>
              <a:noFill/>
              <a:ln w="12700" cap="flat">
                <a:solidFill>
                  <a:srgbClr val="213467"/>
                </a:solidFill>
                <a:prstDash val="solid"/>
                <a:round/>
              </a:ln>
            </p:spPr>
            <p:txBody>
              <a:bodyPr rtlCol="0" anchor="ctr"/>
              <a:lstStyle/>
              <a:p>
                <a:endParaRPr lang="fr-FR"/>
              </a:p>
            </p:txBody>
          </p:sp>
          <p:sp>
            <p:nvSpPr>
              <p:cNvPr id="216" name="Forme libre : forme 215">
                <a:extLst>
                  <a:ext uri="{FF2B5EF4-FFF2-40B4-BE49-F238E27FC236}">
                    <a16:creationId xmlns:a16="http://schemas.microsoft.com/office/drawing/2014/main" id="{B14A8E5D-72D1-483C-9C1F-79419DB88633}"/>
                  </a:ext>
                </a:extLst>
              </p:cNvPr>
              <p:cNvSpPr/>
              <p:nvPr/>
            </p:nvSpPr>
            <p:spPr>
              <a:xfrm rot="-2700000">
                <a:off x="10628701" y="4315179"/>
                <a:ext cx="67341" cy="161637"/>
              </a:xfrm>
              <a:custGeom>
                <a:avLst/>
                <a:gdLst>
                  <a:gd name="connsiteX0" fmla="*/ 0 w 67341"/>
                  <a:gd name="connsiteY0" fmla="*/ 0 h 161637"/>
                  <a:gd name="connsiteX1" fmla="*/ 67341 w 67341"/>
                  <a:gd name="connsiteY1" fmla="*/ 0 h 161637"/>
                  <a:gd name="connsiteX2" fmla="*/ 67341 w 67341"/>
                  <a:gd name="connsiteY2" fmla="*/ 161638 h 161637"/>
                  <a:gd name="connsiteX3" fmla="*/ 0 w 67341"/>
                  <a:gd name="connsiteY3" fmla="*/ 161638 h 161637"/>
                </a:gdLst>
                <a:ahLst/>
                <a:cxnLst>
                  <a:cxn ang="0">
                    <a:pos x="connsiteX0" y="connsiteY0"/>
                  </a:cxn>
                  <a:cxn ang="0">
                    <a:pos x="connsiteX1" y="connsiteY1"/>
                  </a:cxn>
                  <a:cxn ang="0">
                    <a:pos x="connsiteX2" y="connsiteY2"/>
                  </a:cxn>
                  <a:cxn ang="0">
                    <a:pos x="connsiteX3" y="connsiteY3"/>
                  </a:cxn>
                </a:cxnLst>
                <a:rect l="l" t="t" r="r" b="b"/>
                <a:pathLst>
                  <a:path w="67341" h="161637">
                    <a:moveTo>
                      <a:pt x="0" y="0"/>
                    </a:moveTo>
                    <a:lnTo>
                      <a:pt x="67341" y="0"/>
                    </a:lnTo>
                    <a:lnTo>
                      <a:pt x="67341" y="161638"/>
                    </a:lnTo>
                    <a:lnTo>
                      <a:pt x="0" y="161638"/>
                    </a:lnTo>
                    <a:close/>
                  </a:path>
                </a:pathLst>
              </a:custGeom>
              <a:noFill/>
              <a:ln w="12700" cap="flat">
                <a:solidFill>
                  <a:srgbClr val="213467"/>
                </a:solidFill>
                <a:prstDash val="solid"/>
                <a:round/>
              </a:ln>
            </p:spPr>
            <p:txBody>
              <a:bodyPr rtlCol="0" anchor="ctr"/>
              <a:lstStyle/>
              <a:p>
                <a:endParaRPr lang="fr-FR"/>
              </a:p>
            </p:txBody>
          </p:sp>
          <p:sp>
            <p:nvSpPr>
              <p:cNvPr id="217" name="Forme libre : forme 216">
                <a:extLst>
                  <a:ext uri="{FF2B5EF4-FFF2-40B4-BE49-F238E27FC236}">
                    <a16:creationId xmlns:a16="http://schemas.microsoft.com/office/drawing/2014/main" id="{0A474E4A-A657-4D45-B9BE-89E1AAF7BE2C}"/>
                  </a:ext>
                </a:extLst>
              </p:cNvPr>
              <p:cNvSpPr/>
              <p:nvPr/>
            </p:nvSpPr>
            <p:spPr>
              <a:xfrm>
                <a:off x="10629105" y="4362663"/>
                <a:ext cx="19050" cy="19050"/>
              </a:xfrm>
              <a:custGeom>
                <a:avLst/>
                <a:gdLst>
                  <a:gd name="connsiteX0" fmla="*/ 0 w 19050"/>
                  <a:gd name="connsiteY0" fmla="*/ 0 h 19050"/>
                  <a:gd name="connsiteX1" fmla="*/ 19050 w 19050"/>
                  <a:gd name="connsiteY1" fmla="*/ 19050 h 19050"/>
                </a:gdLst>
                <a:ahLst/>
                <a:cxnLst>
                  <a:cxn ang="0">
                    <a:pos x="connsiteX0" y="connsiteY0"/>
                  </a:cxn>
                  <a:cxn ang="0">
                    <a:pos x="connsiteX1" y="connsiteY1"/>
                  </a:cxn>
                </a:cxnLst>
                <a:rect l="l" t="t" r="r" b="b"/>
                <a:pathLst>
                  <a:path w="19050" h="19050">
                    <a:moveTo>
                      <a:pt x="0" y="0"/>
                    </a:moveTo>
                    <a:lnTo>
                      <a:pt x="19050" y="19050"/>
                    </a:lnTo>
                  </a:path>
                </a:pathLst>
              </a:custGeom>
              <a:ln w="12700" cap="flat">
                <a:solidFill>
                  <a:srgbClr val="213467"/>
                </a:solidFill>
                <a:prstDash val="solid"/>
                <a:round/>
              </a:ln>
            </p:spPr>
            <p:txBody>
              <a:bodyPr rtlCol="0" anchor="ctr"/>
              <a:lstStyle/>
              <a:p>
                <a:endParaRPr lang="fr-FR"/>
              </a:p>
            </p:txBody>
          </p:sp>
          <p:sp>
            <p:nvSpPr>
              <p:cNvPr id="218" name="Forme libre : forme 217">
                <a:extLst>
                  <a:ext uri="{FF2B5EF4-FFF2-40B4-BE49-F238E27FC236}">
                    <a16:creationId xmlns:a16="http://schemas.microsoft.com/office/drawing/2014/main" id="{8FFDD2A1-28C5-456C-B6F3-66BB999F537D}"/>
                  </a:ext>
                </a:extLst>
              </p:cNvPr>
              <p:cNvSpPr/>
              <p:nvPr/>
            </p:nvSpPr>
            <p:spPr>
              <a:xfrm>
                <a:off x="10819605" y="4086438"/>
                <a:ext cx="161925" cy="104775"/>
              </a:xfrm>
              <a:custGeom>
                <a:avLst/>
                <a:gdLst>
                  <a:gd name="connsiteX0" fmla="*/ 161925 w 161925"/>
                  <a:gd name="connsiteY0" fmla="*/ 104775 h 104775"/>
                  <a:gd name="connsiteX1" fmla="*/ 104775 w 161925"/>
                  <a:gd name="connsiteY1" fmla="*/ 104775 h 104775"/>
                  <a:gd name="connsiteX2" fmla="*/ 104775 w 161925"/>
                  <a:gd name="connsiteY2" fmla="*/ 104775 h 104775"/>
                  <a:gd name="connsiteX3" fmla="*/ 66675 w 161925"/>
                  <a:gd name="connsiteY3" fmla="*/ 66675 h 104775"/>
                  <a:gd name="connsiteX4" fmla="*/ 0 w 161925"/>
                  <a:gd name="connsiteY4" fmla="*/ 66675 h 104775"/>
                  <a:gd name="connsiteX5" fmla="*/ 0 w 161925"/>
                  <a:gd name="connsiteY5" fmla="*/ 47625 h 104775"/>
                  <a:gd name="connsiteX6" fmla="*/ 28575 w 161925"/>
                  <a:gd name="connsiteY6" fmla="*/ 19050 h 104775"/>
                  <a:gd name="connsiteX7" fmla="*/ 57150 w 161925"/>
                  <a:gd name="connsiteY7" fmla="*/ 19050 h 104775"/>
                  <a:gd name="connsiteX8" fmla="*/ 76200 w 161925"/>
                  <a:gd name="connsiteY8" fmla="*/ 0 h 104775"/>
                  <a:gd name="connsiteX9" fmla="*/ 114300 w 161925"/>
                  <a:gd name="connsiteY9"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04775">
                    <a:moveTo>
                      <a:pt x="161925" y="104775"/>
                    </a:moveTo>
                    <a:lnTo>
                      <a:pt x="104775" y="104775"/>
                    </a:lnTo>
                    <a:lnTo>
                      <a:pt x="104775" y="104775"/>
                    </a:lnTo>
                    <a:lnTo>
                      <a:pt x="66675" y="66675"/>
                    </a:lnTo>
                    <a:lnTo>
                      <a:pt x="0" y="66675"/>
                    </a:lnTo>
                    <a:lnTo>
                      <a:pt x="0" y="47625"/>
                    </a:lnTo>
                    <a:cubicBezTo>
                      <a:pt x="0" y="31814"/>
                      <a:pt x="12764" y="19050"/>
                      <a:pt x="28575" y="19050"/>
                    </a:cubicBezTo>
                    <a:lnTo>
                      <a:pt x="57150" y="19050"/>
                    </a:lnTo>
                    <a:lnTo>
                      <a:pt x="76200" y="0"/>
                    </a:lnTo>
                    <a:lnTo>
                      <a:pt x="114300" y="0"/>
                    </a:lnTo>
                  </a:path>
                </a:pathLst>
              </a:custGeom>
              <a:noFill/>
              <a:ln w="12700" cap="flat">
                <a:solidFill>
                  <a:srgbClr val="213467"/>
                </a:solidFill>
                <a:prstDash val="solid"/>
                <a:round/>
              </a:ln>
            </p:spPr>
            <p:txBody>
              <a:bodyPr rtlCol="0" anchor="ctr"/>
              <a:lstStyle/>
              <a:p>
                <a:endParaRPr lang="fr-FR"/>
              </a:p>
            </p:txBody>
          </p:sp>
          <p:sp>
            <p:nvSpPr>
              <p:cNvPr id="219" name="Forme libre : forme 218">
                <a:extLst>
                  <a:ext uri="{FF2B5EF4-FFF2-40B4-BE49-F238E27FC236}">
                    <a16:creationId xmlns:a16="http://schemas.microsoft.com/office/drawing/2014/main" id="{9A602D6B-6DA0-42AC-97C0-E738AD954ECF}"/>
                  </a:ext>
                </a:extLst>
              </p:cNvPr>
              <p:cNvSpPr/>
              <p:nvPr/>
            </p:nvSpPr>
            <p:spPr>
              <a:xfrm>
                <a:off x="10819605" y="4191213"/>
                <a:ext cx="104775" cy="85725"/>
              </a:xfrm>
              <a:custGeom>
                <a:avLst/>
                <a:gdLst>
                  <a:gd name="connsiteX0" fmla="*/ 47625 w 104775"/>
                  <a:gd name="connsiteY0" fmla="*/ 85725 h 85725"/>
                  <a:gd name="connsiteX1" fmla="*/ 47625 w 104775"/>
                  <a:gd name="connsiteY1" fmla="*/ 76200 h 85725"/>
                  <a:gd name="connsiteX2" fmla="*/ 28575 w 104775"/>
                  <a:gd name="connsiteY2" fmla="*/ 57150 h 85725"/>
                  <a:gd name="connsiteX3" fmla="*/ 9525 w 104775"/>
                  <a:gd name="connsiteY3" fmla="*/ 57150 h 85725"/>
                  <a:gd name="connsiteX4" fmla="*/ 0 w 104775"/>
                  <a:gd name="connsiteY4" fmla="*/ 47625 h 85725"/>
                  <a:gd name="connsiteX5" fmla="*/ 0 w 104775"/>
                  <a:gd name="connsiteY5" fmla="*/ 28575 h 85725"/>
                  <a:gd name="connsiteX6" fmla="*/ 28575 w 104775"/>
                  <a:gd name="connsiteY6" fmla="*/ 0 h 85725"/>
                  <a:gd name="connsiteX7" fmla="*/ 66675 w 104775"/>
                  <a:gd name="connsiteY7" fmla="*/ 0 h 85725"/>
                  <a:gd name="connsiteX8" fmla="*/ 104775 w 104775"/>
                  <a:gd name="connsiteY8" fmla="*/ 38100 h 85725"/>
                  <a:gd name="connsiteX9" fmla="*/ 104775 w 104775"/>
                  <a:gd name="connsiteY9" fmla="*/ 5715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 h="85725">
                    <a:moveTo>
                      <a:pt x="47625" y="85725"/>
                    </a:moveTo>
                    <a:lnTo>
                      <a:pt x="47625" y="76200"/>
                    </a:lnTo>
                    <a:lnTo>
                      <a:pt x="28575" y="57150"/>
                    </a:lnTo>
                    <a:lnTo>
                      <a:pt x="9525" y="57150"/>
                    </a:lnTo>
                    <a:cubicBezTo>
                      <a:pt x="4286" y="57150"/>
                      <a:pt x="0" y="52864"/>
                      <a:pt x="0" y="47625"/>
                    </a:cubicBezTo>
                    <a:lnTo>
                      <a:pt x="0" y="28575"/>
                    </a:lnTo>
                    <a:cubicBezTo>
                      <a:pt x="0" y="12764"/>
                      <a:pt x="12764" y="0"/>
                      <a:pt x="28575" y="0"/>
                    </a:cubicBezTo>
                    <a:lnTo>
                      <a:pt x="66675" y="0"/>
                    </a:lnTo>
                    <a:lnTo>
                      <a:pt x="104775" y="38100"/>
                    </a:lnTo>
                    <a:lnTo>
                      <a:pt x="104775" y="57150"/>
                    </a:lnTo>
                  </a:path>
                </a:pathLst>
              </a:custGeom>
              <a:noFill/>
              <a:ln w="12700" cap="flat">
                <a:solidFill>
                  <a:srgbClr val="213467"/>
                </a:solidFill>
                <a:prstDash val="solid"/>
                <a:round/>
              </a:ln>
            </p:spPr>
            <p:txBody>
              <a:bodyPr rtlCol="0" anchor="ctr"/>
              <a:lstStyle/>
              <a:p>
                <a:endParaRPr lang="fr-FR"/>
              </a:p>
            </p:txBody>
          </p:sp>
          <p:sp>
            <p:nvSpPr>
              <p:cNvPr id="220" name="Forme libre : forme 219">
                <a:extLst>
                  <a:ext uri="{FF2B5EF4-FFF2-40B4-BE49-F238E27FC236}">
                    <a16:creationId xmlns:a16="http://schemas.microsoft.com/office/drawing/2014/main" id="{E9E80E4E-B1C4-4D64-B814-ABA9B77F00DA}"/>
                  </a:ext>
                </a:extLst>
              </p:cNvPr>
              <p:cNvSpPr/>
              <p:nvPr/>
            </p:nvSpPr>
            <p:spPr>
              <a:xfrm>
                <a:off x="10676730" y="4105488"/>
                <a:ext cx="76200" cy="95250"/>
              </a:xfrm>
              <a:custGeom>
                <a:avLst/>
                <a:gdLst>
                  <a:gd name="connsiteX0" fmla="*/ 0 w 76200"/>
                  <a:gd name="connsiteY0" fmla="*/ 95250 h 95250"/>
                  <a:gd name="connsiteX1" fmla="*/ 19050 w 76200"/>
                  <a:gd name="connsiteY1" fmla="*/ 95250 h 95250"/>
                  <a:gd name="connsiteX2" fmla="*/ 38100 w 76200"/>
                  <a:gd name="connsiteY2" fmla="*/ 76200 h 95250"/>
                  <a:gd name="connsiteX3" fmla="*/ 38100 w 76200"/>
                  <a:gd name="connsiteY3" fmla="*/ 66675 h 95250"/>
                  <a:gd name="connsiteX4" fmla="*/ 57150 w 76200"/>
                  <a:gd name="connsiteY4" fmla="*/ 47625 h 95250"/>
                  <a:gd name="connsiteX5" fmla="*/ 76200 w 76200"/>
                  <a:gd name="connsiteY5" fmla="*/ 47625 h 95250"/>
                  <a:gd name="connsiteX6" fmla="*/ 76200 w 76200"/>
                  <a:gd name="connsiteY6" fmla="*/ 19050 h 95250"/>
                  <a:gd name="connsiteX7" fmla="*/ 57150 w 76200"/>
                  <a:gd name="connsiteY7" fmla="*/ 0 h 95250"/>
                  <a:gd name="connsiteX8" fmla="*/ 28575 w 7620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95250">
                    <a:moveTo>
                      <a:pt x="0" y="95250"/>
                    </a:moveTo>
                    <a:lnTo>
                      <a:pt x="19050" y="95250"/>
                    </a:lnTo>
                    <a:lnTo>
                      <a:pt x="38100" y="76200"/>
                    </a:lnTo>
                    <a:lnTo>
                      <a:pt x="38100" y="66675"/>
                    </a:lnTo>
                    <a:lnTo>
                      <a:pt x="57150" y="47625"/>
                    </a:lnTo>
                    <a:lnTo>
                      <a:pt x="76200" y="47625"/>
                    </a:lnTo>
                    <a:lnTo>
                      <a:pt x="76200" y="19050"/>
                    </a:lnTo>
                    <a:cubicBezTo>
                      <a:pt x="76200" y="8572"/>
                      <a:pt x="67628" y="0"/>
                      <a:pt x="57150" y="0"/>
                    </a:cubicBezTo>
                    <a:lnTo>
                      <a:pt x="28575" y="0"/>
                    </a:lnTo>
                  </a:path>
                </a:pathLst>
              </a:custGeom>
              <a:noFill/>
              <a:ln w="12700" cap="flat">
                <a:solidFill>
                  <a:srgbClr val="213467"/>
                </a:solidFill>
                <a:prstDash val="solid"/>
                <a:round/>
              </a:ln>
            </p:spPr>
            <p:txBody>
              <a:bodyPr rtlCol="0" anchor="ctr"/>
              <a:lstStyle/>
              <a:p>
                <a:endParaRPr lang="fr-FR"/>
              </a:p>
            </p:txBody>
          </p:sp>
          <p:sp>
            <p:nvSpPr>
              <p:cNvPr id="221" name="Forme libre : forme 220">
                <a:extLst>
                  <a:ext uri="{FF2B5EF4-FFF2-40B4-BE49-F238E27FC236}">
                    <a16:creationId xmlns:a16="http://schemas.microsoft.com/office/drawing/2014/main" id="{7D4BCE97-4A7A-4E80-B8F4-9B6103634748}"/>
                  </a:ext>
                </a:extLst>
              </p:cNvPr>
              <p:cNvSpPr/>
              <p:nvPr/>
            </p:nvSpPr>
            <p:spPr>
              <a:xfrm>
                <a:off x="10705305" y="4210263"/>
                <a:ext cx="47625" cy="47625"/>
              </a:xfrm>
              <a:custGeom>
                <a:avLst/>
                <a:gdLst>
                  <a:gd name="connsiteX0" fmla="*/ 28575 w 47625"/>
                  <a:gd name="connsiteY0" fmla="*/ 47625 h 47625"/>
                  <a:gd name="connsiteX1" fmla="*/ 47625 w 47625"/>
                  <a:gd name="connsiteY1" fmla="*/ 28575 h 47625"/>
                  <a:gd name="connsiteX2" fmla="*/ 47625 w 47625"/>
                  <a:gd name="connsiteY2" fmla="*/ 19050 h 47625"/>
                  <a:gd name="connsiteX3" fmla="*/ 28575 w 47625"/>
                  <a:gd name="connsiteY3" fmla="*/ 0 h 47625"/>
                  <a:gd name="connsiteX4" fmla="*/ 19050 w 47625"/>
                  <a:gd name="connsiteY4" fmla="*/ 0 h 47625"/>
                  <a:gd name="connsiteX5" fmla="*/ 0 w 47625"/>
                  <a:gd name="connsiteY5" fmla="*/ 1905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47625">
                    <a:moveTo>
                      <a:pt x="28575" y="47625"/>
                    </a:moveTo>
                    <a:lnTo>
                      <a:pt x="47625" y="28575"/>
                    </a:lnTo>
                    <a:lnTo>
                      <a:pt x="47625" y="19050"/>
                    </a:lnTo>
                    <a:lnTo>
                      <a:pt x="28575" y="0"/>
                    </a:lnTo>
                    <a:lnTo>
                      <a:pt x="19050" y="0"/>
                    </a:lnTo>
                    <a:lnTo>
                      <a:pt x="0" y="19050"/>
                    </a:lnTo>
                  </a:path>
                </a:pathLst>
              </a:custGeom>
              <a:noFill/>
              <a:ln w="12700" cap="flat">
                <a:solidFill>
                  <a:srgbClr val="213467"/>
                </a:solidFill>
                <a:prstDash val="solid"/>
                <a:round/>
              </a:ln>
            </p:spPr>
            <p:txBody>
              <a:bodyPr rtlCol="0" anchor="ctr"/>
              <a:lstStyle/>
              <a:p>
                <a:endParaRPr lang="fr-FR"/>
              </a:p>
            </p:txBody>
          </p:sp>
        </p:grpSp>
        <p:grpSp>
          <p:nvGrpSpPr>
            <p:cNvPr id="222" name="Graphique 35">
              <a:extLst>
                <a:ext uri="{FF2B5EF4-FFF2-40B4-BE49-F238E27FC236}">
                  <a16:creationId xmlns:a16="http://schemas.microsoft.com/office/drawing/2014/main" id="{7C399F67-1002-448A-B418-F58AAA080B86}"/>
                </a:ext>
              </a:extLst>
            </p:cNvPr>
            <p:cNvGrpSpPr/>
            <p:nvPr/>
          </p:nvGrpSpPr>
          <p:grpSpPr>
            <a:xfrm>
              <a:off x="1497985" y="4537086"/>
              <a:ext cx="154602" cy="204620"/>
              <a:chOff x="4099733" y="3555953"/>
              <a:chExt cx="323850" cy="428625"/>
            </a:xfrm>
            <a:noFill/>
          </p:grpSpPr>
          <p:sp>
            <p:nvSpPr>
              <p:cNvPr id="223" name="Forme libre : forme 222">
                <a:extLst>
                  <a:ext uri="{FF2B5EF4-FFF2-40B4-BE49-F238E27FC236}">
                    <a16:creationId xmlns:a16="http://schemas.microsoft.com/office/drawing/2014/main" id="{BE94A3FC-A305-44CB-B2ED-677AFDEFE7C3}"/>
                  </a:ext>
                </a:extLst>
              </p:cNvPr>
              <p:cNvSpPr/>
              <p:nvPr/>
            </p:nvSpPr>
            <p:spPr>
              <a:xfrm>
                <a:off x="4099733" y="3555953"/>
                <a:ext cx="323850" cy="361950"/>
              </a:xfrm>
              <a:custGeom>
                <a:avLst/>
                <a:gdLst>
                  <a:gd name="connsiteX0" fmla="*/ 0 w 323850"/>
                  <a:gd name="connsiteY0" fmla="*/ 361950 h 361950"/>
                  <a:gd name="connsiteX1" fmla="*/ 0 w 323850"/>
                  <a:gd name="connsiteY1" fmla="*/ 47625 h 361950"/>
                  <a:gd name="connsiteX2" fmla="*/ 47625 w 323850"/>
                  <a:gd name="connsiteY2" fmla="*/ 0 h 361950"/>
                  <a:gd name="connsiteX3" fmla="*/ 323850 w 323850"/>
                  <a:gd name="connsiteY3" fmla="*/ 0 h 361950"/>
                  <a:gd name="connsiteX4" fmla="*/ 323850 w 323850"/>
                  <a:gd name="connsiteY4" fmla="*/ 323850 h 361950"/>
                  <a:gd name="connsiteX5" fmla="*/ 295275 w 323850"/>
                  <a:gd name="connsiteY5" fmla="*/ 3238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0" h="361950">
                    <a:moveTo>
                      <a:pt x="0" y="361950"/>
                    </a:moveTo>
                    <a:lnTo>
                      <a:pt x="0" y="47625"/>
                    </a:lnTo>
                    <a:cubicBezTo>
                      <a:pt x="0" y="21336"/>
                      <a:pt x="21336" y="0"/>
                      <a:pt x="47625" y="0"/>
                    </a:cubicBezTo>
                    <a:lnTo>
                      <a:pt x="323850" y="0"/>
                    </a:lnTo>
                    <a:lnTo>
                      <a:pt x="323850" y="323850"/>
                    </a:lnTo>
                    <a:lnTo>
                      <a:pt x="295275" y="323850"/>
                    </a:lnTo>
                  </a:path>
                </a:pathLst>
              </a:custGeom>
              <a:noFill/>
              <a:ln w="12700" cap="flat">
                <a:solidFill>
                  <a:srgbClr val="213467"/>
                </a:solidFill>
                <a:prstDash val="solid"/>
                <a:round/>
              </a:ln>
            </p:spPr>
            <p:txBody>
              <a:bodyPr rtlCol="0" anchor="ctr"/>
              <a:lstStyle/>
              <a:p>
                <a:endParaRPr lang="fr-FR"/>
              </a:p>
            </p:txBody>
          </p:sp>
          <p:sp>
            <p:nvSpPr>
              <p:cNvPr id="224" name="Forme libre : forme 223">
                <a:extLst>
                  <a:ext uri="{FF2B5EF4-FFF2-40B4-BE49-F238E27FC236}">
                    <a16:creationId xmlns:a16="http://schemas.microsoft.com/office/drawing/2014/main" id="{F4EC3C3C-9975-4BD6-8804-B88395665DC7}"/>
                  </a:ext>
                </a:extLst>
              </p:cNvPr>
              <p:cNvSpPr/>
              <p:nvPr/>
            </p:nvSpPr>
            <p:spPr>
              <a:xfrm>
                <a:off x="4099733" y="3879803"/>
                <a:ext cx="323850" cy="85725"/>
              </a:xfrm>
              <a:custGeom>
                <a:avLst/>
                <a:gdLst>
                  <a:gd name="connsiteX0" fmla="*/ 66675 w 323850"/>
                  <a:gd name="connsiteY0" fmla="*/ 85725 h 85725"/>
                  <a:gd name="connsiteX1" fmla="*/ 43625 w 323850"/>
                  <a:gd name="connsiteY1" fmla="*/ 85725 h 85725"/>
                  <a:gd name="connsiteX2" fmla="*/ 0 w 323850"/>
                  <a:gd name="connsiteY2" fmla="*/ 42100 h 85725"/>
                  <a:gd name="connsiteX3" fmla="*/ 0 w 323850"/>
                  <a:gd name="connsiteY3" fmla="*/ 43053 h 85725"/>
                  <a:gd name="connsiteX4" fmla="*/ 43625 w 323850"/>
                  <a:gd name="connsiteY4" fmla="*/ 0 h 85725"/>
                  <a:gd name="connsiteX5" fmla="*/ 323850 w 323850"/>
                  <a:gd name="connsiteY5" fmla="*/ 0 h 85725"/>
                  <a:gd name="connsiteX6" fmla="*/ 323850 w 323850"/>
                  <a:gd name="connsiteY6" fmla="*/ 85725 h 85725"/>
                  <a:gd name="connsiteX7" fmla="*/ 161925 w 323850"/>
                  <a:gd name="connsiteY7"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85725">
                    <a:moveTo>
                      <a:pt x="66675" y="85725"/>
                    </a:moveTo>
                    <a:lnTo>
                      <a:pt x="43625" y="85725"/>
                    </a:lnTo>
                    <a:cubicBezTo>
                      <a:pt x="19526" y="85725"/>
                      <a:pt x="0" y="66199"/>
                      <a:pt x="0" y="42100"/>
                    </a:cubicBezTo>
                    <a:lnTo>
                      <a:pt x="0" y="43053"/>
                    </a:lnTo>
                    <a:cubicBezTo>
                      <a:pt x="0" y="18859"/>
                      <a:pt x="19526" y="0"/>
                      <a:pt x="43625" y="0"/>
                    </a:cubicBezTo>
                    <a:lnTo>
                      <a:pt x="323850" y="0"/>
                    </a:lnTo>
                    <a:lnTo>
                      <a:pt x="323850" y="85725"/>
                    </a:lnTo>
                    <a:lnTo>
                      <a:pt x="161925" y="85725"/>
                    </a:lnTo>
                  </a:path>
                </a:pathLst>
              </a:custGeom>
              <a:noFill/>
              <a:ln w="12700" cap="flat">
                <a:solidFill>
                  <a:srgbClr val="213467"/>
                </a:solidFill>
                <a:prstDash val="solid"/>
                <a:round/>
              </a:ln>
            </p:spPr>
            <p:txBody>
              <a:bodyPr rtlCol="0" anchor="ctr"/>
              <a:lstStyle/>
              <a:p>
                <a:endParaRPr lang="fr-FR"/>
              </a:p>
            </p:txBody>
          </p:sp>
          <p:sp>
            <p:nvSpPr>
              <p:cNvPr id="225" name="Forme libre : forme 224">
                <a:extLst>
                  <a:ext uri="{FF2B5EF4-FFF2-40B4-BE49-F238E27FC236}">
                    <a16:creationId xmlns:a16="http://schemas.microsoft.com/office/drawing/2014/main" id="{97F2D6E8-3BB6-4013-86AD-635F1B866A46}"/>
                  </a:ext>
                </a:extLst>
              </p:cNvPr>
              <p:cNvSpPr/>
              <p:nvPr/>
            </p:nvSpPr>
            <p:spPr>
              <a:xfrm>
                <a:off x="4242608" y="3879803"/>
                <a:ext cx="142875" cy="47625"/>
              </a:xfrm>
              <a:custGeom>
                <a:avLst/>
                <a:gdLst>
                  <a:gd name="connsiteX0" fmla="*/ 0 w 142875"/>
                  <a:gd name="connsiteY0" fmla="*/ 47625 h 47625"/>
                  <a:gd name="connsiteX1" fmla="*/ 142875 w 142875"/>
                  <a:gd name="connsiteY1" fmla="*/ 47625 h 47625"/>
                  <a:gd name="connsiteX2" fmla="*/ 142875 w 142875"/>
                  <a:gd name="connsiteY2" fmla="*/ 0 h 47625"/>
                </a:gdLst>
                <a:ahLst/>
                <a:cxnLst>
                  <a:cxn ang="0">
                    <a:pos x="connsiteX0" y="connsiteY0"/>
                  </a:cxn>
                  <a:cxn ang="0">
                    <a:pos x="connsiteX1" y="connsiteY1"/>
                  </a:cxn>
                  <a:cxn ang="0">
                    <a:pos x="connsiteX2" y="connsiteY2"/>
                  </a:cxn>
                </a:cxnLst>
                <a:rect l="l" t="t" r="r" b="b"/>
                <a:pathLst>
                  <a:path w="142875" h="47625">
                    <a:moveTo>
                      <a:pt x="0" y="47625"/>
                    </a:moveTo>
                    <a:lnTo>
                      <a:pt x="142875" y="47625"/>
                    </a:lnTo>
                    <a:lnTo>
                      <a:pt x="142875" y="0"/>
                    </a:lnTo>
                  </a:path>
                </a:pathLst>
              </a:custGeom>
              <a:noFill/>
              <a:ln w="12700" cap="flat">
                <a:solidFill>
                  <a:srgbClr val="213467"/>
                </a:solidFill>
                <a:prstDash val="solid"/>
                <a:round/>
              </a:ln>
            </p:spPr>
            <p:txBody>
              <a:bodyPr rtlCol="0" anchor="ctr"/>
              <a:lstStyle/>
              <a:p>
                <a:endParaRPr lang="fr-FR"/>
              </a:p>
            </p:txBody>
          </p:sp>
          <p:sp>
            <p:nvSpPr>
              <p:cNvPr id="226" name="Forme libre : forme 225">
                <a:extLst>
                  <a:ext uri="{FF2B5EF4-FFF2-40B4-BE49-F238E27FC236}">
                    <a16:creationId xmlns:a16="http://schemas.microsoft.com/office/drawing/2014/main" id="{C9A5B9E3-8582-4801-AE9B-B9B5DD59A0E0}"/>
                  </a:ext>
                </a:extLst>
              </p:cNvPr>
              <p:cNvSpPr/>
              <p:nvPr/>
            </p:nvSpPr>
            <p:spPr>
              <a:xfrm>
                <a:off x="4128308" y="3927428"/>
                <a:ext cx="57150" cy="9525"/>
              </a:xfrm>
              <a:custGeom>
                <a:avLst/>
                <a:gdLst>
                  <a:gd name="connsiteX0" fmla="*/ 0 w 57150"/>
                  <a:gd name="connsiteY0" fmla="*/ 0 h 9525"/>
                  <a:gd name="connsiteX1" fmla="*/ 57150 w 57150"/>
                  <a:gd name="connsiteY1" fmla="*/ 0 h 9525"/>
                </a:gdLst>
                <a:ahLst/>
                <a:cxnLst>
                  <a:cxn ang="0">
                    <a:pos x="connsiteX0" y="connsiteY0"/>
                  </a:cxn>
                  <a:cxn ang="0">
                    <a:pos x="connsiteX1" y="connsiteY1"/>
                  </a:cxn>
                </a:cxnLst>
                <a:rect l="l" t="t" r="r" b="b"/>
                <a:pathLst>
                  <a:path w="57150" h="9525">
                    <a:moveTo>
                      <a:pt x="0" y="0"/>
                    </a:moveTo>
                    <a:lnTo>
                      <a:pt x="57150" y="0"/>
                    </a:lnTo>
                  </a:path>
                </a:pathLst>
              </a:custGeom>
              <a:ln w="12700" cap="flat">
                <a:solidFill>
                  <a:srgbClr val="213467"/>
                </a:solidFill>
                <a:prstDash val="solid"/>
                <a:round/>
              </a:ln>
            </p:spPr>
            <p:txBody>
              <a:bodyPr rtlCol="0" anchor="ctr"/>
              <a:lstStyle/>
              <a:p>
                <a:endParaRPr lang="fr-FR"/>
              </a:p>
            </p:txBody>
          </p:sp>
          <p:sp>
            <p:nvSpPr>
              <p:cNvPr id="227" name="Forme libre : forme 226">
                <a:extLst>
                  <a:ext uri="{FF2B5EF4-FFF2-40B4-BE49-F238E27FC236}">
                    <a16:creationId xmlns:a16="http://schemas.microsoft.com/office/drawing/2014/main" id="{9B5E5597-3FA3-4CDB-8EFF-C2E85231D6DA}"/>
                  </a:ext>
                </a:extLst>
              </p:cNvPr>
              <p:cNvSpPr/>
              <p:nvPr/>
            </p:nvSpPr>
            <p:spPr>
              <a:xfrm>
                <a:off x="4185458" y="3908378"/>
                <a:ext cx="57150" cy="76200"/>
              </a:xfrm>
              <a:custGeom>
                <a:avLst/>
                <a:gdLst>
                  <a:gd name="connsiteX0" fmla="*/ 0 w 57150"/>
                  <a:gd name="connsiteY0" fmla="*/ 0 h 76200"/>
                  <a:gd name="connsiteX1" fmla="*/ 0 w 57150"/>
                  <a:gd name="connsiteY1" fmla="*/ 76200 h 76200"/>
                  <a:gd name="connsiteX2" fmla="*/ 28575 w 57150"/>
                  <a:gd name="connsiteY2" fmla="*/ 58579 h 76200"/>
                  <a:gd name="connsiteX3" fmla="*/ 57150 w 57150"/>
                  <a:gd name="connsiteY3" fmla="*/ 76200 h 76200"/>
                  <a:gd name="connsiteX4" fmla="*/ 57150 w 57150"/>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76200">
                    <a:moveTo>
                      <a:pt x="0" y="0"/>
                    </a:moveTo>
                    <a:lnTo>
                      <a:pt x="0" y="76200"/>
                    </a:lnTo>
                    <a:lnTo>
                      <a:pt x="28575" y="58579"/>
                    </a:lnTo>
                    <a:lnTo>
                      <a:pt x="57150" y="76200"/>
                    </a:lnTo>
                    <a:lnTo>
                      <a:pt x="57150" y="0"/>
                    </a:lnTo>
                    <a:close/>
                  </a:path>
                </a:pathLst>
              </a:custGeom>
              <a:noFill/>
              <a:ln w="12700" cap="flat">
                <a:solidFill>
                  <a:srgbClr val="213467"/>
                </a:solidFill>
                <a:prstDash val="solid"/>
                <a:round/>
              </a:ln>
            </p:spPr>
            <p:txBody>
              <a:bodyPr rtlCol="0" anchor="ctr"/>
              <a:lstStyle/>
              <a:p>
                <a:endParaRPr lang="fr-FR"/>
              </a:p>
            </p:txBody>
          </p:sp>
          <p:sp>
            <p:nvSpPr>
              <p:cNvPr id="228" name="Forme libre : forme 227">
                <a:extLst>
                  <a:ext uri="{FF2B5EF4-FFF2-40B4-BE49-F238E27FC236}">
                    <a16:creationId xmlns:a16="http://schemas.microsoft.com/office/drawing/2014/main" id="{A48FA8A6-55DD-49CB-956B-128A6D4B12F0}"/>
                  </a:ext>
                </a:extLst>
              </p:cNvPr>
              <p:cNvSpPr/>
              <p:nvPr/>
            </p:nvSpPr>
            <p:spPr>
              <a:xfrm>
                <a:off x="4147358" y="3584528"/>
                <a:ext cx="9525" cy="266700"/>
              </a:xfrm>
              <a:custGeom>
                <a:avLst/>
                <a:gdLst>
                  <a:gd name="connsiteX0" fmla="*/ 0 w 9525"/>
                  <a:gd name="connsiteY0" fmla="*/ 0 h 266700"/>
                  <a:gd name="connsiteX1" fmla="*/ 0 w 9525"/>
                  <a:gd name="connsiteY1" fmla="*/ 266700 h 266700"/>
                </a:gdLst>
                <a:ahLst/>
                <a:cxnLst>
                  <a:cxn ang="0">
                    <a:pos x="connsiteX0" y="connsiteY0"/>
                  </a:cxn>
                  <a:cxn ang="0">
                    <a:pos x="connsiteX1" y="connsiteY1"/>
                  </a:cxn>
                </a:cxnLst>
                <a:rect l="l" t="t" r="r" b="b"/>
                <a:pathLst>
                  <a:path w="9525" h="266700">
                    <a:moveTo>
                      <a:pt x="0" y="0"/>
                    </a:moveTo>
                    <a:lnTo>
                      <a:pt x="0" y="266700"/>
                    </a:lnTo>
                  </a:path>
                </a:pathLst>
              </a:custGeom>
              <a:ln w="12700" cap="flat">
                <a:solidFill>
                  <a:srgbClr val="213467"/>
                </a:solidFill>
                <a:prstDash val="solid"/>
                <a:round/>
              </a:ln>
            </p:spPr>
            <p:txBody>
              <a:bodyPr rtlCol="0" anchor="ctr"/>
              <a:lstStyle/>
              <a:p>
                <a:endParaRPr lang="fr-FR"/>
              </a:p>
            </p:txBody>
          </p:sp>
        </p:grpSp>
      </p:grpSp>
      <p:grpSp>
        <p:nvGrpSpPr>
          <p:cNvPr id="6" name="Groupe 5">
            <a:extLst>
              <a:ext uri="{FF2B5EF4-FFF2-40B4-BE49-F238E27FC236}">
                <a16:creationId xmlns:a16="http://schemas.microsoft.com/office/drawing/2014/main" id="{175C1E40-7F2D-4299-A0CA-2545A579EA3B}"/>
              </a:ext>
            </a:extLst>
          </p:cNvPr>
          <p:cNvGrpSpPr/>
          <p:nvPr/>
        </p:nvGrpSpPr>
        <p:grpSpPr>
          <a:xfrm>
            <a:off x="3314700" y="1163242"/>
            <a:ext cx="1999786" cy="4413647"/>
            <a:chOff x="2171700" y="1163241"/>
            <a:chExt cx="1999786" cy="4413647"/>
          </a:xfrm>
        </p:grpSpPr>
        <p:grpSp>
          <p:nvGrpSpPr>
            <p:cNvPr id="250" name="Groupe 249">
              <a:extLst>
                <a:ext uri="{FF2B5EF4-FFF2-40B4-BE49-F238E27FC236}">
                  <a16:creationId xmlns:a16="http://schemas.microsoft.com/office/drawing/2014/main" id="{C68595DE-D7F8-4A34-8131-804C513D9954}"/>
                </a:ext>
              </a:extLst>
            </p:cNvPr>
            <p:cNvGrpSpPr/>
            <p:nvPr/>
          </p:nvGrpSpPr>
          <p:grpSpPr>
            <a:xfrm>
              <a:off x="2953204" y="1163241"/>
              <a:ext cx="1218282" cy="657671"/>
              <a:chOff x="2953204" y="1163241"/>
              <a:chExt cx="1218282" cy="657671"/>
            </a:xfrm>
          </p:grpSpPr>
          <p:grpSp>
            <p:nvGrpSpPr>
              <p:cNvPr id="251" name="Groupe 250">
                <a:extLst>
                  <a:ext uri="{FF2B5EF4-FFF2-40B4-BE49-F238E27FC236}">
                    <a16:creationId xmlns:a16="http://schemas.microsoft.com/office/drawing/2014/main" id="{DAC17BF9-294E-42C6-B318-7693953A9CFD}"/>
                  </a:ext>
                </a:extLst>
              </p:cNvPr>
              <p:cNvGrpSpPr/>
              <p:nvPr/>
            </p:nvGrpSpPr>
            <p:grpSpPr>
              <a:xfrm>
                <a:off x="2953204" y="1163241"/>
                <a:ext cx="1218282" cy="534245"/>
                <a:chOff x="307640" y="1410890"/>
                <a:chExt cx="1218282" cy="534245"/>
              </a:xfrm>
            </p:grpSpPr>
            <p:sp>
              <p:nvSpPr>
                <p:cNvPr id="253" name="ZoneTexte 252">
                  <a:extLst>
                    <a:ext uri="{FF2B5EF4-FFF2-40B4-BE49-F238E27FC236}">
                      <a16:creationId xmlns:a16="http://schemas.microsoft.com/office/drawing/2014/main" id="{0E56E71E-BBC7-4489-B561-78E6FFA3211C}"/>
                    </a:ext>
                  </a:extLst>
                </p:cNvPr>
                <p:cNvSpPr txBox="1"/>
                <p:nvPr/>
              </p:nvSpPr>
              <p:spPr>
                <a:xfrm>
                  <a:off x="307640" y="1591192"/>
                  <a:ext cx="1218282" cy="353943"/>
                </a:xfrm>
                <a:prstGeom prst="rect">
                  <a:avLst/>
                </a:prstGeom>
                <a:noFill/>
              </p:spPr>
              <p:txBody>
                <a:bodyPr wrap="none" lIns="0" tIns="0" rIns="0" bIns="0" rtlCol="0">
                  <a:spAutoFit/>
                </a:bodyPr>
                <a:lstStyle/>
                <a:p>
                  <a:pPr algn="ctr"/>
                  <a:r>
                    <a:rPr lang="fr-FR" sz="1200">
                      <a:solidFill>
                        <a:schemeClr val="bg1"/>
                      </a:solidFill>
                      <a:latin typeface="Lato Black" panose="020F0A02020204030203" pitchFamily="34" charset="0"/>
                    </a:rPr>
                    <a:t> Remise en cause</a:t>
                  </a:r>
                  <a:br>
                    <a:rPr lang="fr-FR" sz="1200">
                      <a:solidFill>
                        <a:schemeClr val="bg1"/>
                      </a:solidFill>
                      <a:latin typeface="Lato Black" panose="020F0A02020204030203" pitchFamily="34" charset="0"/>
                    </a:rPr>
                  </a:br>
                  <a:r>
                    <a:rPr lang="fr-FR" sz="1100" i="1">
                      <a:solidFill>
                        <a:schemeClr val="bg1"/>
                      </a:solidFill>
                      <a:latin typeface="Adobe Caslon Pro" panose="0205050205050A020403" pitchFamily="18" charset="0"/>
                    </a:rPr>
                    <a:t>du techno-push​</a:t>
                  </a:r>
                </a:p>
              </p:txBody>
            </p:sp>
            <p:grpSp>
              <p:nvGrpSpPr>
                <p:cNvPr id="254" name="Groupe 253">
                  <a:extLst>
                    <a:ext uri="{FF2B5EF4-FFF2-40B4-BE49-F238E27FC236}">
                      <a16:creationId xmlns:a16="http://schemas.microsoft.com/office/drawing/2014/main" id="{4D27F8E1-BCC1-4A55-B96A-3A4C5A55B4E8}"/>
                    </a:ext>
                  </a:extLst>
                </p:cNvPr>
                <p:cNvGrpSpPr/>
                <p:nvPr/>
              </p:nvGrpSpPr>
              <p:grpSpPr>
                <a:xfrm>
                  <a:off x="541344" y="1410890"/>
                  <a:ext cx="750875" cy="143637"/>
                  <a:chOff x="423466" y="1410890"/>
                  <a:chExt cx="750875" cy="143637"/>
                </a:xfrm>
              </p:grpSpPr>
              <p:sp>
                <p:nvSpPr>
                  <p:cNvPr id="255" name="Parallélogramme 254">
                    <a:extLst>
                      <a:ext uri="{FF2B5EF4-FFF2-40B4-BE49-F238E27FC236}">
                        <a16:creationId xmlns:a16="http://schemas.microsoft.com/office/drawing/2014/main" id="{527D52E8-595F-4005-9C8E-AE33E15C3F35}"/>
                      </a:ext>
                    </a:extLst>
                  </p:cNvPr>
                  <p:cNvSpPr/>
                  <p:nvPr/>
                </p:nvSpPr>
                <p:spPr>
                  <a:xfrm>
                    <a:off x="423466" y="1410890"/>
                    <a:ext cx="568161" cy="143637"/>
                  </a:xfrm>
                  <a:prstGeom prst="parallelogram">
                    <a:avLst/>
                  </a:prstGeom>
                  <a:solidFill>
                    <a:srgbClr val="C4DC01"/>
                  </a:solidFill>
                  <a:ln w="6350" cap="sq">
                    <a:no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800" spc="200">
                        <a:solidFill>
                          <a:srgbClr val="213467"/>
                        </a:solidFill>
                        <a:latin typeface="Lato Black" panose="020F0A02020204030203" pitchFamily="34" charset="0"/>
                        <a:cs typeface="Lato" panose="020F0502020204030203" pitchFamily="34" charset="0"/>
                      </a:rPr>
                      <a:t>PHASE</a:t>
                    </a:r>
                  </a:p>
                </p:txBody>
              </p:sp>
              <p:sp>
                <p:nvSpPr>
                  <p:cNvPr id="256" name="Parallélogramme 255">
                    <a:extLst>
                      <a:ext uri="{FF2B5EF4-FFF2-40B4-BE49-F238E27FC236}">
                        <a16:creationId xmlns:a16="http://schemas.microsoft.com/office/drawing/2014/main" id="{F8DC93D9-4530-4779-BBDF-C89D82DBE354}"/>
                      </a:ext>
                    </a:extLst>
                  </p:cNvPr>
                  <p:cNvSpPr/>
                  <p:nvPr/>
                </p:nvSpPr>
                <p:spPr>
                  <a:xfrm>
                    <a:off x="977888" y="1410890"/>
                    <a:ext cx="196453" cy="143637"/>
                  </a:xfrm>
                  <a:prstGeom prst="parallelogram">
                    <a:avLst/>
                  </a:prstGeom>
                  <a:solidFill>
                    <a:schemeClr val="bg1"/>
                  </a:solidFill>
                  <a:ln w="6350" cap="sq">
                    <a:noFill/>
                    <a:miter lim="800000"/>
                  </a:ln>
                  <a:effectLst/>
                </p:spPr>
                <p:txBody>
                  <a:bodyPr rot="0" spcFirstLastPara="0" vertOverflow="overflow" horzOverflow="overflow" vert="horz" wrap="none" lIns="18000" tIns="0" rIns="0" bIns="0" numCol="1" spcCol="0" rtlCol="0" fromWordArt="0" anchor="ctr" anchorCtr="0" forceAA="0" compatLnSpc="1">
                    <a:prstTxWarp prst="textNoShape">
                      <a:avLst/>
                    </a:prstTxWarp>
                    <a:noAutofit/>
                  </a:bodyPr>
                  <a:lstStyle/>
                  <a:p>
                    <a:pPr algn="ctr"/>
                    <a:r>
                      <a:rPr lang="fr-FR" sz="800" spc="200">
                        <a:solidFill>
                          <a:srgbClr val="213467"/>
                        </a:solidFill>
                        <a:latin typeface="Lato Black" panose="020F0A02020204030203" pitchFamily="34" charset="0"/>
                        <a:cs typeface="Lato" panose="020F0502020204030203" pitchFamily="34" charset="0"/>
                      </a:rPr>
                      <a:t>2</a:t>
                    </a:r>
                  </a:p>
                </p:txBody>
              </p:sp>
            </p:grpSp>
          </p:grpSp>
          <p:cxnSp>
            <p:nvCxnSpPr>
              <p:cNvPr id="252" name="Connecteur droit 251">
                <a:extLst>
                  <a:ext uri="{FF2B5EF4-FFF2-40B4-BE49-F238E27FC236}">
                    <a16:creationId xmlns:a16="http://schemas.microsoft.com/office/drawing/2014/main" id="{13BC12B1-8D3A-4906-9133-98357929BE81}"/>
                  </a:ext>
                </a:extLst>
              </p:cNvPr>
              <p:cNvCxnSpPr>
                <a:cxnSpLocks/>
              </p:cNvCxnSpPr>
              <p:nvPr/>
            </p:nvCxnSpPr>
            <p:spPr>
              <a:xfrm rot="5400000" flipH="1" flipV="1">
                <a:off x="3639133" y="1620093"/>
                <a:ext cx="0" cy="40163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grpSp>
        <p:cxnSp>
          <p:nvCxnSpPr>
            <p:cNvPr id="257" name="Connecteur droit 256">
              <a:extLst>
                <a:ext uri="{FF2B5EF4-FFF2-40B4-BE49-F238E27FC236}">
                  <a16:creationId xmlns:a16="http://schemas.microsoft.com/office/drawing/2014/main" id="{8B6B087E-C29A-4A15-B8F4-2EF451F5B2CF}"/>
                </a:ext>
              </a:extLst>
            </p:cNvPr>
            <p:cNvCxnSpPr>
              <a:cxnSpLocks/>
            </p:cNvCxnSpPr>
            <p:nvPr/>
          </p:nvCxnSpPr>
          <p:spPr>
            <a:xfrm>
              <a:off x="2171700" y="1724026"/>
              <a:ext cx="0" cy="3852862"/>
            </a:xfrm>
            <a:prstGeom prst="line">
              <a:avLst/>
            </a:prstGeom>
            <a:ln>
              <a:gradFill>
                <a:gsLst>
                  <a:gs pos="50000">
                    <a:schemeClr val="bg1">
                      <a:alpha val="71000"/>
                    </a:schemeClr>
                  </a:gs>
                  <a:gs pos="0">
                    <a:schemeClr val="bg1">
                      <a:alpha val="0"/>
                    </a:schemeClr>
                  </a:gs>
                  <a:gs pos="100000">
                    <a:schemeClr val="bg1">
                      <a:alpha val="0"/>
                    </a:schemeClr>
                  </a:gs>
                </a:gsLst>
                <a:lin ang="3600000" scaled="0"/>
              </a:gradFill>
            </a:ln>
          </p:spPr>
          <p:style>
            <a:lnRef idx="1">
              <a:schemeClr val="accent1"/>
            </a:lnRef>
            <a:fillRef idx="0">
              <a:schemeClr val="accent1"/>
            </a:fillRef>
            <a:effectRef idx="0">
              <a:schemeClr val="accent1"/>
            </a:effectRef>
            <a:fontRef idx="minor">
              <a:schemeClr val="tx1"/>
            </a:fontRef>
          </p:style>
        </p:cxnSp>
      </p:grpSp>
      <p:grpSp>
        <p:nvGrpSpPr>
          <p:cNvPr id="259" name="Groupe 258">
            <a:extLst>
              <a:ext uri="{FF2B5EF4-FFF2-40B4-BE49-F238E27FC236}">
                <a16:creationId xmlns:a16="http://schemas.microsoft.com/office/drawing/2014/main" id="{66020231-E98B-4780-8155-0BE93E698F8E}"/>
              </a:ext>
            </a:extLst>
          </p:cNvPr>
          <p:cNvGrpSpPr/>
          <p:nvPr/>
        </p:nvGrpSpPr>
        <p:grpSpPr>
          <a:xfrm>
            <a:off x="3811346" y="1990182"/>
            <a:ext cx="1787998" cy="1538530"/>
            <a:chOff x="2668346" y="1990182"/>
            <a:chExt cx="1787998" cy="1538530"/>
          </a:xfrm>
        </p:grpSpPr>
        <p:grpSp>
          <p:nvGrpSpPr>
            <p:cNvPr id="260" name="Groupe 259">
              <a:extLst>
                <a:ext uri="{FF2B5EF4-FFF2-40B4-BE49-F238E27FC236}">
                  <a16:creationId xmlns:a16="http://schemas.microsoft.com/office/drawing/2014/main" id="{D0849743-415E-4950-B87E-5CDBD4B51BC1}"/>
                </a:ext>
              </a:extLst>
            </p:cNvPr>
            <p:cNvGrpSpPr/>
            <p:nvPr/>
          </p:nvGrpSpPr>
          <p:grpSpPr>
            <a:xfrm>
              <a:off x="2668346" y="1990182"/>
              <a:ext cx="1787998" cy="443812"/>
              <a:chOff x="191840" y="2290082"/>
              <a:chExt cx="1787998" cy="443812"/>
            </a:xfrm>
          </p:grpSpPr>
          <p:sp>
            <p:nvSpPr>
              <p:cNvPr id="265" name="Flèche : pentagone 264">
                <a:extLst>
                  <a:ext uri="{FF2B5EF4-FFF2-40B4-BE49-F238E27FC236}">
                    <a16:creationId xmlns:a16="http://schemas.microsoft.com/office/drawing/2014/main" id="{D0F30C8E-6CE1-451B-B883-6E4E5A295E28}"/>
                  </a:ext>
                </a:extLst>
              </p:cNvPr>
              <p:cNvSpPr/>
              <p:nvPr/>
            </p:nvSpPr>
            <p:spPr>
              <a:xfrm rot="5400000">
                <a:off x="863933" y="1617989"/>
                <a:ext cx="443812" cy="1787998"/>
              </a:xfrm>
              <a:prstGeom prst="homePlate">
                <a:avLst>
                  <a:gd name="adj" fmla="val 69928"/>
                </a:avLst>
              </a:prstGeom>
              <a:gradFill>
                <a:gsLst>
                  <a:gs pos="52000">
                    <a:schemeClr val="tx1">
                      <a:alpha val="0"/>
                    </a:schemeClr>
                  </a:gs>
                  <a:gs pos="93000">
                    <a:schemeClr val="tx1">
                      <a:alpha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6" name="ZoneTexte 265">
                <a:extLst>
                  <a:ext uri="{FF2B5EF4-FFF2-40B4-BE49-F238E27FC236}">
                    <a16:creationId xmlns:a16="http://schemas.microsoft.com/office/drawing/2014/main" id="{2DE0690C-ED8C-4087-8BA8-ED4F9432007C}"/>
                  </a:ext>
                </a:extLst>
              </p:cNvPr>
              <p:cNvSpPr txBox="1"/>
              <p:nvPr/>
            </p:nvSpPr>
            <p:spPr>
              <a:xfrm>
                <a:off x="600143" y="2357274"/>
                <a:ext cx="971421" cy="153888"/>
              </a:xfrm>
              <a:prstGeom prst="rect">
                <a:avLst/>
              </a:prstGeom>
              <a:noFill/>
            </p:spPr>
            <p:txBody>
              <a:bodyPr wrap="none" lIns="0" tIns="0" rIns="0" bIns="0" rtlCol="0">
                <a:spAutoFit/>
              </a:bodyPr>
              <a:lstStyle/>
              <a:p>
                <a:pPr algn="ctr"/>
                <a:r>
                  <a:rPr lang="fr-FR" sz="1000">
                    <a:solidFill>
                      <a:srgbClr val="C4DC01"/>
                    </a:solidFill>
                    <a:latin typeface="Lato Black" panose="020F0A02020204030203" pitchFamily="34" charset="0"/>
                  </a:rPr>
                  <a:t>Le cycle du </a:t>
                </a:r>
                <a:r>
                  <a:rPr lang="fr-FR" sz="1000" i="1" err="1">
                    <a:solidFill>
                      <a:srgbClr val="C4DC01"/>
                    </a:solidFill>
                    <a:latin typeface="Lato Black" panose="020F0A02020204030203" pitchFamily="34" charset="0"/>
                  </a:rPr>
                  <a:t>Hype</a:t>
                </a:r>
                <a:endParaRPr lang="fr-FR" sz="900" i="1">
                  <a:solidFill>
                    <a:srgbClr val="C4DC01"/>
                  </a:solidFill>
                  <a:latin typeface="Adobe Caslon Pro" panose="0205050205050A020403" pitchFamily="18" charset="0"/>
                </a:endParaRPr>
              </a:p>
            </p:txBody>
          </p:sp>
        </p:grpSp>
        <p:grpSp>
          <p:nvGrpSpPr>
            <p:cNvPr id="261" name="Groupe 260">
              <a:extLst>
                <a:ext uri="{FF2B5EF4-FFF2-40B4-BE49-F238E27FC236}">
                  <a16:creationId xmlns:a16="http://schemas.microsoft.com/office/drawing/2014/main" id="{6737589F-7D0B-4431-AA3E-6D6A1C17F03E}"/>
                </a:ext>
              </a:extLst>
            </p:cNvPr>
            <p:cNvGrpSpPr/>
            <p:nvPr/>
          </p:nvGrpSpPr>
          <p:grpSpPr>
            <a:xfrm>
              <a:off x="2962021" y="2633430"/>
              <a:ext cx="1200649" cy="895282"/>
              <a:chOff x="2971552" y="2869649"/>
              <a:chExt cx="1200649" cy="895282"/>
            </a:xfrm>
          </p:grpSpPr>
          <p:sp>
            <p:nvSpPr>
              <p:cNvPr id="262" name="ZoneTexte 261">
                <a:extLst>
                  <a:ext uri="{FF2B5EF4-FFF2-40B4-BE49-F238E27FC236}">
                    <a16:creationId xmlns:a16="http://schemas.microsoft.com/office/drawing/2014/main" id="{BB413D82-FB19-4B5B-B3CE-DD0CE40843E7}"/>
                  </a:ext>
                </a:extLst>
              </p:cNvPr>
              <p:cNvSpPr txBox="1"/>
              <p:nvPr/>
            </p:nvSpPr>
            <p:spPr>
              <a:xfrm>
                <a:off x="3096584" y="2869649"/>
                <a:ext cx="950581" cy="128112"/>
              </a:xfrm>
              <a:prstGeom prst="rect">
                <a:avLst/>
              </a:prstGeom>
              <a:noFill/>
            </p:spPr>
            <p:txBody>
              <a:bodyPr wrap="none" lIns="0" tIns="0" rIns="0" bIns="0" anchor="t">
                <a:spAutoFit/>
              </a:bodyPr>
              <a:lstStyle/>
              <a:p>
                <a:pPr algn="ctr">
                  <a:lnSpc>
                    <a:spcPct val="90000"/>
                  </a:lnSpc>
                </a:pPr>
                <a:r>
                  <a:rPr lang="fr-FR" sz="900" i="1">
                    <a:solidFill>
                      <a:schemeClr val="bg1"/>
                    </a:solidFill>
                    <a:latin typeface="Adobe Caslon Pro" panose="0205050205050A020403" pitchFamily="18" charset="0"/>
                  </a:rPr>
                  <a:t>Difficultés </a:t>
                </a:r>
                <a:r>
                  <a:rPr lang="fr-FR" sz="900" b="1" i="1">
                    <a:solidFill>
                      <a:schemeClr val="bg1"/>
                    </a:solidFill>
                    <a:latin typeface="Adobe Caslon Pro Bold" panose="0205070206050A020403" pitchFamily="18" charset="0"/>
                  </a:rPr>
                  <a:t>techniques​</a:t>
                </a:r>
                <a:endParaRPr lang="fr-FR" sz="900" i="1">
                  <a:solidFill>
                    <a:schemeClr val="bg1"/>
                  </a:solidFill>
                  <a:latin typeface="Adobe Caslon Pro" panose="0205050205050A020403" pitchFamily="18" charset="0"/>
                </a:endParaRPr>
              </a:p>
            </p:txBody>
          </p:sp>
          <p:sp>
            <p:nvSpPr>
              <p:cNvPr id="263" name="ZoneTexte 262">
                <a:extLst>
                  <a:ext uri="{FF2B5EF4-FFF2-40B4-BE49-F238E27FC236}">
                    <a16:creationId xmlns:a16="http://schemas.microsoft.com/office/drawing/2014/main" id="{2B94E46D-E8E3-4762-83D4-3BF2750144C2}"/>
                  </a:ext>
                </a:extLst>
              </p:cNvPr>
              <p:cNvSpPr txBox="1"/>
              <p:nvPr/>
            </p:nvSpPr>
            <p:spPr>
              <a:xfrm>
                <a:off x="3264900" y="3128584"/>
                <a:ext cx="613950" cy="252762"/>
              </a:xfrm>
              <a:prstGeom prst="rect">
                <a:avLst/>
              </a:prstGeom>
              <a:noFill/>
            </p:spPr>
            <p:txBody>
              <a:bodyPr wrap="none" lIns="0" tIns="0" rIns="0" bIns="0" anchor="t">
                <a:spAutoFit/>
              </a:bodyPr>
              <a:lstStyle/>
              <a:p>
                <a:pPr algn="ctr">
                  <a:lnSpc>
                    <a:spcPct val="90000"/>
                  </a:lnSpc>
                </a:pPr>
                <a:r>
                  <a:rPr lang="fr-FR" sz="900" b="1" i="1">
                    <a:solidFill>
                      <a:schemeClr val="bg1"/>
                    </a:solidFill>
                    <a:latin typeface="Adobe Caslon Pro Bold" panose="0205070206050A020403" pitchFamily="18" charset="0"/>
                  </a:rPr>
                  <a:t>Interrogation</a:t>
                </a:r>
                <a:br>
                  <a:rPr lang="fr-FR" sz="900" b="1" i="1">
                    <a:solidFill>
                      <a:schemeClr val="bg1"/>
                    </a:solidFill>
                    <a:latin typeface="Adobe Caslon Pro" panose="0205050205050A020403" pitchFamily="18" charset="0"/>
                  </a:rPr>
                </a:br>
                <a:r>
                  <a:rPr lang="fr-FR" sz="900" i="1">
                    <a:solidFill>
                      <a:schemeClr val="bg1"/>
                    </a:solidFill>
                    <a:latin typeface="Adobe Caslon Pro" panose="0205050205050A020403" pitchFamily="18" charset="0"/>
                  </a:rPr>
                  <a:t>sur le sens​</a:t>
                </a:r>
                <a:endParaRPr lang="fr-FR" sz="900" b="1" i="1">
                  <a:solidFill>
                    <a:schemeClr val="bg1"/>
                  </a:solidFill>
                  <a:latin typeface="Adobe Caslon Pro Bold" panose="0205070206050A020403" pitchFamily="18" charset="0"/>
                </a:endParaRPr>
              </a:p>
            </p:txBody>
          </p:sp>
          <p:sp>
            <p:nvSpPr>
              <p:cNvPr id="264" name="ZoneTexte 263">
                <a:extLst>
                  <a:ext uri="{FF2B5EF4-FFF2-40B4-BE49-F238E27FC236}">
                    <a16:creationId xmlns:a16="http://schemas.microsoft.com/office/drawing/2014/main" id="{F0EAAADD-547B-4C1B-B908-C6D5DDEEC285}"/>
                  </a:ext>
                </a:extLst>
              </p:cNvPr>
              <p:cNvSpPr txBox="1"/>
              <p:nvPr/>
            </p:nvSpPr>
            <p:spPr>
              <a:xfrm>
                <a:off x="2971552" y="3512169"/>
                <a:ext cx="1200649" cy="252762"/>
              </a:xfrm>
              <a:prstGeom prst="rect">
                <a:avLst/>
              </a:prstGeom>
              <a:noFill/>
            </p:spPr>
            <p:txBody>
              <a:bodyPr wrap="none" lIns="0" tIns="0" rIns="0" bIns="0" anchor="t">
                <a:spAutoFit/>
              </a:bodyPr>
              <a:lstStyle/>
              <a:p>
                <a:pPr algn="ctr">
                  <a:lnSpc>
                    <a:spcPct val="90000"/>
                  </a:lnSpc>
                </a:pPr>
                <a:r>
                  <a:rPr lang="fr-FR" sz="900" b="1" i="1">
                    <a:solidFill>
                      <a:schemeClr val="bg1"/>
                    </a:solidFill>
                    <a:latin typeface="Adobe Caslon Pro Bold" panose="0205070206050A020403" pitchFamily="18" charset="0"/>
                  </a:rPr>
                  <a:t>Acceptabilité </a:t>
                </a:r>
                <a:r>
                  <a:rPr lang="fr-FR" sz="900" i="1">
                    <a:solidFill>
                      <a:schemeClr val="bg1"/>
                    </a:solidFill>
                    <a:latin typeface="Adobe Caslon Pro" panose="0205050205050A020403" pitchFamily="18" charset="0"/>
                  </a:rPr>
                  <a:t>et </a:t>
                </a:r>
                <a:r>
                  <a:rPr lang="fr-FR" sz="900" b="1" i="1">
                    <a:solidFill>
                      <a:schemeClr val="bg1"/>
                    </a:solidFill>
                    <a:latin typeface="Adobe Caslon Pro Bold" panose="0205070206050A020403" pitchFamily="18" charset="0"/>
                  </a:rPr>
                  <a:t>propension</a:t>
                </a:r>
                <a:br>
                  <a:rPr lang="fr-FR" sz="900" b="1" i="1">
                    <a:solidFill>
                      <a:schemeClr val="bg1"/>
                    </a:solidFill>
                    <a:latin typeface="Adobe Caslon Pro Bold" panose="0205070206050A020403" pitchFamily="18" charset="0"/>
                  </a:rPr>
                </a:br>
                <a:r>
                  <a:rPr lang="fr-FR" sz="900" i="1">
                    <a:solidFill>
                      <a:schemeClr val="bg1"/>
                    </a:solidFill>
                    <a:latin typeface="Adobe Caslon Pro" panose="0205050205050A020403" pitchFamily="18" charset="0"/>
                  </a:rPr>
                  <a:t>à payer limitées​</a:t>
                </a:r>
              </a:p>
            </p:txBody>
          </p:sp>
        </p:grpSp>
      </p:grpSp>
      <p:grpSp>
        <p:nvGrpSpPr>
          <p:cNvPr id="267" name="Groupe 266">
            <a:extLst>
              <a:ext uri="{FF2B5EF4-FFF2-40B4-BE49-F238E27FC236}">
                <a16:creationId xmlns:a16="http://schemas.microsoft.com/office/drawing/2014/main" id="{AE94089A-C5C4-4A2A-B8A0-818AC63E1035}"/>
              </a:ext>
            </a:extLst>
          </p:cNvPr>
          <p:cNvGrpSpPr/>
          <p:nvPr/>
        </p:nvGrpSpPr>
        <p:grpSpPr>
          <a:xfrm>
            <a:off x="6124576" y="1127248"/>
            <a:ext cx="2424113" cy="5344990"/>
            <a:chOff x="4981575" y="1127248"/>
            <a:chExt cx="2424113" cy="5344990"/>
          </a:xfrm>
        </p:grpSpPr>
        <p:grpSp>
          <p:nvGrpSpPr>
            <p:cNvPr id="268" name="Groupe 267">
              <a:extLst>
                <a:ext uri="{FF2B5EF4-FFF2-40B4-BE49-F238E27FC236}">
                  <a16:creationId xmlns:a16="http://schemas.microsoft.com/office/drawing/2014/main" id="{74E429D1-93FA-47E9-9578-84DF87B8CF17}"/>
                </a:ext>
              </a:extLst>
            </p:cNvPr>
            <p:cNvGrpSpPr/>
            <p:nvPr/>
          </p:nvGrpSpPr>
          <p:grpSpPr>
            <a:xfrm>
              <a:off x="4981575" y="1127248"/>
              <a:ext cx="2424113" cy="5344990"/>
              <a:chOff x="4981575" y="1127248"/>
              <a:chExt cx="2424113" cy="5344990"/>
            </a:xfrm>
          </p:grpSpPr>
          <p:sp>
            <p:nvSpPr>
              <p:cNvPr id="270" name="Rectangle 269">
                <a:extLst>
                  <a:ext uri="{FF2B5EF4-FFF2-40B4-BE49-F238E27FC236}">
                    <a16:creationId xmlns:a16="http://schemas.microsoft.com/office/drawing/2014/main" id="{54E0B9A5-36B8-4A79-81B8-660CC47FE78E}"/>
                  </a:ext>
                </a:extLst>
              </p:cNvPr>
              <p:cNvSpPr/>
              <p:nvPr/>
            </p:nvSpPr>
            <p:spPr>
              <a:xfrm>
                <a:off x="4981575" y="1127248"/>
                <a:ext cx="2424113" cy="5344990"/>
              </a:xfrm>
              <a:prstGeom prst="rect">
                <a:avLst/>
              </a:prstGeom>
              <a:gradFill>
                <a:gsLst>
                  <a:gs pos="100000">
                    <a:schemeClr val="tx1">
                      <a:alpha val="0"/>
                    </a:schemeClr>
                  </a:gs>
                  <a:gs pos="50000">
                    <a:schemeClr val="tx1">
                      <a:alpha val="54000"/>
                    </a:schemeClr>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1" name="Connecteur droit 270">
                <a:extLst>
                  <a:ext uri="{FF2B5EF4-FFF2-40B4-BE49-F238E27FC236}">
                    <a16:creationId xmlns:a16="http://schemas.microsoft.com/office/drawing/2014/main" id="{7AC0043F-FB61-436A-8CB6-F7071A947C87}"/>
                  </a:ext>
                </a:extLst>
              </p:cNvPr>
              <p:cNvCxnSpPr>
                <a:cxnSpLocks/>
              </p:cNvCxnSpPr>
              <p:nvPr/>
            </p:nvCxnSpPr>
            <p:spPr>
              <a:xfrm>
                <a:off x="4981575" y="1724026"/>
                <a:ext cx="0" cy="4087812"/>
              </a:xfrm>
              <a:prstGeom prst="line">
                <a:avLst/>
              </a:prstGeom>
              <a:ln>
                <a:gradFill>
                  <a:gsLst>
                    <a:gs pos="50000">
                      <a:schemeClr val="bg1">
                        <a:alpha val="71000"/>
                      </a:schemeClr>
                    </a:gs>
                    <a:gs pos="0">
                      <a:schemeClr val="bg1">
                        <a:alpha val="0"/>
                      </a:schemeClr>
                    </a:gs>
                    <a:gs pos="100000">
                      <a:schemeClr val="bg1">
                        <a:alpha val="0"/>
                      </a:schemeClr>
                    </a:gs>
                  </a:gsLst>
                  <a:lin ang="3600000" scaled="0"/>
                </a:gradFill>
              </a:ln>
            </p:spPr>
            <p:style>
              <a:lnRef idx="1">
                <a:schemeClr val="accent1"/>
              </a:lnRef>
              <a:fillRef idx="0">
                <a:schemeClr val="accent1"/>
              </a:fillRef>
              <a:effectRef idx="0">
                <a:schemeClr val="accent1"/>
              </a:effectRef>
              <a:fontRef idx="minor">
                <a:schemeClr val="tx1"/>
              </a:fontRef>
            </p:style>
          </p:cxnSp>
          <p:grpSp>
            <p:nvGrpSpPr>
              <p:cNvPr id="272" name="Groupe 271">
                <a:extLst>
                  <a:ext uri="{FF2B5EF4-FFF2-40B4-BE49-F238E27FC236}">
                    <a16:creationId xmlns:a16="http://schemas.microsoft.com/office/drawing/2014/main" id="{DB7842E7-FBA1-409A-B05E-EDF8DCD8D3E8}"/>
                  </a:ext>
                </a:extLst>
              </p:cNvPr>
              <p:cNvGrpSpPr/>
              <p:nvPr/>
            </p:nvGrpSpPr>
            <p:grpSpPr>
              <a:xfrm>
                <a:off x="5409898" y="1163241"/>
                <a:ext cx="1538884" cy="657672"/>
                <a:chOff x="5409898" y="1163241"/>
                <a:chExt cx="1538884" cy="657672"/>
              </a:xfrm>
            </p:grpSpPr>
            <p:grpSp>
              <p:nvGrpSpPr>
                <p:cNvPr id="273" name="Groupe 272">
                  <a:extLst>
                    <a:ext uri="{FF2B5EF4-FFF2-40B4-BE49-F238E27FC236}">
                      <a16:creationId xmlns:a16="http://schemas.microsoft.com/office/drawing/2014/main" id="{E72C5448-D09F-46E6-97A4-5756071C9188}"/>
                    </a:ext>
                  </a:extLst>
                </p:cNvPr>
                <p:cNvGrpSpPr/>
                <p:nvPr/>
              </p:nvGrpSpPr>
              <p:grpSpPr>
                <a:xfrm>
                  <a:off x="5409898" y="1163241"/>
                  <a:ext cx="1538884" cy="534245"/>
                  <a:chOff x="147339" y="1410890"/>
                  <a:chExt cx="1538884" cy="534245"/>
                </a:xfrm>
              </p:grpSpPr>
              <p:sp>
                <p:nvSpPr>
                  <p:cNvPr id="275" name="ZoneTexte 274">
                    <a:extLst>
                      <a:ext uri="{FF2B5EF4-FFF2-40B4-BE49-F238E27FC236}">
                        <a16:creationId xmlns:a16="http://schemas.microsoft.com/office/drawing/2014/main" id="{798B127D-070D-43C3-AAB4-02150DC4BC91}"/>
                      </a:ext>
                    </a:extLst>
                  </p:cNvPr>
                  <p:cNvSpPr txBox="1"/>
                  <p:nvPr/>
                </p:nvSpPr>
                <p:spPr>
                  <a:xfrm>
                    <a:off x="147339" y="1591192"/>
                    <a:ext cx="1538884" cy="353943"/>
                  </a:xfrm>
                  <a:prstGeom prst="rect">
                    <a:avLst/>
                  </a:prstGeom>
                  <a:noFill/>
                </p:spPr>
                <p:txBody>
                  <a:bodyPr wrap="none" lIns="0" tIns="0" rIns="0" bIns="0" rtlCol="0">
                    <a:spAutoFit/>
                  </a:bodyPr>
                  <a:lstStyle/>
                  <a:p>
                    <a:pPr algn="ctr"/>
                    <a:r>
                      <a:rPr lang="fr-FR" sz="1200">
                        <a:solidFill>
                          <a:schemeClr val="bg1"/>
                        </a:solidFill>
                        <a:latin typeface="Lato Black" panose="020F0A02020204030203" pitchFamily="34" charset="0"/>
                      </a:rPr>
                      <a:t> Quelle acceptabilité ?</a:t>
                    </a:r>
                    <a:br>
                      <a:rPr lang="fr-FR" sz="1200">
                        <a:solidFill>
                          <a:schemeClr val="bg1"/>
                        </a:solidFill>
                        <a:latin typeface="Lato Black" panose="020F0A02020204030203" pitchFamily="34" charset="0"/>
                      </a:rPr>
                    </a:br>
                    <a:r>
                      <a:rPr lang="fr-FR" sz="1100" i="1">
                        <a:solidFill>
                          <a:schemeClr val="bg1"/>
                        </a:solidFill>
                        <a:latin typeface="Adobe Caslon Pro" panose="0205050205050A020403" pitchFamily="18" charset="0"/>
                      </a:rPr>
                      <a:t>Quels usages ?​</a:t>
                    </a:r>
                  </a:p>
                </p:txBody>
              </p:sp>
              <p:grpSp>
                <p:nvGrpSpPr>
                  <p:cNvPr id="276" name="Groupe 275">
                    <a:extLst>
                      <a:ext uri="{FF2B5EF4-FFF2-40B4-BE49-F238E27FC236}">
                        <a16:creationId xmlns:a16="http://schemas.microsoft.com/office/drawing/2014/main" id="{AAF902A3-87F2-4044-93C6-73C4699A0604}"/>
                      </a:ext>
                    </a:extLst>
                  </p:cNvPr>
                  <p:cNvGrpSpPr/>
                  <p:nvPr/>
                </p:nvGrpSpPr>
                <p:grpSpPr>
                  <a:xfrm>
                    <a:off x="541344" y="1410890"/>
                    <a:ext cx="750875" cy="143637"/>
                    <a:chOff x="423466" y="1410890"/>
                    <a:chExt cx="750875" cy="143637"/>
                  </a:xfrm>
                </p:grpSpPr>
                <p:sp>
                  <p:nvSpPr>
                    <p:cNvPr id="277" name="Parallélogramme 276">
                      <a:extLst>
                        <a:ext uri="{FF2B5EF4-FFF2-40B4-BE49-F238E27FC236}">
                          <a16:creationId xmlns:a16="http://schemas.microsoft.com/office/drawing/2014/main" id="{7C9A4BC0-31EC-4527-9736-7F3462A19668}"/>
                        </a:ext>
                      </a:extLst>
                    </p:cNvPr>
                    <p:cNvSpPr/>
                    <p:nvPr/>
                  </p:nvSpPr>
                  <p:spPr>
                    <a:xfrm>
                      <a:off x="423466" y="1410890"/>
                      <a:ext cx="568161" cy="143637"/>
                    </a:xfrm>
                    <a:prstGeom prst="parallelogram">
                      <a:avLst/>
                    </a:prstGeom>
                    <a:solidFill>
                      <a:srgbClr val="C4DC01"/>
                    </a:solidFill>
                    <a:ln w="6350" cap="sq">
                      <a:no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800" spc="200">
                          <a:solidFill>
                            <a:srgbClr val="213467"/>
                          </a:solidFill>
                          <a:latin typeface="Lato Black" panose="020F0A02020204030203" pitchFamily="34" charset="0"/>
                          <a:cs typeface="Lato" panose="020F0502020204030203" pitchFamily="34" charset="0"/>
                        </a:rPr>
                        <a:t>PHASE</a:t>
                      </a:r>
                    </a:p>
                  </p:txBody>
                </p:sp>
                <p:sp>
                  <p:nvSpPr>
                    <p:cNvPr id="278" name="Parallélogramme 277">
                      <a:extLst>
                        <a:ext uri="{FF2B5EF4-FFF2-40B4-BE49-F238E27FC236}">
                          <a16:creationId xmlns:a16="http://schemas.microsoft.com/office/drawing/2014/main" id="{0ED1670C-3C79-458B-9E4B-9945D65DE26E}"/>
                        </a:ext>
                      </a:extLst>
                    </p:cNvPr>
                    <p:cNvSpPr/>
                    <p:nvPr/>
                  </p:nvSpPr>
                  <p:spPr>
                    <a:xfrm>
                      <a:off x="977888" y="1410890"/>
                      <a:ext cx="196453" cy="143637"/>
                    </a:xfrm>
                    <a:prstGeom prst="parallelogram">
                      <a:avLst/>
                    </a:prstGeom>
                    <a:solidFill>
                      <a:schemeClr val="bg1"/>
                    </a:solidFill>
                    <a:ln w="6350" cap="sq">
                      <a:noFill/>
                      <a:miter lim="800000"/>
                    </a:ln>
                    <a:effectLst/>
                  </p:spPr>
                  <p:txBody>
                    <a:bodyPr rot="0" spcFirstLastPara="0" vertOverflow="overflow" horzOverflow="overflow" vert="horz" wrap="none" lIns="18000" tIns="0" rIns="0" bIns="0" numCol="1" spcCol="0" rtlCol="0" fromWordArt="0" anchor="ctr" anchorCtr="0" forceAA="0" compatLnSpc="1">
                      <a:prstTxWarp prst="textNoShape">
                        <a:avLst/>
                      </a:prstTxWarp>
                      <a:noAutofit/>
                    </a:bodyPr>
                    <a:lstStyle/>
                    <a:p>
                      <a:pPr algn="ctr"/>
                      <a:r>
                        <a:rPr lang="fr-FR" sz="800" spc="200">
                          <a:solidFill>
                            <a:srgbClr val="213467"/>
                          </a:solidFill>
                          <a:latin typeface="Lato Black" panose="020F0A02020204030203" pitchFamily="34" charset="0"/>
                          <a:cs typeface="Lato" panose="020F0502020204030203" pitchFamily="34" charset="0"/>
                        </a:rPr>
                        <a:t>3</a:t>
                      </a:r>
                    </a:p>
                  </p:txBody>
                </p:sp>
              </p:grpSp>
            </p:grpSp>
            <p:cxnSp>
              <p:nvCxnSpPr>
                <p:cNvPr id="274" name="Connecteur droit 273">
                  <a:extLst>
                    <a:ext uri="{FF2B5EF4-FFF2-40B4-BE49-F238E27FC236}">
                      <a16:creationId xmlns:a16="http://schemas.microsoft.com/office/drawing/2014/main" id="{B1AC8902-FEFD-4F07-9F1C-5440BC1AC0D2}"/>
                    </a:ext>
                  </a:extLst>
                </p:cNvPr>
                <p:cNvCxnSpPr>
                  <a:cxnSpLocks/>
                </p:cNvCxnSpPr>
                <p:nvPr/>
              </p:nvCxnSpPr>
              <p:spPr>
                <a:xfrm rot="5400000" flipH="1" flipV="1">
                  <a:off x="6179340" y="1620094"/>
                  <a:ext cx="0" cy="40163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grpSp>
        </p:grpSp>
        <p:cxnSp>
          <p:nvCxnSpPr>
            <p:cNvPr id="269" name="Connecteur droit 268">
              <a:extLst>
                <a:ext uri="{FF2B5EF4-FFF2-40B4-BE49-F238E27FC236}">
                  <a16:creationId xmlns:a16="http://schemas.microsoft.com/office/drawing/2014/main" id="{F85DC86C-E381-4F3C-BEB9-FAA2AB36BA4E}"/>
                </a:ext>
              </a:extLst>
            </p:cNvPr>
            <p:cNvCxnSpPr>
              <a:cxnSpLocks/>
            </p:cNvCxnSpPr>
            <p:nvPr/>
          </p:nvCxnSpPr>
          <p:spPr>
            <a:xfrm>
              <a:off x="7405688" y="1724026"/>
              <a:ext cx="0" cy="3389312"/>
            </a:xfrm>
            <a:prstGeom prst="line">
              <a:avLst/>
            </a:prstGeom>
            <a:ln>
              <a:gradFill>
                <a:gsLst>
                  <a:gs pos="50000">
                    <a:schemeClr val="bg1">
                      <a:alpha val="71000"/>
                    </a:schemeClr>
                  </a:gs>
                  <a:gs pos="0">
                    <a:schemeClr val="bg1">
                      <a:alpha val="0"/>
                    </a:schemeClr>
                  </a:gs>
                  <a:gs pos="100000">
                    <a:schemeClr val="bg1">
                      <a:alpha val="0"/>
                    </a:schemeClr>
                  </a:gs>
                </a:gsLst>
                <a:lin ang="3600000" scaled="0"/>
              </a:gradFill>
            </a:ln>
          </p:spPr>
          <p:style>
            <a:lnRef idx="1">
              <a:schemeClr val="accent1"/>
            </a:lnRef>
            <a:fillRef idx="0">
              <a:schemeClr val="accent1"/>
            </a:fillRef>
            <a:effectRef idx="0">
              <a:schemeClr val="accent1"/>
            </a:effectRef>
            <a:fontRef idx="minor">
              <a:schemeClr val="tx1"/>
            </a:fontRef>
          </p:style>
        </p:cxnSp>
      </p:grpSp>
      <p:pic>
        <p:nvPicPr>
          <p:cNvPr id="187" name="Graphique 186">
            <a:extLst>
              <a:ext uri="{FF2B5EF4-FFF2-40B4-BE49-F238E27FC236}">
                <a16:creationId xmlns:a16="http://schemas.microsoft.com/office/drawing/2014/main" id="{3E8127ED-1CD6-44EA-8713-E2D040D8F2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18395" y="6630994"/>
            <a:ext cx="717803" cy="124836"/>
          </a:xfrm>
          <a:prstGeom prst="rect">
            <a:avLst/>
          </a:prstGeom>
        </p:spPr>
      </p:pic>
      <p:sp>
        <p:nvSpPr>
          <p:cNvPr id="234" name="Graphique 17">
            <a:extLst>
              <a:ext uri="{FF2B5EF4-FFF2-40B4-BE49-F238E27FC236}">
                <a16:creationId xmlns:a16="http://schemas.microsoft.com/office/drawing/2014/main" id="{93E10357-1C0B-419F-936F-26AD10395D36}"/>
              </a:ext>
            </a:extLst>
          </p:cNvPr>
          <p:cNvSpPr/>
          <p:nvPr/>
        </p:nvSpPr>
        <p:spPr>
          <a:xfrm>
            <a:off x="3314700" y="4482978"/>
            <a:ext cx="6838950" cy="1574922"/>
          </a:xfrm>
          <a:custGeom>
            <a:avLst/>
            <a:gdLst>
              <a:gd name="connsiteX0" fmla="*/ 5506784 w 5506783"/>
              <a:gd name="connsiteY0" fmla="*/ 590741 h 1310449"/>
              <a:gd name="connsiteX1" fmla="*/ 2285810 w 5506783"/>
              <a:gd name="connsiteY1" fmla="*/ 1268730 h 1310449"/>
              <a:gd name="connsiteX2" fmla="*/ 937070 w 5506783"/>
              <a:gd name="connsiteY2" fmla="*/ 0 h 1310449"/>
              <a:gd name="connsiteX3" fmla="*/ 0 w 5506783"/>
              <a:gd name="connsiteY3" fmla="*/ 1310450 h 1310449"/>
            </a:gdLst>
            <a:ahLst/>
            <a:cxnLst>
              <a:cxn ang="0">
                <a:pos x="connsiteX0" y="connsiteY0"/>
              </a:cxn>
              <a:cxn ang="0">
                <a:pos x="connsiteX1" y="connsiteY1"/>
              </a:cxn>
              <a:cxn ang="0">
                <a:pos x="connsiteX2" y="connsiteY2"/>
              </a:cxn>
              <a:cxn ang="0">
                <a:pos x="connsiteX3" y="connsiteY3"/>
              </a:cxn>
            </a:cxnLst>
            <a:rect l="l" t="t" r="r" b="b"/>
            <a:pathLst>
              <a:path w="5506783" h="1310449">
                <a:moveTo>
                  <a:pt x="5506784" y="590741"/>
                </a:moveTo>
                <a:cubicBezTo>
                  <a:pt x="3697224" y="590741"/>
                  <a:pt x="3328035" y="1268730"/>
                  <a:pt x="2285810" y="1268730"/>
                </a:cubicBezTo>
                <a:cubicBezTo>
                  <a:pt x="1511713" y="1268730"/>
                  <a:pt x="1616107" y="0"/>
                  <a:pt x="937070" y="0"/>
                </a:cubicBezTo>
                <a:cubicBezTo>
                  <a:pt x="258032" y="0"/>
                  <a:pt x="0" y="1310450"/>
                  <a:pt x="0" y="1310450"/>
                </a:cubicBezTo>
              </a:path>
            </a:pathLst>
          </a:custGeom>
          <a:noFill/>
          <a:ln w="31750" cap="rnd">
            <a:solidFill>
              <a:srgbClr val="C4DC01"/>
            </a:solidFill>
            <a:prstDash val="solid"/>
            <a:round/>
          </a:ln>
        </p:spPr>
        <p:txBody>
          <a:bodyPr rtlCol="0" anchor="ctr"/>
          <a:lstStyle/>
          <a:p>
            <a:endParaRPr lang="fr-FR"/>
          </a:p>
        </p:txBody>
      </p:sp>
      <p:grpSp>
        <p:nvGrpSpPr>
          <p:cNvPr id="235" name="Groupe 234">
            <a:extLst>
              <a:ext uri="{FF2B5EF4-FFF2-40B4-BE49-F238E27FC236}">
                <a16:creationId xmlns:a16="http://schemas.microsoft.com/office/drawing/2014/main" id="{96DDF1E4-46CE-42C3-8759-F0C2E2223EC5}"/>
              </a:ext>
            </a:extLst>
          </p:cNvPr>
          <p:cNvGrpSpPr/>
          <p:nvPr/>
        </p:nvGrpSpPr>
        <p:grpSpPr>
          <a:xfrm>
            <a:off x="2944282" y="6148670"/>
            <a:ext cx="1592937" cy="283778"/>
            <a:chOff x="2338365" y="2675730"/>
            <a:chExt cx="1592937" cy="283778"/>
          </a:xfrm>
        </p:grpSpPr>
        <p:sp>
          <p:nvSpPr>
            <p:cNvPr id="236" name="Triangle isocèle 235">
              <a:extLst>
                <a:ext uri="{FF2B5EF4-FFF2-40B4-BE49-F238E27FC236}">
                  <a16:creationId xmlns:a16="http://schemas.microsoft.com/office/drawing/2014/main" id="{14C49F96-EB0E-4A64-8310-737E4611ED17}"/>
                </a:ext>
              </a:extLst>
            </p:cNvPr>
            <p:cNvSpPr/>
            <p:nvPr/>
          </p:nvSpPr>
          <p:spPr>
            <a:xfrm>
              <a:off x="2596883" y="2675730"/>
              <a:ext cx="204658" cy="74531"/>
            </a:xfrm>
            <a:prstGeom prst="triangle">
              <a:avLst/>
            </a:prstGeom>
            <a:solidFill>
              <a:srgbClr val="C4D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7" name="Parallélogramme 236">
              <a:extLst>
                <a:ext uri="{FF2B5EF4-FFF2-40B4-BE49-F238E27FC236}">
                  <a16:creationId xmlns:a16="http://schemas.microsoft.com/office/drawing/2014/main" id="{498FD59F-D987-42D9-B6CA-4CF4BD4A0A3F}"/>
                </a:ext>
              </a:extLst>
            </p:cNvPr>
            <p:cNvSpPr/>
            <p:nvPr/>
          </p:nvSpPr>
          <p:spPr>
            <a:xfrm>
              <a:off x="2338365" y="2751212"/>
              <a:ext cx="1592937" cy="208296"/>
            </a:xfrm>
            <a:prstGeom prst="parallelogram">
              <a:avLst/>
            </a:prstGeom>
            <a:noFill/>
            <a:ln w="6350" cap="sq">
              <a:solidFill>
                <a:srgbClr val="C4DC01"/>
              </a:solid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00">
                  <a:solidFill>
                    <a:schemeClr val="bg1"/>
                  </a:solidFill>
                  <a:latin typeface="Lato Black" panose="020F0A02020204030203" pitchFamily="34" charset="0"/>
                  <a:cs typeface="Lato" panose="020F0502020204030203" pitchFamily="34" charset="0"/>
                </a:rPr>
                <a:t>Étincelle de l’innovation</a:t>
              </a:r>
            </a:p>
          </p:txBody>
        </p:sp>
      </p:grpSp>
      <p:grpSp>
        <p:nvGrpSpPr>
          <p:cNvPr id="238" name="Groupe 237">
            <a:extLst>
              <a:ext uri="{FF2B5EF4-FFF2-40B4-BE49-F238E27FC236}">
                <a16:creationId xmlns:a16="http://schemas.microsoft.com/office/drawing/2014/main" id="{25599068-288E-457A-877D-72B6AFDD4C62}"/>
              </a:ext>
            </a:extLst>
          </p:cNvPr>
          <p:cNvGrpSpPr/>
          <p:nvPr/>
        </p:nvGrpSpPr>
        <p:grpSpPr>
          <a:xfrm>
            <a:off x="3715523" y="4047655"/>
            <a:ext cx="1532752" cy="285083"/>
            <a:chOff x="2359079" y="2752912"/>
            <a:chExt cx="1532752" cy="285083"/>
          </a:xfrm>
        </p:grpSpPr>
        <p:sp>
          <p:nvSpPr>
            <p:cNvPr id="239" name="Triangle isocèle 238">
              <a:extLst>
                <a:ext uri="{FF2B5EF4-FFF2-40B4-BE49-F238E27FC236}">
                  <a16:creationId xmlns:a16="http://schemas.microsoft.com/office/drawing/2014/main" id="{E58EA2CB-755A-4F3F-9B7A-6B1C2AAFBB22}"/>
                </a:ext>
              </a:extLst>
            </p:cNvPr>
            <p:cNvSpPr/>
            <p:nvPr/>
          </p:nvSpPr>
          <p:spPr>
            <a:xfrm rot="10800000">
              <a:off x="3023126" y="2963464"/>
              <a:ext cx="204658" cy="74531"/>
            </a:xfrm>
            <a:prstGeom prst="triangle">
              <a:avLst/>
            </a:prstGeom>
            <a:solidFill>
              <a:srgbClr val="C4D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0" name="Parallélogramme 239">
              <a:extLst>
                <a:ext uri="{FF2B5EF4-FFF2-40B4-BE49-F238E27FC236}">
                  <a16:creationId xmlns:a16="http://schemas.microsoft.com/office/drawing/2014/main" id="{756F2162-6A63-427A-ABD8-A3814D4E704D}"/>
                </a:ext>
              </a:extLst>
            </p:cNvPr>
            <p:cNvSpPr/>
            <p:nvPr/>
          </p:nvSpPr>
          <p:spPr>
            <a:xfrm>
              <a:off x="2359079" y="2752912"/>
              <a:ext cx="1532752" cy="208296"/>
            </a:xfrm>
            <a:prstGeom prst="parallelogram">
              <a:avLst/>
            </a:prstGeom>
            <a:noFill/>
            <a:ln w="6350" cap="sq">
              <a:solidFill>
                <a:srgbClr val="C4DC01"/>
              </a:solid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00">
                  <a:solidFill>
                    <a:schemeClr val="bg1"/>
                  </a:solidFill>
                  <a:latin typeface="Lato Black" panose="020F0A02020204030203" pitchFamily="34" charset="0"/>
                  <a:cs typeface="Lato" panose="020F0502020204030203" pitchFamily="34" charset="0"/>
                </a:rPr>
                <a:t>Pic d’espoirs démesurés</a:t>
              </a:r>
            </a:p>
          </p:txBody>
        </p:sp>
      </p:grpSp>
      <p:grpSp>
        <p:nvGrpSpPr>
          <p:cNvPr id="241" name="Groupe 240">
            <a:extLst>
              <a:ext uri="{FF2B5EF4-FFF2-40B4-BE49-F238E27FC236}">
                <a16:creationId xmlns:a16="http://schemas.microsoft.com/office/drawing/2014/main" id="{052A7C95-2073-4CCF-8BC7-1411A03798E3}"/>
              </a:ext>
            </a:extLst>
          </p:cNvPr>
          <p:cNvGrpSpPr/>
          <p:nvPr/>
        </p:nvGrpSpPr>
        <p:grpSpPr>
          <a:xfrm>
            <a:off x="5357602" y="6081598"/>
            <a:ext cx="1534644" cy="285478"/>
            <a:chOff x="2358133" y="2675730"/>
            <a:chExt cx="1534644" cy="285478"/>
          </a:xfrm>
        </p:grpSpPr>
        <p:sp>
          <p:nvSpPr>
            <p:cNvPr id="242" name="Triangle isocèle 241">
              <a:extLst>
                <a:ext uri="{FF2B5EF4-FFF2-40B4-BE49-F238E27FC236}">
                  <a16:creationId xmlns:a16="http://schemas.microsoft.com/office/drawing/2014/main" id="{77A66DCE-1B6F-49DF-A379-C4C935F6972D}"/>
                </a:ext>
              </a:extLst>
            </p:cNvPr>
            <p:cNvSpPr/>
            <p:nvPr/>
          </p:nvSpPr>
          <p:spPr>
            <a:xfrm>
              <a:off x="3023126" y="2675730"/>
              <a:ext cx="204658" cy="74531"/>
            </a:xfrm>
            <a:prstGeom prst="triangle">
              <a:avLst/>
            </a:prstGeom>
            <a:solidFill>
              <a:srgbClr val="C4D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3" name="Parallélogramme 242">
              <a:extLst>
                <a:ext uri="{FF2B5EF4-FFF2-40B4-BE49-F238E27FC236}">
                  <a16:creationId xmlns:a16="http://schemas.microsoft.com/office/drawing/2014/main" id="{E5FEDA7F-CC21-4F59-96A3-5ED4B532DDAC}"/>
                </a:ext>
              </a:extLst>
            </p:cNvPr>
            <p:cNvSpPr/>
            <p:nvPr/>
          </p:nvSpPr>
          <p:spPr>
            <a:xfrm>
              <a:off x="2358133" y="2752912"/>
              <a:ext cx="1534644" cy="208296"/>
            </a:xfrm>
            <a:prstGeom prst="parallelogram">
              <a:avLst/>
            </a:prstGeom>
            <a:noFill/>
            <a:ln w="6350" cap="sq">
              <a:solidFill>
                <a:srgbClr val="C4DC01"/>
              </a:solid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00">
                  <a:solidFill>
                    <a:schemeClr val="bg1"/>
                  </a:solidFill>
                  <a:latin typeface="Lato Black" panose="020F0A02020204030203" pitchFamily="34" charset="0"/>
                  <a:cs typeface="Lato" panose="020F0502020204030203" pitchFamily="34" charset="0"/>
                </a:rPr>
                <a:t>Gouffre de désillusions</a:t>
              </a:r>
            </a:p>
          </p:txBody>
        </p:sp>
      </p:grpSp>
      <p:grpSp>
        <p:nvGrpSpPr>
          <p:cNvPr id="244" name="Groupe 243">
            <a:extLst>
              <a:ext uri="{FF2B5EF4-FFF2-40B4-BE49-F238E27FC236}">
                <a16:creationId xmlns:a16="http://schemas.microsoft.com/office/drawing/2014/main" id="{E16A5C89-D609-49FB-A171-1B615793EF2F}"/>
              </a:ext>
            </a:extLst>
          </p:cNvPr>
          <p:cNvGrpSpPr/>
          <p:nvPr/>
        </p:nvGrpSpPr>
        <p:grpSpPr>
          <a:xfrm>
            <a:off x="6298740" y="5313861"/>
            <a:ext cx="1476502" cy="286274"/>
            <a:chOff x="2156223" y="2752912"/>
            <a:chExt cx="1476502" cy="286274"/>
          </a:xfrm>
        </p:grpSpPr>
        <p:sp>
          <p:nvSpPr>
            <p:cNvPr id="245" name="Triangle isocèle 244">
              <a:extLst>
                <a:ext uri="{FF2B5EF4-FFF2-40B4-BE49-F238E27FC236}">
                  <a16:creationId xmlns:a16="http://schemas.microsoft.com/office/drawing/2014/main" id="{3A3F841D-545E-4452-A0BF-D9A7EFF88139}"/>
                </a:ext>
              </a:extLst>
            </p:cNvPr>
            <p:cNvSpPr/>
            <p:nvPr/>
          </p:nvSpPr>
          <p:spPr>
            <a:xfrm rot="10800000">
              <a:off x="3132664" y="2964655"/>
              <a:ext cx="204658" cy="74531"/>
            </a:xfrm>
            <a:prstGeom prst="triangle">
              <a:avLst/>
            </a:prstGeom>
            <a:solidFill>
              <a:srgbClr val="C4D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6" name="Parallélogramme 245">
              <a:extLst>
                <a:ext uri="{FF2B5EF4-FFF2-40B4-BE49-F238E27FC236}">
                  <a16:creationId xmlns:a16="http://schemas.microsoft.com/office/drawing/2014/main" id="{69C39132-D2B7-4F38-B003-FE9CFBCC7A0F}"/>
                </a:ext>
              </a:extLst>
            </p:cNvPr>
            <p:cNvSpPr/>
            <p:nvPr/>
          </p:nvSpPr>
          <p:spPr>
            <a:xfrm>
              <a:off x="2156223" y="2752912"/>
              <a:ext cx="1476502" cy="208296"/>
            </a:xfrm>
            <a:prstGeom prst="parallelogram">
              <a:avLst/>
            </a:prstGeom>
            <a:noFill/>
            <a:ln w="6350" cap="sq">
              <a:solidFill>
                <a:srgbClr val="C4DC01"/>
              </a:solid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00">
                  <a:solidFill>
                    <a:schemeClr val="bg1"/>
                  </a:solidFill>
                  <a:latin typeface="Lato Black" panose="020F0A02020204030203" pitchFamily="34" charset="0"/>
                  <a:cs typeface="Lato" panose="020F0502020204030203" pitchFamily="34" charset="0"/>
                </a:rPr>
                <a:t>Pente de l’illumination</a:t>
              </a:r>
            </a:p>
          </p:txBody>
        </p:sp>
      </p:grpSp>
      <p:grpSp>
        <p:nvGrpSpPr>
          <p:cNvPr id="247" name="Groupe 246">
            <a:extLst>
              <a:ext uri="{FF2B5EF4-FFF2-40B4-BE49-F238E27FC236}">
                <a16:creationId xmlns:a16="http://schemas.microsoft.com/office/drawing/2014/main" id="{6F4CE3A9-535A-49B3-A05A-D2FE3C695170}"/>
              </a:ext>
            </a:extLst>
          </p:cNvPr>
          <p:cNvGrpSpPr/>
          <p:nvPr/>
        </p:nvGrpSpPr>
        <p:grpSpPr>
          <a:xfrm>
            <a:off x="8984432" y="5311362"/>
            <a:ext cx="1628824" cy="279921"/>
            <a:chOff x="2311043" y="2681287"/>
            <a:chExt cx="1628824" cy="279921"/>
          </a:xfrm>
        </p:grpSpPr>
        <p:sp>
          <p:nvSpPr>
            <p:cNvPr id="248" name="Triangle isocèle 247">
              <a:extLst>
                <a:ext uri="{FF2B5EF4-FFF2-40B4-BE49-F238E27FC236}">
                  <a16:creationId xmlns:a16="http://schemas.microsoft.com/office/drawing/2014/main" id="{239570EB-5F32-458C-ABD6-6FF37BEB1312}"/>
                </a:ext>
              </a:extLst>
            </p:cNvPr>
            <p:cNvSpPr/>
            <p:nvPr/>
          </p:nvSpPr>
          <p:spPr>
            <a:xfrm>
              <a:off x="3023126" y="2681287"/>
              <a:ext cx="204658" cy="74531"/>
            </a:xfrm>
            <a:prstGeom prst="triangle">
              <a:avLst/>
            </a:prstGeom>
            <a:solidFill>
              <a:srgbClr val="C4D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9" name="Parallélogramme 248">
              <a:extLst>
                <a:ext uri="{FF2B5EF4-FFF2-40B4-BE49-F238E27FC236}">
                  <a16:creationId xmlns:a16="http://schemas.microsoft.com/office/drawing/2014/main" id="{2104D524-1D89-4C34-B17A-99D25AAE8082}"/>
                </a:ext>
              </a:extLst>
            </p:cNvPr>
            <p:cNvSpPr/>
            <p:nvPr/>
          </p:nvSpPr>
          <p:spPr>
            <a:xfrm>
              <a:off x="2311043" y="2752912"/>
              <a:ext cx="1628824" cy="208296"/>
            </a:xfrm>
            <a:prstGeom prst="parallelogram">
              <a:avLst/>
            </a:prstGeom>
            <a:solidFill>
              <a:srgbClr val="213467">
                <a:alpha val="60000"/>
              </a:srgbClr>
            </a:solidFill>
            <a:ln w="6350" cap="sq">
              <a:solidFill>
                <a:srgbClr val="C4DC01"/>
              </a:solid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1000">
                  <a:solidFill>
                    <a:schemeClr val="bg1"/>
                  </a:solidFill>
                  <a:latin typeface="Lato Black" panose="020F0A02020204030203" pitchFamily="34" charset="0"/>
                  <a:cs typeface="Lato" panose="020F0502020204030203" pitchFamily="34" charset="0"/>
                </a:rPr>
                <a:t>Plateau de la productivité</a:t>
              </a:r>
            </a:p>
          </p:txBody>
        </p:sp>
      </p:grpSp>
      <p:grpSp>
        <p:nvGrpSpPr>
          <p:cNvPr id="7" name="Groupe 6">
            <a:extLst>
              <a:ext uri="{FF2B5EF4-FFF2-40B4-BE49-F238E27FC236}">
                <a16:creationId xmlns:a16="http://schemas.microsoft.com/office/drawing/2014/main" id="{59078BF6-A7AF-4097-93D1-7F920269BEE5}"/>
              </a:ext>
            </a:extLst>
          </p:cNvPr>
          <p:cNvGrpSpPr/>
          <p:nvPr/>
        </p:nvGrpSpPr>
        <p:grpSpPr>
          <a:xfrm>
            <a:off x="6428341" y="2057375"/>
            <a:ext cx="1794560" cy="2591569"/>
            <a:chOff x="5285341" y="2057374"/>
            <a:chExt cx="1794560" cy="2591569"/>
          </a:xfrm>
        </p:grpSpPr>
        <p:grpSp>
          <p:nvGrpSpPr>
            <p:cNvPr id="279" name="Groupe 278">
              <a:extLst>
                <a:ext uri="{FF2B5EF4-FFF2-40B4-BE49-F238E27FC236}">
                  <a16:creationId xmlns:a16="http://schemas.microsoft.com/office/drawing/2014/main" id="{ED906C17-C4CA-4971-9B11-75A1F5FAFE96}"/>
                </a:ext>
              </a:extLst>
            </p:cNvPr>
            <p:cNvGrpSpPr/>
            <p:nvPr/>
          </p:nvGrpSpPr>
          <p:grpSpPr>
            <a:xfrm>
              <a:off x="5285341" y="2057374"/>
              <a:ext cx="1787998" cy="1614748"/>
              <a:chOff x="5285341" y="2057374"/>
              <a:chExt cx="1787998" cy="1614748"/>
            </a:xfrm>
          </p:grpSpPr>
          <p:grpSp>
            <p:nvGrpSpPr>
              <p:cNvPr id="280" name="Groupe 279">
                <a:extLst>
                  <a:ext uri="{FF2B5EF4-FFF2-40B4-BE49-F238E27FC236}">
                    <a16:creationId xmlns:a16="http://schemas.microsoft.com/office/drawing/2014/main" id="{1A62F5A7-3513-4C8E-AE72-5251FE795DFF}"/>
                  </a:ext>
                </a:extLst>
              </p:cNvPr>
              <p:cNvGrpSpPr/>
              <p:nvPr/>
            </p:nvGrpSpPr>
            <p:grpSpPr>
              <a:xfrm>
                <a:off x="5285341" y="2057374"/>
                <a:ext cx="1787998" cy="551245"/>
                <a:chOff x="191840" y="2357274"/>
                <a:chExt cx="1787998" cy="551245"/>
              </a:xfrm>
            </p:grpSpPr>
            <p:sp>
              <p:nvSpPr>
                <p:cNvPr id="289" name="Flèche : pentagone 288">
                  <a:extLst>
                    <a:ext uri="{FF2B5EF4-FFF2-40B4-BE49-F238E27FC236}">
                      <a16:creationId xmlns:a16="http://schemas.microsoft.com/office/drawing/2014/main" id="{A18B9BD3-1431-4E62-9002-9024160B2C87}"/>
                    </a:ext>
                  </a:extLst>
                </p:cNvPr>
                <p:cNvSpPr/>
                <p:nvPr/>
              </p:nvSpPr>
              <p:spPr>
                <a:xfrm rot="5400000">
                  <a:off x="863933" y="1792614"/>
                  <a:ext cx="443812" cy="1787998"/>
                </a:xfrm>
                <a:prstGeom prst="homePlate">
                  <a:avLst>
                    <a:gd name="adj" fmla="val 69928"/>
                  </a:avLst>
                </a:prstGeom>
                <a:gradFill>
                  <a:gsLst>
                    <a:gs pos="52000">
                      <a:schemeClr val="tx1">
                        <a:alpha val="0"/>
                      </a:schemeClr>
                    </a:gs>
                    <a:gs pos="93000">
                      <a:schemeClr val="tx1">
                        <a:alpha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0" name="ZoneTexte 289">
                  <a:extLst>
                    <a:ext uri="{FF2B5EF4-FFF2-40B4-BE49-F238E27FC236}">
                      <a16:creationId xmlns:a16="http://schemas.microsoft.com/office/drawing/2014/main" id="{82F81434-DA88-405E-AD50-33AB298C835D}"/>
                    </a:ext>
                  </a:extLst>
                </p:cNvPr>
                <p:cNvSpPr txBox="1"/>
                <p:nvPr/>
              </p:nvSpPr>
              <p:spPr>
                <a:xfrm>
                  <a:off x="517585" y="2357274"/>
                  <a:ext cx="1136530" cy="307777"/>
                </a:xfrm>
                <a:prstGeom prst="rect">
                  <a:avLst/>
                </a:prstGeom>
                <a:noFill/>
              </p:spPr>
              <p:txBody>
                <a:bodyPr wrap="none" lIns="0" tIns="0" rIns="0" bIns="0" rtlCol="0">
                  <a:spAutoFit/>
                </a:bodyPr>
                <a:lstStyle/>
                <a:p>
                  <a:pPr algn="ctr"/>
                  <a:r>
                    <a:rPr lang="fr-FR" sz="1000">
                      <a:solidFill>
                        <a:srgbClr val="C4DC01"/>
                      </a:solidFill>
                      <a:latin typeface="Lato Black" panose="020F0A02020204030203" pitchFamily="34" charset="0"/>
                    </a:rPr>
                    <a:t>L’acceptabilité, </a:t>
                  </a:r>
                  <a:br>
                    <a:rPr lang="fr-FR" sz="1000">
                      <a:solidFill>
                        <a:srgbClr val="C4DC01"/>
                      </a:solidFill>
                      <a:latin typeface="Lato Black" panose="020F0A02020204030203" pitchFamily="34" charset="0"/>
                    </a:rPr>
                  </a:br>
                  <a:r>
                    <a:rPr lang="fr-FR" sz="1000">
                      <a:solidFill>
                        <a:srgbClr val="C4DC01"/>
                      </a:solidFill>
                      <a:latin typeface="Lato Black" panose="020F0A02020204030203" pitchFamily="34" charset="0"/>
                    </a:rPr>
                    <a:t>une notion centrale​</a:t>
                  </a:r>
                  <a:endParaRPr lang="fr-FR" sz="900" i="1">
                    <a:solidFill>
                      <a:srgbClr val="C4DC01"/>
                    </a:solidFill>
                    <a:latin typeface="Adobe Caslon Pro" panose="0205050205050A020403" pitchFamily="18" charset="0"/>
                  </a:endParaRPr>
                </a:p>
              </p:txBody>
            </p:sp>
          </p:grpSp>
          <p:sp>
            <p:nvSpPr>
              <p:cNvPr id="281" name="ZoneTexte 280">
                <a:extLst>
                  <a:ext uri="{FF2B5EF4-FFF2-40B4-BE49-F238E27FC236}">
                    <a16:creationId xmlns:a16="http://schemas.microsoft.com/office/drawing/2014/main" id="{DFD0A421-6B06-4D64-8426-89EFF13101AA}"/>
                  </a:ext>
                </a:extLst>
              </p:cNvPr>
              <p:cNvSpPr txBox="1"/>
              <p:nvPr/>
            </p:nvSpPr>
            <p:spPr>
              <a:xfrm>
                <a:off x="5722348" y="2796716"/>
                <a:ext cx="942566" cy="128112"/>
              </a:xfrm>
              <a:prstGeom prst="rect">
                <a:avLst/>
              </a:prstGeom>
              <a:noFill/>
            </p:spPr>
            <p:txBody>
              <a:bodyPr wrap="none" lIns="0" tIns="0" rIns="0" bIns="0" anchor="t">
                <a:spAutoFit/>
              </a:bodyPr>
              <a:lstStyle/>
              <a:p>
                <a:pPr algn="ctr">
                  <a:lnSpc>
                    <a:spcPct val="90000"/>
                  </a:lnSpc>
                </a:pPr>
                <a:r>
                  <a:rPr lang="fr-FR" sz="900" b="1" i="1">
                    <a:solidFill>
                      <a:schemeClr val="bg1"/>
                    </a:solidFill>
                    <a:latin typeface="Adobe Caslon Pro Bold" panose="0205070206050A020403" pitchFamily="18" charset="0"/>
                  </a:rPr>
                  <a:t>Acceptabilité </a:t>
                </a:r>
                <a:r>
                  <a:rPr lang="fr-FR" sz="900" i="1">
                    <a:solidFill>
                      <a:schemeClr val="bg1"/>
                    </a:solidFill>
                    <a:latin typeface="Adobe Caslon Pro" panose="0205050205050A020403" pitchFamily="18" charset="0"/>
                  </a:rPr>
                  <a:t>a priori</a:t>
                </a:r>
              </a:p>
            </p:txBody>
          </p:sp>
          <p:sp>
            <p:nvSpPr>
              <p:cNvPr id="284" name="ZoneTexte 283">
                <a:extLst>
                  <a:ext uri="{FF2B5EF4-FFF2-40B4-BE49-F238E27FC236}">
                    <a16:creationId xmlns:a16="http://schemas.microsoft.com/office/drawing/2014/main" id="{CD19ED84-71D0-488E-9949-A18654D9C0A8}"/>
                  </a:ext>
                </a:extLst>
              </p:cNvPr>
              <p:cNvSpPr txBox="1"/>
              <p:nvPr/>
            </p:nvSpPr>
            <p:spPr>
              <a:xfrm>
                <a:off x="5930739" y="3176300"/>
                <a:ext cx="525785" cy="128112"/>
              </a:xfrm>
              <a:prstGeom prst="rect">
                <a:avLst/>
              </a:prstGeom>
              <a:noFill/>
            </p:spPr>
            <p:txBody>
              <a:bodyPr wrap="none" lIns="0" tIns="0" rIns="0" bIns="0" anchor="t">
                <a:spAutoFit/>
              </a:bodyPr>
              <a:lstStyle/>
              <a:p>
                <a:pPr algn="ctr">
                  <a:lnSpc>
                    <a:spcPct val="90000"/>
                  </a:lnSpc>
                </a:pPr>
                <a:r>
                  <a:rPr lang="fr-FR" sz="900" b="1" i="1">
                    <a:solidFill>
                      <a:schemeClr val="bg1"/>
                    </a:solidFill>
                    <a:latin typeface="Adobe Caslon Pro Bold" panose="0205070206050A020403" pitchFamily="18" charset="0"/>
                  </a:rPr>
                  <a:t>Acceptation</a:t>
                </a:r>
              </a:p>
            </p:txBody>
          </p:sp>
          <p:sp>
            <p:nvSpPr>
              <p:cNvPr id="286" name="ZoneTexte 285">
                <a:extLst>
                  <a:ext uri="{FF2B5EF4-FFF2-40B4-BE49-F238E27FC236}">
                    <a16:creationId xmlns:a16="http://schemas.microsoft.com/office/drawing/2014/main" id="{3061D839-BF1E-4799-A453-A7A98B176037}"/>
                  </a:ext>
                </a:extLst>
              </p:cNvPr>
              <p:cNvSpPr txBox="1"/>
              <p:nvPr/>
            </p:nvSpPr>
            <p:spPr>
              <a:xfrm>
                <a:off x="5866619" y="3544010"/>
                <a:ext cx="654025" cy="128112"/>
              </a:xfrm>
              <a:prstGeom prst="rect">
                <a:avLst/>
              </a:prstGeom>
              <a:noFill/>
            </p:spPr>
            <p:txBody>
              <a:bodyPr wrap="none" lIns="0" tIns="0" rIns="0" bIns="0" anchor="t">
                <a:spAutoFit/>
              </a:bodyPr>
              <a:lstStyle/>
              <a:p>
                <a:pPr algn="ctr">
                  <a:lnSpc>
                    <a:spcPct val="90000"/>
                  </a:lnSpc>
                </a:pPr>
                <a:r>
                  <a:rPr lang="fr-FR" sz="900" b="1" i="1">
                    <a:solidFill>
                      <a:schemeClr val="bg1"/>
                    </a:solidFill>
                    <a:latin typeface="Adobe Caslon Pro Bold" panose="0205070206050A020403" pitchFamily="18" charset="0"/>
                  </a:rPr>
                  <a:t>Appropriation​</a:t>
                </a:r>
                <a:endParaRPr lang="fr-FR" sz="900" i="1">
                  <a:solidFill>
                    <a:schemeClr val="bg1"/>
                  </a:solidFill>
                  <a:latin typeface="Adobe Caslon Pro" panose="0205050205050A020403" pitchFamily="18" charset="0"/>
                </a:endParaRPr>
              </a:p>
            </p:txBody>
          </p:sp>
          <p:sp>
            <p:nvSpPr>
              <p:cNvPr id="287" name="Forme libre : forme 286">
                <a:extLst>
                  <a:ext uri="{FF2B5EF4-FFF2-40B4-BE49-F238E27FC236}">
                    <a16:creationId xmlns:a16="http://schemas.microsoft.com/office/drawing/2014/main" id="{3DB63CC4-AF5A-4933-9979-1D2A0F6B3BC3}"/>
                  </a:ext>
                </a:extLst>
              </p:cNvPr>
              <p:cNvSpPr/>
              <p:nvPr/>
            </p:nvSpPr>
            <p:spPr>
              <a:xfrm flipV="1">
                <a:off x="6111680" y="3374100"/>
                <a:ext cx="163902" cy="63446"/>
              </a:xfrm>
              <a:custGeom>
                <a:avLst/>
                <a:gdLst>
                  <a:gd name="connsiteX0" fmla="*/ 0 w 487680"/>
                  <a:gd name="connsiteY0" fmla="*/ 188780 h 188780"/>
                  <a:gd name="connsiteX1" fmla="*/ 135967 w 487680"/>
                  <a:gd name="connsiteY1" fmla="*/ 188780 h 188780"/>
                  <a:gd name="connsiteX2" fmla="*/ 243840 w 487680"/>
                  <a:gd name="connsiteY2" fmla="*/ 105266 h 188780"/>
                  <a:gd name="connsiteX3" fmla="*/ 351713 w 487680"/>
                  <a:gd name="connsiteY3" fmla="*/ 188780 h 188780"/>
                  <a:gd name="connsiteX4" fmla="*/ 487680 w 487680"/>
                  <a:gd name="connsiteY4" fmla="*/ 188780 h 188780"/>
                  <a:gd name="connsiteX5" fmla="*/ 243840 w 487680"/>
                  <a:gd name="connsiteY5" fmla="*/ 0 h 18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80" h="188780">
                    <a:moveTo>
                      <a:pt x="0" y="188780"/>
                    </a:moveTo>
                    <a:lnTo>
                      <a:pt x="135967" y="188780"/>
                    </a:lnTo>
                    <a:lnTo>
                      <a:pt x="243840" y="105266"/>
                    </a:lnTo>
                    <a:lnTo>
                      <a:pt x="351713" y="188780"/>
                    </a:lnTo>
                    <a:lnTo>
                      <a:pt x="487680" y="188780"/>
                    </a:lnTo>
                    <a:lnTo>
                      <a:pt x="243840" y="0"/>
                    </a:lnTo>
                    <a:close/>
                  </a:path>
                </a:pathLst>
              </a:custGeom>
              <a:solidFill>
                <a:srgbClr val="C4DC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88" name="Forme libre : forme 287">
                <a:extLst>
                  <a:ext uri="{FF2B5EF4-FFF2-40B4-BE49-F238E27FC236}">
                    <a16:creationId xmlns:a16="http://schemas.microsoft.com/office/drawing/2014/main" id="{0AE34AAC-12C3-4634-947D-8958CDBAEDCF}"/>
                  </a:ext>
                </a:extLst>
              </p:cNvPr>
              <p:cNvSpPr/>
              <p:nvPr/>
            </p:nvSpPr>
            <p:spPr>
              <a:xfrm flipV="1">
                <a:off x="6111680" y="2993100"/>
                <a:ext cx="163902" cy="63446"/>
              </a:xfrm>
              <a:custGeom>
                <a:avLst/>
                <a:gdLst>
                  <a:gd name="connsiteX0" fmla="*/ 0 w 487680"/>
                  <a:gd name="connsiteY0" fmla="*/ 188780 h 188780"/>
                  <a:gd name="connsiteX1" fmla="*/ 135967 w 487680"/>
                  <a:gd name="connsiteY1" fmla="*/ 188780 h 188780"/>
                  <a:gd name="connsiteX2" fmla="*/ 243840 w 487680"/>
                  <a:gd name="connsiteY2" fmla="*/ 105266 h 188780"/>
                  <a:gd name="connsiteX3" fmla="*/ 351713 w 487680"/>
                  <a:gd name="connsiteY3" fmla="*/ 188780 h 188780"/>
                  <a:gd name="connsiteX4" fmla="*/ 487680 w 487680"/>
                  <a:gd name="connsiteY4" fmla="*/ 188780 h 188780"/>
                  <a:gd name="connsiteX5" fmla="*/ 243840 w 487680"/>
                  <a:gd name="connsiteY5" fmla="*/ 0 h 18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80" h="188780">
                    <a:moveTo>
                      <a:pt x="0" y="188780"/>
                    </a:moveTo>
                    <a:lnTo>
                      <a:pt x="135967" y="188780"/>
                    </a:lnTo>
                    <a:lnTo>
                      <a:pt x="243840" y="105266"/>
                    </a:lnTo>
                    <a:lnTo>
                      <a:pt x="351713" y="188780"/>
                    </a:lnTo>
                    <a:lnTo>
                      <a:pt x="487680" y="188780"/>
                    </a:lnTo>
                    <a:lnTo>
                      <a:pt x="243840" y="0"/>
                    </a:lnTo>
                    <a:close/>
                  </a:path>
                </a:pathLst>
              </a:custGeom>
              <a:solidFill>
                <a:srgbClr val="C4DC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grpSp>
          <p:nvGrpSpPr>
            <p:cNvPr id="291" name="Groupe 290">
              <a:extLst>
                <a:ext uri="{FF2B5EF4-FFF2-40B4-BE49-F238E27FC236}">
                  <a16:creationId xmlns:a16="http://schemas.microsoft.com/office/drawing/2014/main" id="{840D8C65-F00A-4110-857E-A2BBEE4FC187}"/>
                </a:ext>
              </a:extLst>
            </p:cNvPr>
            <p:cNvGrpSpPr/>
            <p:nvPr/>
          </p:nvGrpSpPr>
          <p:grpSpPr>
            <a:xfrm>
              <a:off x="5354988" y="4058305"/>
              <a:ext cx="1724913" cy="590638"/>
              <a:chOff x="5354988" y="3913388"/>
              <a:chExt cx="1724913" cy="590638"/>
            </a:xfrm>
          </p:grpSpPr>
          <p:sp>
            <p:nvSpPr>
              <p:cNvPr id="292" name="ZoneTexte 291">
                <a:extLst>
                  <a:ext uri="{FF2B5EF4-FFF2-40B4-BE49-F238E27FC236}">
                    <a16:creationId xmlns:a16="http://schemas.microsoft.com/office/drawing/2014/main" id="{BE666134-CFA8-41E6-ADA7-BBEC6FCF1F3B}"/>
                  </a:ext>
                </a:extLst>
              </p:cNvPr>
              <p:cNvSpPr txBox="1"/>
              <p:nvPr/>
            </p:nvSpPr>
            <p:spPr>
              <a:xfrm>
                <a:off x="5452142" y="3913388"/>
                <a:ext cx="1551708" cy="153888"/>
              </a:xfrm>
              <a:prstGeom prst="rect">
                <a:avLst/>
              </a:prstGeom>
              <a:noFill/>
            </p:spPr>
            <p:txBody>
              <a:bodyPr wrap="none" lIns="0" tIns="0" rIns="0" bIns="0" rtlCol="0">
                <a:spAutoFit/>
              </a:bodyPr>
              <a:lstStyle/>
              <a:p>
                <a:pPr algn="ctr"/>
                <a:r>
                  <a:rPr lang="fr-FR" sz="1000">
                    <a:solidFill>
                      <a:srgbClr val="C4DC01"/>
                    </a:solidFill>
                    <a:latin typeface="Lato Black" panose="020F0A02020204030203" pitchFamily="34" charset="0"/>
                  </a:rPr>
                  <a:t>Une confiance à construire​</a:t>
                </a:r>
                <a:endParaRPr lang="fr-FR" sz="900" i="1">
                  <a:solidFill>
                    <a:srgbClr val="C4DC01"/>
                  </a:solidFill>
                  <a:latin typeface="Adobe Caslon Pro" panose="0205050205050A020403" pitchFamily="18" charset="0"/>
                </a:endParaRPr>
              </a:p>
            </p:txBody>
          </p:sp>
          <p:grpSp>
            <p:nvGrpSpPr>
              <p:cNvPr id="293" name="Groupe 292">
                <a:extLst>
                  <a:ext uri="{FF2B5EF4-FFF2-40B4-BE49-F238E27FC236}">
                    <a16:creationId xmlns:a16="http://schemas.microsoft.com/office/drawing/2014/main" id="{16DF2F4F-C49D-4956-BE30-E69523DB1CD3}"/>
                  </a:ext>
                </a:extLst>
              </p:cNvPr>
              <p:cNvGrpSpPr/>
              <p:nvPr/>
            </p:nvGrpSpPr>
            <p:grpSpPr>
              <a:xfrm>
                <a:off x="5354988" y="4158003"/>
                <a:ext cx="1724913" cy="346023"/>
                <a:chOff x="5354988" y="4402931"/>
                <a:chExt cx="1724913" cy="346023"/>
              </a:xfrm>
            </p:grpSpPr>
            <p:grpSp>
              <p:nvGrpSpPr>
                <p:cNvPr id="294" name="Groupe 293">
                  <a:extLst>
                    <a:ext uri="{FF2B5EF4-FFF2-40B4-BE49-F238E27FC236}">
                      <a16:creationId xmlns:a16="http://schemas.microsoft.com/office/drawing/2014/main" id="{11770D12-4F13-41C5-9C90-F01ADF484A63}"/>
                    </a:ext>
                  </a:extLst>
                </p:cNvPr>
                <p:cNvGrpSpPr/>
                <p:nvPr/>
              </p:nvGrpSpPr>
              <p:grpSpPr>
                <a:xfrm>
                  <a:off x="5354988" y="4402931"/>
                  <a:ext cx="1724913" cy="142426"/>
                  <a:chOff x="5416456" y="4407694"/>
                  <a:chExt cx="1724913" cy="142426"/>
                </a:xfrm>
              </p:grpSpPr>
              <p:sp>
                <p:nvSpPr>
                  <p:cNvPr id="298" name="Parallélogramme 297">
                    <a:extLst>
                      <a:ext uri="{FF2B5EF4-FFF2-40B4-BE49-F238E27FC236}">
                        <a16:creationId xmlns:a16="http://schemas.microsoft.com/office/drawing/2014/main" id="{0B648778-F350-4D7C-951C-6FB82DEAB688}"/>
                      </a:ext>
                    </a:extLst>
                  </p:cNvPr>
                  <p:cNvSpPr/>
                  <p:nvPr/>
                </p:nvSpPr>
                <p:spPr>
                  <a:xfrm>
                    <a:off x="5416456" y="4407694"/>
                    <a:ext cx="536669" cy="142426"/>
                  </a:xfrm>
                  <a:prstGeom prst="parallelogram">
                    <a:avLst/>
                  </a:prstGeom>
                  <a:solidFill>
                    <a:schemeClr val="bg1"/>
                  </a:solidFill>
                  <a:ln w="6350" cap="sq">
                    <a:noFill/>
                    <a:miter lim="800000"/>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fr-FR" sz="800">
                        <a:solidFill>
                          <a:srgbClr val="213467"/>
                        </a:solidFill>
                        <a:latin typeface="Lato Black" panose="020F0A02020204030203" pitchFamily="34" charset="0"/>
                        <a:cs typeface="Lato" panose="020F0502020204030203" pitchFamily="34" charset="0"/>
                      </a:rPr>
                      <a:t>Sécurité</a:t>
                    </a:r>
                  </a:p>
                </p:txBody>
              </p:sp>
              <p:sp>
                <p:nvSpPr>
                  <p:cNvPr id="299" name="Parallélogramme 298">
                    <a:extLst>
                      <a:ext uri="{FF2B5EF4-FFF2-40B4-BE49-F238E27FC236}">
                        <a16:creationId xmlns:a16="http://schemas.microsoft.com/office/drawing/2014/main" id="{37521A6A-6B1F-4D4E-ACEC-078E32D53FC5}"/>
                      </a:ext>
                    </a:extLst>
                  </p:cNvPr>
                  <p:cNvSpPr/>
                  <p:nvPr/>
                </p:nvSpPr>
                <p:spPr>
                  <a:xfrm>
                    <a:off x="5990337" y="4407694"/>
                    <a:ext cx="1151032" cy="142426"/>
                  </a:xfrm>
                  <a:prstGeom prst="parallelogram">
                    <a:avLst/>
                  </a:prstGeom>
                  <a:solidFill>
                    <a:schemeClr val="bg1"/>
                  </a:solidFill>
                  <a:ln w="6350" cap="sq">
                    <a:noFill/>
                    <a:miter lim="800000"/>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fr-FR" sz="800">
                        <a:solidFill>
                          <a:srgbClr val="213467"/>
                        </a:solidFill>
                        <a:latin typeface="Lato Black" panose="020F0A02020204030203" pitchFamily="34" charset="0"/>
                        <a:cs typeface="Lato" panose="020F0502020204030203" pitchFamily="34" charset="0"/>
                      </a:rPr>
                      <a:t>Données et vie privée</a:t>
                    </a:r>
                  </a:p>
                </p:txBody>
              </p:sp>
            </p:grpSp>
            <p:grpSp>
              <p:nvGrpSpPr>
                <p:cNvPr id="295" name="Groupe 294">
                  <a:extLst>
                    <a:ext uri="{FF2B5EF4-FFF2-40B4-BE49-F238E27FC236}">
                      <a16:creationId xmlns:a16="http://schemas.microsoft.com/office/drawing/2014/main" id="{4EF2D78E-23FC-4EF0-BD24-ACF950CB1CC7}"/>
                    </a:ext>
                  </a:extLst>
                </p:cNvPr>
                <p:cNvGrpSpPr/>
                <p:nvPr/>
              </p:nvGrpSpPr>
              <p:grpSpPr>
                <a:xfrm>
                  <a:off x="5512150" y="4606528"/>
                  <a:ext cx="1410588" cy="142426"/>
                  <a:chOff x="5427172" y="4606528"/>
                  <a:chExt cx="1410588" cy="142426"/>
                </a:xfrm>
              </p:grpSpPr>
              <p:sp>
                <p:nvSpPr>
                  <p:cNvPr id="296" name="Parallélogramme 295">
                    <a:extLst>
                      <a:ext uri="{FF2B5EF4-FFF2-40B4-BE49-F238E27FC236}">
                        <a16:creationId xmlns:a16="http://schemas.microsoft.com/office/drawing/2014/main" id="{952AF3C1-434F-4E53-A006-9BBC331D1D15}"/>
                      </a:ext>
                    </a:extLst>
                  </p:cNvPr>
                  <p:cNvSpPr/>
                  <p:nvPr/>
                </p:nvSpPr>
                <p:spPr>
                  <a:xfrm>
                    <a:off x="5427172" y="4606528"/>
                    <a:ext cx="839088" cy="142426"/>
                  </a:xfrm>
                  <a:prstGeom prst="parallelogram">
                    <a:avLst/>
                  </a:prstGeom>
                  <a:solidFill>
                    <a:schemeClr val="bg1"/>
                  </a:solidFill>
                  <a:ln w="6350" cap="sq">
                    <a:noFill/>
                    <a:miter lim="800000"/>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fr-FR" sz="800">
                        <a:solidFill>
                          <a:srgbClr val="213467"/>
                        </a:solidFill>
                        <a:latin typeface="Lato Black" panose="020F0A02020204030203" pitchFamily="34" charset="0"/>
                        <a:cs typeface="Lato" panose="020F0502020204030203" pitchFamily="34" charset="0"/>
                      </a:rPr>
                      <a:t>Algorithmes IA</a:t>
                    </a:r>
                  </a:p>
                </p:txBody>
              </p:sp>
              <p:sp>
                <p:nvSpPr>
                  <p:cNvPr id="297" name="Parallélogramme 296">
                    <a:extLst>
                      <a:ext uri="{FF2B5EF4-FFF2-40B4-BE49-F238E27FC236}">
                        <a16:creationId xmlns:a16="http://schemas.microsoft.com/office/drawing/2014/main" id="{CAC9D77B-9404-4D73-8B9E-4380BDCEE06C}"/>
                      </a:ext>
                    </a:extLst>
                  </p:cNvPr>
                  <p:cNvSpPr/>
                  <p:nvPr/>
                </p:nvSpPr>
                <p:spPr>
                  <a:xfrm>
                    <a:off x="6298709" y="4606528"/>
                    <a:ext cx="539051" cy="142426"/>
                  </a:xfrm>
                  <a:prstGeom prst="parallelogram">
                    <a:avLst/>
                  </a:prstGeom>
                  <a:solidFill>
                    <a:schemeClr val="bg1"/>
                  </a:solidFill>
                  <a:ln w="6350" cap="sq">
                    <a:noFill/>
                    <a:miter lim="800000"/>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fr-FR" sz="800">
                        <a:solidFill>
                          <a:srgbClr val="213467"/>
                        </a:solidFill>
                        <a:latin typeface="Lato Black" panose="020F0A02020204030203" pitchFamily="34" charset="0"/>
                        <a:cs typeface="Lato" panose="020F0502020204030203" pitchFamily="34" charset="0"/>
                      </a:rPr>
                      <a:t>Usages​ </a:t>
                    </a:r>
                  </a:p>
                </p:txBody>
              </p:sp>
            </p:grpSp>
          </p:grpSp>
        </p:grpSp>
      </p:grpSp>
      <p:grpSp>
        <p:nvGrpSpPr>
          <p:cNvPr id="300" name="Groupe 299">
            <a:extLst>
              <a:ext uri="{FF2B5EF4-FFF2-40B4-BE49-F238E27FC236}">
                <a16:creationId xmlns:a16="http://schemas.microsoft.com/office/drawing/2014/main" id="{6AA9A640-90D7-4404-980D-ED6C2B094DBA}"/>
              </a:ext>
            </a:extLst>
          </p:cNvPr>
          <p:cNvGrpSpPr/>
          <p:nvPr/>
        </p:nvGrpSpPr>
        <p:grpSpPr>
          <a:xfrm>
            <a:off x="9060855" y="1163241"/>
            <a:ext cx="1475981" cy="657672"/>
            <a:chOff x="7917854" y="1163241"/>
            <a:chExt cx="1475981" cy="657672"/>
          </a:xfrm>
        </p:grpSpPr>
        <p:grpSp>
          <p:nvGrpSpPr>
            <p:cNvPr id="301" name="Groupe 300">
              <a:extLst>
                <a:ext uri="{FF2B5EF4-FFF2-40B4-BE49-F238E27FC236}">
                  <a16:creationId xmlns:a16="http://schemas.microsoft.com/office/drawing/2014/main" id="{A1123123-BAEC-4B1D-8A14-322412E14C3D}"/>
                </a:ext>
              </a:extLst>
            </p:cNvPr>
            <p:cNvGrpSpPr/>
            <p:nvPr/>
          </p:nvGrpSpPr>
          <p:grpSpPr>
            <a:xfrm>
              <a:off x="7917854" y="1163241"/>
              <a:ext cx="1475981" cy="534245"/>
              <a:chOff x="178792" y="1410890"/>
              <a:chExt cx="1475981" cy="534245"/>
            </a:xfrm>
          </p:grpSpPr>
          <p:sp>
            <p:nvSpPr>
              <p:cNvPr id="303" name="ZoneTexte 302">
                <a:extLst>
                  <a:ext uri="{FF2B5EF4-FFF2-40B4-BE49-F238E27FC236}">
                    <a16:creationId xmlns:a16="http://schemas.microsoft.com/office/drawing/2014/main" id="{02C7BDC7-68F2-4DE7-8114-2BEA3B620EA2}"/>
                  </a:ext>
                </a:extLst>
              </p:cNvPr>
              <p:cNvSpPr txBox="1"/>
              <p:nvPr/>
            </p:nvSpPr>
            <p:spPr>
              <a:xfrm>
                <a:off x="178792" y="1591192"/>
                <a:ext cx="1475981" cy="353943"/>
              </a:xfrm>
              <a:prstGeom prst="rect">
                <a:avLst/>
              </a:prstGeom>
              <a:noFill/>
            </p:spPr>
            <p:txBody>
              <a:bodyPr wrap="none" lIns="0" tIns="0" rIns="0" bIns="0" rtlCol="0">
                <a:spAutoFit/>
              </a:bodyPr>
              <a:lstStyle/>
              <a:p>
                <a:pPr algn="ctr"/>
                <a:r>
                  <a:rPr lang="fr-FR" sz="1200">
                    <a:solidFill>
                      <a:schemeClr val="bg1"/>
                    </a:solidFill>
                    <a:latin typeface="Lato Black" panose="020F0A02020204030203" pitchFamily="34" charset="0"/>
                  </a:rPr>
                  <a:t>Vers une acceptation</a:t>
                </a:r>
                <a:br>
                  <a:rPr lang="fr-FR" sz="1200">
                    <a:solidFill>
                      <a:schemeClr val="bg1"/>
                    </a:solidFill>
                    <a:latin typeface="Lato Black" panose="020F0A02020204030203" pitchFamily="34" charset="0"/>
                  </a:rPr>
                </a:br>
                <a:r>
                  <a:rPr lang="fr-FR" sz="1100" i="1">
                    <a:solidFill>
                      <a:schemeClr val="bg1"/>
                    </a:solidFill>
                    <a:latin typeface="Adobe Caslon Pro" panose="0205050205050A020403" pitchFamily="18" charset="0"/>
                  </a:rPr>
                  <a:t>par les usages ?​</a:t>
                </a:r>
              </a:p>
            </p:txBody>
          </p:sp>
          <p:grpSp>
            <p:nvGrpSpPr>
              <p:cNvPr id="304" name="Groupe 303">
                <a:extLst>
                  <a:ext uri="{FF2B5EF4-FFF2-40B4-BE49-F238E27FC236}">
                    <a16:creationId xmlns:a16="http://schemas.microsoft.com/office/drawing/2014/main" id="{2863F660-62ED-41EF-9869-E8D5F420709F}"/>
                  </a:ext>
                </a:extLst>
              </p:cNvPr>
              <p:cNvGrpSpPr/>
              <p:nvPr/>
            </p:nvGrpSpPr>
            <p:grpSpPr>
              <a:xfrm>
                <a:off x="541344" y="1410890"/>
                <a:ext cx="750875" cy="143637"/>
                <a:chOff x="423466" y="1410890"/>
                <a:chExt cx="750875" cy="143637"/>
              </a:xfrm>
            </p:grpSpPr>
            <p:sp>
              <p:nvSpPr>
                <p:cNvPr id="305" name="Parallélogramme 304">
                  <a:extLst>
                    <a:ext uri="{FF2B5EF4-FFF2-40B4-BE49-F238E27FC236}">
                      <a16:creationId xmlns:a16="http://schemas.microsoft.com/office/drawing/2014/main" id="{61E4AB56-6A85-4032-83BD-B4CC2755D029}"/>
                    </a:ext>
                  </a:extLst>
                </p:cNvPr>
                <p:cNvSpPr/>
                <p:nvPr/>
              </p:nvSpPr>
              <p:spPr>
                <a:xfrm>
                  <a:off x="423466" y="1410890"/>
                  <a:ext cx="568161" cy="143637"/>
                </a:xfrm>
                <a:prstGeom prst="parallelogram">
                  <a:avLst/>
                </a:prstGeom>
                <a:solidFill>
                  <a:srgbClr val="C4DC01"/>
                </a:solidFill>
                <a:ln w="6350" cap="sq">
                  <a:noFill/>
                  <a:miter lim="800000"/>
                </a:ln>
                <a:effectLst/>
              </p:spPr>
              <p:txBody>
                <a:bodyPr rot="0" spcFirstLastPara="0" vertOverflow="overflow" horzOverflow="overflow" vert="horz" wrap="none" lIns="36000" tIns="0" rIns="0" bIns="0" numCol="1" spcCol="0" rtlCol="0" fromWordArt="0" anchor="ctr" anchorCtr="0" forceAA="0" compatLnSpc="1">
                  <a:prstTxWarp prst="textNoShape">
                    <a:avLst/>
                  </a:prstTxWarp>
                  <a:noAutofit/>
                </a:bodyPr>
                <a:lstStyle/>
                <a:p>
                  <a:pPr algn="ctr"/>
                  <a:r>
                    <a:rPr lang="fr-FR" sz="800" spc="200">
                      <a:solidFill>
                        <a:srgbClr val="213467"/>
                      </a:solidFill>
                      <a:latin typeface="Lato Black" panose="020F0A02020204030203" pitchFamily="34" charset="0"/>
                      <a:cs typeface="Lato" panose="020F0502020204030203" pitchFamily="34" charset="0"/>
                    </a:rPr>
                    <a:t>PHASE</a:t>
                  </a:r>
                </a:p>
              </p:txBody>
            </p:sp>
            <p:sp>
              <p:nvSpPr>
                <p:cNvPr id="306" name="Parallélogramme 305">
                  <a:extLst>
                    <a:ext uri="{FF2B5EF4-FFF2-40B4-BE49-F238E27FC236}">
                      <a16:creationId xmlns:a16="http://schemas.microsoft.com/office/drawing/2014/main" id="{56E2A403-37A6-408F-9CB9-1E434FA49053}"/>
                    </a:ext>
                  </a:extLst>
                </p:cNvPr>
                <p:cNvSpPr/>
                <p:nvPr/>
              </p:nvSpPr>
              <p:spPr>
                <a:xfrm>
                  <a:off x="977888" y="1410890"/>
                  <a:ext cx="196453" cy="143637"/>
                </a:xfrm>
                <a:prstGeom prst="parallelogram">
                  <a:avLst/>
                </a:prstGeom>
                <a:solidFill>
                  <a:schemeClr val="bg1"/>
                </a:solidFill>
                <a:ln w="6350" cap="sq">
                  <a:noFill/>
                  <a:miter lim="800000"/>
                </a:ln>
                <a:effectLst/>
              </p:spPr>
              <p:txBody>
                <a:bodyPr rot="0" spcFirstLastPara="0" vertOverflow="overflow" horzOverflow="overflow" vert="horz" wrap="none" lIns="18000" tIns="0" rIns="0" bIns="0" numCol="1" spcCol="0" rtlCol="0" fromWordArt="0" anchor="ctr" anchorCtr="0" forceAA="0" compatLnSpc="1">
                  <a:prstTxWarp prst="textNoShape">
                    <a:avLst/>
                  </a:prstTxWarp>
                  <a:noAutofit/>
                </a:bodyPr>
                <a:lstStyle/>
                <a:p>
                  <a:pPr algn="ctr"/>
                  <a:r>
                    <a:rPr lang="fr-FR" sz="800" spc="200">
                      <a:solidFill>
                        <a:srgbClr val="213467"/>
                      </a:solidFill>
                      <a:latin typeface="Lato Black" panose="020F0A02020204030203" pitchFamily="34" charset="0"/>
                      <a:cs typeface="Lato" panose="020F0502020204030203" pitchFamily="34" charset="0"/>
                    </a:rPr>
                    <a:t>4</a:t>
                  </a:r>
                </a:p>
              </p:txBody>
            </p:sp>
          </p:grpSp>
        </p:grpSp>
        <p:cxnSp>
          <p:nvCxnSpPr>
            <p:cNvPr id="302" name="Connecteur droit 301">
              <a:extLst>
                <a:ext uri="{FF2B5EF4-FFF2-40B4-BE49-F238E27FC236}">
                  <a16:creationId xmlns:a16="http://schemas.microsoft.com/office/drawing/2014/main" id="{DB8DE277-B805-4D20-B70B-25B93DB03BCC}"/>
                </a:ext>
              </a:extLst>
            </p:cNvPr>
            <p:cNvCxnSpPr>
              <a:cxnSpLocks/>
            </p:cNvCxnSpPr>
            <p:nvPr/>
          </p:nvCxnSpPr>
          <p:spPr>
            <a:xfrm rot="5400000" flipH="1" flipV="1">
              <a:off x="8655844" y="1620094"/>
              <a:ext cx="0" cy="401638"/>
            </a:xfrm>
            <a:prstGeom prst="line">
              <a:avLst/>
            </a:prstGeom>
            <a:ln>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grpSp>
      <p:grpSp>
        <p:nvGrpSpPr>
          <p:cNvPr id="307" name="Groupe 306">
            <a:extLst>
              <a:ext uri="{FF2B5EF4-FFF2-40B4-BE49-F238E27FC236}">
                <a16:creationId xmlns:a16="http://schemas.microsoft.com/office/drawing/2014/main" id="{86A9D681-33F0-457B-811A-CB89447F6B8A}"/>
              </a:ext>
            </a:extLst>
          </p:cNvPr>
          <p:cNvGrpSpPr/>
          <p:nvPr/>
        </p:nvGrpSpPr>
        <p:grpSpPr>
          <a:xfrm>
            <a:off x="8904846" y="2057375"/>
            <a:ext cx="1789935" cy="2954313"/>
            <a:chOff x="7761845" y="2057374"/>
            <a:chExt cx="1789935" cy="2954313"/>
          </a:xfrm>
        </p:grpSpPr>
        <p:grpSp>
          <p:nvGrpSpPr>
            <p:cNvPr id="308" name="Groupe 307">
              <a:extLst>
                <a:ext uri="{FF2B5EF4-FFF2-40B4-BE49-F238E27FC236}">
                  <a16:creationId xmlns:a16="http://schemas.microsoft.com/office/drawing/2014/main" id="{70DD8A60-B5F6-48F6-8007-97E84CFEF9F9}"/>
                </a:ext>
              </a:extLst>
            </p:cNvPr>
            <p:cNvGrpSpPr/>
            <p:nvPr/>
          </p:nvGrpSpPr>
          <p:grpSpPr>
            <a:xfrm>
              <a:off x="7761845" y="2057374"/>
              <a:ext cx="1787998" cy="551245"/>
              <a:chOff x="191840" y="2357274"/>
              <a:chExt cx="1787998" cy="551245"/>
            </a:xfrm>
          </p:grpSpPr>
          <p:sp>
            <p:nvSpPr>
              <p:cNvPr id="489" name="Flèche : pentagone 488">
                <a:extLst>
                  <a:ext uri="{FF2B5EF4-FFF2-40B4-BE49-F238E27FC236}">
                    <a16:creationId xmlns:a16="http://schemas.microsoft.com/office/drawing/2014/main" id="{450A12D5-FA43-47D2-9F1E-2AF911EBFACF}"/>
                  </a:ext>
                </a:extLst>
              </p:cNvPr>
              <p:cNvSpPr/>
              <p:nvPr/>
            </p:nvSpPr>
            <p:spPr>
              <a:xfrm rot="5400000">
                <a:off x="863933" y="1792614"/>
                <a:ext cx="443812" cy="1787998"/>
              </a:xfrm>
              <a:prstGeom prst="homePlate">
                <a:avLst>
                  <a:gd name="adj" fmla="val 69928"/>
                </a:avLst>
              </a:prstGeom>
              <a:gradFill>
                <a:gsLst>
                  <a:gs pos="52000">
                    <a:schemeClr val="tx1">
                      <a:alpha val="0"/>
                    </a:schemeClr>
                  </a:gs>
                  <a:gs pos="93000">
                    <a:schemeClr val="tx1">
                      <a:alpha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0" name="ZoneTexte 489">
                <a:extLst>
                  <a:ext uri="{FF2B5EF4-FFF2-40B4-BE49-F238E27FC236}">
                    <a16:creationId xmlns:a16="http://schemas.microsoft.com/office/drawing/2014/main" id="{104C07A1-1A6B-4881-9C14-5FCACDC4C523}"/>
                  </a:ext>
                </a:extLst>
              </p:cNvPr>
              <p:cNvSpPr txBox="1"/>
              <p:nvPr/>
            </p:nvSpPr>
            <p:spPr>
              <a:xfrm>
                <a:off x="442245" y="2357274"/>
                <a:ext cx="1287212" cy="307777"/>
              </a:xfrm>
              <a:prstGeom prst="rect">
                <a:avLst/>
              </a:prstGeom>
              <a:noFill/>
            </p:spPr>
            <p:txBody>
              <a:bodyPr wrap="none" lIns="0" tIns="0" rIns="0" bIns="0" rtlCol="0">
                <a:spAutoFit/>
              </a:bodyPr>
              <a:lstStyle/>
              <a:p>
                <a:pPr algn="ctr"/>
                <a:r>
                  <a:rPr lang="fr-FR" sz="1000">
                    <a:solidFill>
                      <a:srgbClr val="C4DC01"/>
                    </a:solidFill>
                    <a:latin typeface="Lato Black" panose="020F0A02020204030203" pitchFamily="34" charset="0"/>
                  </a:rPr>
                  <a:t>Une éthique</a:t>
                </a:r>
                <a:br>
                  <a:rPr lang="fr-FR" sz="1000">
                    <a:solidFill>
                      <a:srgbClr val="C4DC01"/>
                    </a:solidFill>
                    <a:latin typeface="Lato Black" panose="020F0A02020204030203" pitchFamily="34" charset="0"/>
                  </a:rPr>
                </a:br>
                <a:r>
                  <a:rPr lang="fr-FR" sz="1000">
                    <a:solidFill>
                      <a:srgbClr val="C4DC01"/>
                    </a:solidFill>
                    <a:latin typeface="Lato Black" panose="020F0A02020204030203" pitchFamily="34" charset="0"/>
                  </a:rPr>
                  <a:t>du véhicule autonome</a:t>
                </a:r>
                <a:endParaRPr lang="fr-FR" sz="900" i="1">
                  <a:solidFill>
                    <a:srgbClr val="C4DC01"/>
                  </a:solidFill>
                  <a:latin typeface="Adobe Caslon Pro" panose="0205050205050A020403" pitchFamily="18" charset="0"/>
                </a:endParaRPr>
              </a:p>
            </p:txBody>
          </p:sp>
        </p:grpSp>
        <p:sp>
          <p:nvSpPr>
            <p:cNvPr id="309" name="ZoneTexte 308">
              <a:extLst>
                <a:ext uri="{FF2B5EF4-FFF2-40B4-BE49-F238E27FC236}">
                  <a16:creationId xmlns:a16="http://schemas.microsoft.com/office/drawing/2014/main" id="{02FBD230-E789-45FF-BF0A-46E787F10D66}"/>
                </a:ext>
              </a:extLst>
            </p:cNvPr>
            <p:cNvSpPr txBox="1"/>
            <p:nvPr/>
          </p:nvSpPr>
          <p:spPr>
            <a:xfrm>
              <a:off x="7827964" y="2695095"/>
              <a:ext cx="1655760" cy="123432"/>
            </a:xfrm>
            <a:prstGeom prst="rect">
              <a:avLst/>
            </a:prstGeom>
            <a:noFill/>
          </p:spPr>
          <p:txBody>
            <a:bodyPr wrap="square" lIns="0" tIns="0" rIns="0" bIns="0" rtlCol="0">
              <a:spAutoFit/>
            </a:bodyPr>
            <a:lstStyle/>
            <a:p>
              <a:pPr algn="ctr">
                <a:lnSpc>
                  <a:spcPct val="110000"/>
                </a:lnSpc>
              </a:pPr>
              <a:r>
                <a:rPr lang="fr-FR" sz="800">
                  <a:solidFill>
                    <a:schemeClr val="bg1"/>
                  </a:solidFill>
                  <a:latin typeface="Lato Black" panose="020F0A02020204030203" pitchFamily="34" charset="0"/>
                </a:rPr>
                <a:t>Sortir du dilemme du tramway</a:t>
              </a:r>
              <a:endParaRPr lang="fr-FR" sz="800">
                <a:solidFill>
                  <a:schemeClr val="bg1"/>
                </a:solidFill>
                <a:latin typeface="Lato Light" panose="020F0302020204030203" pitchFamily="34" charset="0"/>
              </a:endParaRPr>
            </a:p>
          </p:txBody>
        </p:sp>
        <p:grpSp>
          <p:nvGrpSpPr>
            <p:cNvPr id="310" name="Groupe 309">
              <a:extLst>
                <a:ext uri="{FF2B5EF4-FFF2-40B4-BE49-F238E27FC236}">
                  <a16:creationId xmlns:a16="http://schemas.microsoft.com/office/drawing/2014/main" id="{FDD31227-D707-4C07-BB72-32E4876D4154}"/>
                </a:ext>
              </a:extLst>
            </p:cNvPr>
            <p:cNvGrpSpPr/>
            <p:nvPr/>
          </p:nvGrpSpPr>
          <p:grpSpPr>
            <a:xfrm>
              <a:off x="7884944" y="3527798"/>
              <a:ext cx="666849" cy="708864"/>
              <a:chOff x="435601" y="5025850"/>
              <a:chExt cx="666849" cy="708864"/>
            </a:xfrm>
          </p:grpSpPr>
          <p:sp>
            <p:nvSpPr>
              <p:cNvPr id="487" name="Forme libre : forme 486">
                <a:extLst>
                  <a:ext uri="{FF2B5EF4-FFF2-40B4-BE49-F238E27FC236}">
                    <a16:creationId xmlns:a16="http://schemas.microsoft.com/office/drawing/2014/main" id="{3EA5E9F1-E85E-44BA-B9CE-B71E3344A94F}"/>
                  </a:ext>
                </a:extLst>
              </p:cNvPr>
              <p:cNvSpPr/>
              <p:nvPr/>
            </p:nvSpPr>
            <p:spPr>
              <a:xfrm>
                <a:off x="570240" y="5025850"/>
                <a:ext cx="397572" cy="398638"/>
              </a:xfrm>
              <a:custGeom>
                <a:avLst/>
                <a:gdLst>
                  <a:gd name="connsiteX0" fmla="*/ 283337 w 283337"/>
                  <a:gd name="connsiteY0" fmla="*/ 142049 h 284097"/>
                  <a:gd name="connsiteX1" fmla="*/ 277182 w 283337"/>
                  <a:gd name="connsiteY1" fmla="*/ 157333 h 284097"/>
                  <a:gd name="connsiteX2" fmla="*/ 279810 w 283337"/>
                  <a:gd name="connsiteY2" fmla="*/ 173654 h 284097"/>
                  <a:gd name="connsiteX3" fmla="*/ 270405 w 283337"/>
                  <a:gd name="connsiteY3" fmla="*/ 187208 h 284097"/>
                  <a:gd name="connsiteX4" fmla="*/ 269299 w 283337"/>
                  <a:gd name="connsiteY4" fmla="*/ 203668 h 284097"/>
                  <a:gd name="connsiteX5" fmla="*/ 257127 w 283337"/>
                  <a:gd name="connsiteY5" fmla="*/ 214802 h 284097"/>
                  <a:gd name="connsiteX6" fmla="*/ 252424 w 283337"/>
                  <a:gd name="connsiteY6" fmla="*/ 230639 h 284097"/>
                  <a:gd name="connsiteX7" fmla="*/ 238109 w 283337"/>
                  <a:gd name="connsiteY7" fmla="*/ 238730 h 284097"/>
                  <a:gd name="connsiteX8" fmla="*/ 230017 w 283337"/>
                  <a:gd name="connsiteY8" fmla="*/ 253115 h 284097"/>
                  <a:gd name="connsiteX9" fmla="*/ 214249 w 283337"/>
                  <a:gd name="connsiteY9" fmla="*/ 257818 h 284097"/>
                  <a:gd name="connsiteX10" fmla="*/ 203184 w 283337"/>
                  <a:gd name="connsiteY10" fmla="*/ 270059 h 284097"/>
                  <a:gd name="connsiteX11" fmla="*/ 186725 w 283337"/>
                  <a:gd name="connsiteY11" fmla="*/ 271165 h 284097"/>
                  <a:gd name="connsiteX12" fmla="*/ 173170 w 283337"/>
                  <a:gd name="connsiteY12" fmla="*/ 280571 h 284097"/>
                  <a:gd name="connsiteX13" fmla="*/ 156918 w 283337"/>
                  <a:gd name="connsiteY13" fmla="*/ 277943 h 284097"/>
                  <a:gd name="connsiteX14" fmla="*/ 141634 w 283337"/>
                  <a:gd name="connsiteY14" fmla="*/ 284098 h 284097"/>
                  <a:gd name="connsiteX15" fmla="*/ 126350 w 283337"/>
                  <a:gd name="connsiteY15" fmla="*/ 277943 h 284097"/>
                  <a:gd name="connsiteX16" fmla="*/ 110098 w 283337"/>
                  <a:gd name="connsiteY16" fmla="*/ 280571 h 284097"/>
                  <a:gd name="connsiteX17" fmla="*/ 96613 w 283337"/>
                  <a:gd name="connsiteY17" fmla="*/ 271165 h 284097"/>
                  <a:gd name="connsiteX18" fmla="*/ 80153 w 283337"/>
                  <a:gd name="connsiteY18" fmla="*/ 270059 h 284097"/>
                  <a:gd name="connsiteX19" fmla="*/ 69088 w 283337"/>
                  <a:gd name="connsiteY19" fmla="*/ 257818 h 284097"/>
                  <a:gd name="connsiteX20" fmla="*/ 53320 w 283337"/>
                  <a:gd name="connsiteY20" fmla="*/ 253115 h 284097"/>
                  <a:gd name="connsiteX21" fmla="*/ 45229 w 283337"/>
                  <a:gd name="connsiteY21" fmla="*/ 238730 h 284097"/>
                  <a:gd name="connsiteX22" fmla="*/ 30913 w 283337"/>
                  <a:gd name="connsiteY22" fmla="*/ 230639 h 284097"/>
                  <a:gd name="connsiteX23" fmla="*/ 26211 w 283337"/>
                  <a:gd name="connsiteY23" fmla="*/ 214802 h 284097"/>
                  <a:gd name="connsiteX24" fmla="*/ 14039 w 283337"/>
                  <a:gd name="connsiteY24" fmla="*/ 203668 h 284097"/>
                  <a:gd name="connsiteX25" fmla="*/ 12932 w 283337"/>
                  <a:gd name="connsiteY25" fmla="*/ 187208 h 284097"/>
                  <a:gd name="connsiteX26" fmla="*/ 3527 w 283337"/>
                  <a:gd name="connsiteY26" fmla="*/ 173654 h 284097"/>
                  <a:gd name="connsiteX27" fmla="*/ 6155 w 283337"/>
                  <a:gd name="connsiteY27" fmla="*/ 157333 h 284097"/>
                  <a:gd name="connsiteX28" fmla="*/ 0 w 283337"/>
                  <a:gd name="connsiteY28" fmla="*/ 141980 h 284097"/>
                  <a:gd name="connsiteX29" fmla="*/ 6155 w 283337"/>
                  <a:gd name="connsiteY29" fmla="*/ 126696 h 284097"/>
                  <a:gd name="connsiteX30" fmla="*/ 3527 w 283337"/>
                  <a:gd name="connsiteY30" fmla="*/ 110375 h 284097"/>
                  <a:gd name="connsiteX31" fmla="*/ 12932 w 283337"/>
                  <a:gd name="connsiteY31" fmla="*/ 96820 h 284097"/>
                  <a:gd name="connsiteX32" fmla="*/ 14039 w 283337"/>
                  <a:gd name="connsiteY32" fmla="*/ 80361 h 284097"/>
                  <a:gd name="connsiteX33" fmla="*/ 26211 w 283337"/>
                  <a:gd name="connsiteY33" fmla="*/ 69226 h 284097"/>
                  <a:gd name="connsiteX34" fmla="*/ 30913 w 283337"/>
                  <a:gd name="connsiteY34" fmla="*/ 53389 h 284097"/>
                  <a:gd name="connsiteX35" fmla="*/ 45229 w 283337"/>
                  <a:gd name="connsiteY35" fmla="*/ 45298 h 284097"/>
                  <a:gd name="connsiteX36" fmla="*/ 53320 w 283337"/>
                  <a:gd name="connsiteY36" fmla="*/ 30913 h 284097"/>
                  <a:gd name="connsiteX37" fmla="*/ 69088 w 283337"/>
                  <a:gd name="connsiteY37" fmla="*/ 26211 h 284097"/>
                  <a:gd name="connsiteX38" fmla="*/ 80153 w 283337"/>
                  <a:gd name="connsiteY38" fmla="*/ 14039 h 284097"/>
                  <a:gd name="connsiteX39" fmla="*/ 96544 w 283337"/>
                  <a:gd name="connsiteY39" fmla="*/ 12932 h 284097"/>
                  <a:gd name="connsiteX40" fmla="*/ 110029 w 283337"/>
                  <a:gd name="connsiteY40" fmla="*/ 3527 h 284097"/>
                  <a:gd name="connsiteX41" fmla="*/ 126281 w 283337"/>
                  <a:gd name="connsiteY41" fmla="*/ 6155 h 284097"/>
                  <a:gd name="connsiteX42" fmla="*/ 141565 w 283337"/>
                  <a:gd name="connsiteY42" fmla="*/ 0 h 284097"/>
                  <a:gd name="connsiteX43" fmla="*/ 156849 w 283337"/>
                  <a:gd name="connsiteY43" fmla="*/ 6155 h 284097"/>
                  <a:gd name="connsiteX44" fmla="*/ 173101 w 283337"/>
                  <a:gd name="connsiteY44" fmla="*/ 3527 h 284097"/>
                  <a:gd name="connsiteX45" fmla="*/ 186656 w 283337"/>
                  <a:gd name="connsiteY45" fmla="*/ 12932 h 284097"/>
                  <a:gd name="connsiteX46" fmla="*/ 203115 w 283337"/>
                  <a:gd name="connsiteY46" fmla="*/ 14039 h 284097"/>
                  <a:gd name="connsiteX47" fmla="*/ 214180 w 283337"/>
                  <a:gd name="connsiteY47" fmla="*/ 26280 h 284097"/>
                  <a:gd name="connsiteX48" fmla="*/ 229948 w 283337"/>
                  <a:gd name="connsiteY48" fmla="*/ 30982 h 284097"/>
                  <a:gd name="connsiteX49" fmla="*/ 238039 w 283337"/>
                  <a:gd name="connsiteY49" fmla="*/ 45367 h 284097"/>
                  <a:gd name="connsiteX50" fmla="*/ 252355 w 283337"/>
                  <a:gd name="connsiteY50" fmla="*/ 53458 h 284097"/>
                  <a:gd name="connsiteX51" fmla="*/ 257058 w 283337"/>
                  <a:gd name="connsiteY51" fmla="*/ 69295 h 284097"/>
                  <a:gd name="connsiteX52" fmla="*/ 269229 w 283337"/>
                  <a:gd name="connsiteY52" fmla="*/ 80430 h 284097"/>
                  <a:gd name="connsiteX53" fmla="*/ 270336 w 283337"/>
                  <a:gd name="connsiteY53" fmla="*/ 96889 h 284097"/>
                  <a:gd name="connsiteX54" fmla="*/ 279741 w 283337"/>
                  <a:gd name="connsiteY54" fmla="*/ 110444 h 284097"/>
                  <a:gd name="connsiteX55" fmla="*/ 277113 w 283337"/>
                  <a:gd name="connsiteY55" fmla="*/ 126765 h 284097"/>
                  <a:gd name="connsiteX56" fmla="*/ 283337 w 283337"/>
                  <a:gd name="connsiteY56" fmla="*/ 142049 h 28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337" h="284097">
                    <a:moveTo>
                      <a:pt x="283337" y="142049"/>
                    </a:moveTo>
                    <a:cubicBezTo>
                      <a:pt x="283337" y="147305"/>
                      <a:pt x="277736" y="152215"/>
                      <a:pt x="277182" y="157333"/>
                    </a:cubicBezTo>
                    <a:cubicBezTo>
                      <a:pt x="276629" y="162588"/>
                      <a:pt x="280917" y="168605"/>
                      <a:pt x="279810" y="173654"/>
                    </a:cubicBezTo>
                    <a:cubicBezTo>
                      <a:pt x="278635" y="178771"/>
                      <a:pt x="272134" y="182298"/>
                      <a:pt x="270405" y="187208"/>
                    </a:cubicBezTo>
                    <a:cubicBezTo>
                      <a:pt x="268676" y="192188"/>
                      <a:pt x="271581" y="199034"/>
                      <a:pt x="269299" y="203668"/>
                    </a:cubicBezTo>
                    <a:cubicBezTo>
                      <a:pt x="267016" y="208370"/>
                      <a:pt x="259893" y="210376"/>
                      <a:pt x="257127" y="214802"/>
                    </a:cubicBezTo>
                    <a:cubicBezTo>
                      <a:pt x="254361" y="219228"/>
                      <a:pt x="255675" y="226559"/>
                      <a:pt x="252424" y="230639"/>
                    </a:cubicBezTo>
                    <a:cubicBezTo>
                      <a:pt x="249174" y="234719"/>
                      <a:pt x="241774" y="235065"/>
                      <a:pt x="238109" y="238730"/>
                    </a:cubicBezTo>
                    <a:cubicBezTo>
                      <a:pt x="234443" y="242396"/>
                      <a:pt x="234097" y="249865"/>
                      <a:pt x="230017" y="253115"/>
                    </a:cubicBezTo>
                    <a:cubicBezTo>
                      <a:pt x="225937" y="256366"/>
                      <a:pt x="218675" y="255052"/>
                      <a:pt x="214249" y="257818"/>
                    </a:cubicBezTo>
                    <a:cubicBezTo>
                      <a:pt x="209892" y="260584"/>
                      <a:pt x="207887" y="267776"/>
                      <a:pt x="203184" y="270059"/>
                    </a:cubicBezTo>
                    <a:cubicBezTo>
                      <a:pt x="198551" y="272341"/>
                      <a:pt x="191704" y="269436"/>
                      <a:pt x="186725" y="271165"/>
                    </a:cubicBezTo>
                    <a:cubicBezTo>
                      <a:pt x="181815" y="272894"/>
                      <a:pt x="178288" y="279395"/>
                      <a:pt x="173170" y="280571"/>
                    </a:cubicBezTo>
                    <a:cubicBezTo>
                      <a:pt x="168121" y="281746"/>
                      <a:pt x="162105" y="277389"/>
                      <a:pt x="156918" y="277943"/>
                    </a:cubicBezTo>
                    <a:cubicBezTo>
                      <a:pt x="151800" y="278496"/>
                      <a:pt x="146890" y="284098"/>
                      <a:pt x="141634" y="284098"/>
                    </a:cubicBezTo>
                    <a:cubicBezTo>
                      <a:pt x="136378" y="284098"/>
                      <a:pt x="131468" y="278496"/>
                      <a:pt x="126350" y="277943"/>
                    </a:cubicBezTo>
                    <a:cubicBezTo>
                      <a:pt x="121164" y="277389"/>
                      <a:pt x="115147" y="281746"/>
                      <a:pt x="110098" y="280571"/>
                    </a:cubicBezTo>
                    <a:cubicBezTo>
                      <a:pt x="104981" y="279395"/>
                      <a:pt x="101454" y="272894"/>
                      <a:pt x="96613" y="271165"/>
                    </a:cubicBezTo>
                    <a:cubicBezTo>
                      <a:pt x="91703" y="269436"/>
                      <a:pt x="84856" y="272341"/>
                      <a:pt x="80153" y="270059"/>
                    </a:cubicBezTo>
                    <a:cubicBezTo>
                      <a:pt x="75451" y="267776"/>
                      <a:pt x="73445" y="260653"/>
                      <a:pt x="69088" y="257818"/>
                    </a:cubicBezTo>
                    <a:cubicBezTo>
                      <a:pt x="64662" y="255052"/>
                      <a:pt x="57401" y="256366"/>
                      <a:pt x="53320" y="253115"/>
                    </a:cubicBezTo>
                    <a:cubicBezTo>
                      <a:pt x="49240" y="249865"/>
                      <a:pt x="48894" y="242396"/>
                      <a:pt x="45229" y="238730"/>
                    </a:cubicBezTo>
                    <a:cubicBezTo>
                      <a:pt x="41564" y="235065"/>
                      <a:pt x="34164" y="234719"/>
                      <a:pt x="30913" y="230639"/>
                    </a:cubicBezTo>
                    <a:cubicBezTo>
                      <a:pt x="27663" y="226559"/>
                      <a:pt x="28977" y="219228"/>
                      <a:pt x="26211" y="214802"/>
                    </a:cubicBezTo>
                    <a:cubicBezTo>
                      <a:pt x="23444" y="210376"/>
                      <a:pt x="16321" y="208440"/>
                      <a:pt x="14039" y="203668"/>
                    </a:cubicBezTo>
                    <a:cubicBezTo>
                      <a:pt x="11757" y="198965"/>
                      <a:pt x="14661" y="192119"/>
                      <a:pt x="12932" y="187208"/>
                    </a:cubicBezTo>
                    <a:cubicBezTo>
                      <a:pt x="11203" y="182298"/>
                      <a:pt x="4703" y="178771"/>
                      <a:pt x="3527" y="173654"/>
                    </a:cubicBezTo>
                    <a:cubicBezTo>
                      <a:pt x="2421" y="168605"/>
                      <a:pt x="6708" y="162588"/>
                      <a:pt x="6155" y="157333"/>
                    </a:cubicBezTo>
                    <a:cubicBezTo>
                      <a:pt x="5602" y="152215"/>
                      <a:pt x="0" y="147305"/>
                      <a:pt x="0" y="141980"/>
                    </a:cubicBezTo>
                    <a:cubicBezTo>
                      <a:pt x="0" y="136724"/>
                      <a:pt x="5602" y="131814"/>
                      <a:pt x="6155" y="126696"/>
                    </a:cubicBezTo>
                    <a:cubicBezTo>
                      <a:pt x="6708" y="121440"/>
                      <a:pt x="2421" y="115423"/>
                      <a:pt x="3527" y="110375"/>
                    </a:cubicBezTo>
                    <a:cubicBezTo>
                      <a:pt x="4703" y="105257"/>
                      <a:pt x="11203" y="101730"/>
                      <a:pt x="12932" y="96820"/>
                    </a:cubicBezTo>
                    <a:cubicBezTo>
                      <a:pt x="14661" y="91841"/>
                      <a:pt x="11757" y="85063"/>
                      <a:pt x="14039" y="80361"/>
                    </a:cubicBezTo>
                    <a:cubicBezTo>
                      <a:pt x="16321" y="75658"/>
                      <a:pt x="23444" y="73652"/>
                      <a:pt x="26211" y="69226"/>
                    </a:cubicBezTo>
                    <a:cubicBezTo>
                      <a:pt x="28977" y="64800"/>
                      <a:pt x="27663" y="57470"/>
                      <a:pt x="30913" y="53389"/>
                    </a:cubicBezTo>
                    <a:cubicBezTo>
                      <a:pt x="34164" y="49309"/>
                      <a:pt x="41564" y="48963"/>
                      <a:pt x="45229" y="45298"/>
                    </a:cubicBezTo>
                    <a:cubicBezTo>
                      <a:pt x="48894" y="41633"/>
                      <a:pt x="49240" y="34164"/>
                      <a:pt x="53320" y="30913"/>
                    </a:cubicBezTo>
                    <a:cubicBezTo>
                      <a:pt x="57401" y="27663"/>
                      <a:pt x="64662" y="28977"/>
                      <a:pt x="69088" y="26211"/>
                    </a:cubicBezTo>
                    <a:cubicBezTo>
                      <a:pt x="73514" y="23444"/>
                      <a:pt x="75451" y="16252"/>
                      <a:pt x="80153" y="14039"/>
                    </a:cubicBezTo>
                    <a:cubicBezTo>
                      <a:pt x="84787" y="11757"/>
                      <a:pt x="91633" y="14661"/>
                      <a:pt x="96544" y="12932"/>
                    </a:cubicBezTo>
                    <a:cubicBezTo>
                      <a:pt x="101385" y="11203"/>
                      <a:pt x="104981" y="4703"/>
                      <a:pt x="110029" y="3527"/>
                    </a:cubicBezTo>
                    <a:cubicBezTo>
                      <a:pt x="115078" y="2351"/>
                      <a:pt x="121094" y="6708"/>
                      <a:pt x="126281" y="6155"/>
                    </a:cubicBezTo>
                    <a:cubicBezTo>
                      <a:pt x="131399" y="5602"/>
                      <a:pt x="136309" y="0"/>
                      <a:pt x="141565" y="0"/>
                    </a:cubicBezTo>
                    <a:cubicBezTo>
                      <a:pt x="146821" y="0"/>
                      <a:pt x="151731" y="5602"/>
                      <a:pt x="156849" y="6155"/>
                    </a:cubicBezTo>
                    <a:cubicBezTo>
                      <a:pt x="162036" y="6777"/>
                      <a:pt x="168052" y="2420"/>
                      <a:pt x="173101" y="3527"/>
                    </a:cubicBezTo>
                    <a:cubicBezTo>
                      <a:pt x="178218" y="4703"/>
                      <a:pt x="181745" y="11203"/>
                      <a:pt x="186656" y="12932"/>
                    </a:cubicBezTo>
                    <a:cubicBezTo>
                      <a:pt x="191566" y="14661"/>
                      <a:pt x="198412" y="11757"/>
                      <a:pt x="203115" y="14039"/>
                    </a:cubicBezTo>
                    <a:cubicBezTo>
                      <a:pt x="207818" y="16321"/>
                      <a:pt x="209823" y="23444"/>
                      <a:pt x="214180" y="26280"/>
                    </a:cubicBezTo>
                    <a:cubicBezTo>
                      <a:pt x="218606" y="29046"/>
                      <a:pt x="225868" y="27801"/>
                      <a:pt x="229948" y="30982"/>
                    </a:cubicBezTo>
                    <a:cubicBezTo>
                      <a:pt x="234028" y="34233"/>
                      <a:pt x="234374" y="41702"/>
                      <a:pt x="238039" y="45367"/>
                    </a:cubicBezTo>
                    <a:cubicBezTo>
                      <a:pt x="241705" y="49032"/>
                      <a:pt x="249105" y="49378"/>
                      <a:pt x="252355" y="53458"/>
                    </a:cubicBezTo>
                    <a:cubicBezTo>
                      <a:pt x="255605" y="57539"/>
                      <a:pt x="254291" y="64869"/>
                      <a:pt x="257058" y="69295"/>
                    </a:cubicBezTo>
                    <a:cubicBezTo>
                      <a:pt x="259824" y="73722"/>
                      <a:pt x="266947" y="75658"/>
                      <a:pt x="269229" y="80430"/>
                    </a:cubicBezTo>
                    <a:cubicBezTo>
                      <a:pt x="271512" y="85132"/>
                      <a:pt x="268607" y="91979"/>
                      <a:pt x="270336" y="96889"/>
                    </a:cubicBezTo>
                    <a:cubicBezTo>
                      <a:pt x="272065" y="101799"/>
                      <a:pt x="278566" y="105326"/>
                      <a:pt x="279741" y="110444"/>
                    </a:cubicBezTo>
                    <a:cubicBezTo>
                      <a:pt x="280917" y="115492"/>
                      <a:pt x="276560" y="121509"/>
                      <a:pt x="277113" y="126765"/>
                    </a:cubicBezTo>
                    <a:cubicBezTo>
                      <a:pt x="277805" y="131883"/>
                      <a:pt x="283337" y="136793"/>
                      <a:pt x="283337" y="142049"/>
                    </a:cubicBezTo>
                  </a:path>
                </a:pathLst>
              </a:custGeom>
              <a:solidFill>
                <a:schemeClr val="bg1"/>
              </a:solidFill>
              <a:ln w="6781" cap="flat">
                <a:noFill/>
                <a:prstDash val="solid"/>
                <a:miter/>
              </a:ln>
              <a:effectLst>
                <a:outerShdw blurRad="101600" dist="63500" dir="2700000" algn="tl" rotWithShape="0">
                  <a:prstClr val="black">
                    <a:alpha val="42000"/>
                  </a:prstClr>
                </a:outerShdw>
              </a:effectLst>
            </p:spPr>
            <p:txBody>
              <a:bodyPr rtlCol="0" anchor="ctr"/>
              <a:lstStyle/>
              <a:p>
                <a:endParaRPr lang="fr-FR"/>
              </a:p>
            </p:txBody>
          </p:sp>
          <p:sp>
            <p:nvSpPr>
              <p:cNvPr id="488" name="ZoneTexte 487">
                <a:extLst>
                  <a:ext uri="{FF2B5EF4-FFF2-40B4-BE49-F238E27FC236}">
                    <a16:creationId xmlns:a16="http://schemas.microsoft.com/office/drawing/2014/main" id="{F72FA913-A6A2-4837-B267-CD975D7D43A3}"/>
                  </a:ext>
                </a:extLst>
              </p:cNvPr>
              <p:cNvSpPr txBox="1"/>
              <p:nvPr/>
            </p:nvSpPr>
            <p:spPr>
              <a:xfrm>
                <a:off x="435601" y="5510037"/>
                <a:ext cx="666849" cy="224677"/>
              </a:xfrm>
              <a:prstGeom prst="rect">
                <a:avLst/>
              </a:prstGeom>
              <a:noFill/>
            </p:spPr>
            <p:txBody>
              <a:bodyPr wrap="none" lIns="0" tIns="0" rIns="0" bIns="0" anchor="t">
                <a:spAutoFit/>
              </a:bodyPr>
              <a:lstStyle/>
              <a:p>
                <a:pPr algn="ctr">
                  <a:lnSpc>
                    <a:spcPct val="90000"/>
                  </a:lnSpc>
                </a:pPr>
                <a:r>
                  <a:rPr lang="fr-FR" sz="800" b="1" i="1">
                    <a:solidFill>
                      <a:schemeClr val="bg1"/>
                    </a:solidFill>
                    <a:latin typeface="Adobe Caslon Pro" panose="0205050205050A020403" pitchFamily="18" charset="0"/>
                  </a:rPr>
                  <a:t>Données &amp; biais</a:t>
                </a:r>
                <a:br>
                  <a:rPr lang="fr-FR" sz="800" b="1" i="1">
                    <a:solidFill>
                      <a:schemeClr val="bg1"/>
                    </a:solidFill>
                    <a:latin typeface="Adobe Caslon Pro Bold" panose="0205070206050A020403" pitchFamily="18" charset="0"/>
                  </a:rPr>
                </a:br>
                <a:r>
                  <a:rPr lang="fr-FR" sz="800" b="1" i="1">
                    <a:solidFill>
                      <a:schemeClr val="bg1"/>
                    </a:solidFill>
                    <a:latin typeface="Adobe Caslon Pro Bold" panose="0205070206050A020403" pitchFamily="18" charset="0"/>
                  </a:rPr>
                  <a:t>algorithmiques​</a:t>
                </a:r>
              </a:p>
            </p:txBody>
          </p:sp>
        </p:grpSp>
        <p:grpSp>
          <p:nvGrpSpPr>
            <p:cNvPr id="311" name="Groupe 310">
              <a:extLst>
                <a:ext uri="{FF2B5EF4-FFF2-40B4-BE49-F238E27FC236}">
                  <a16:creationId xmlns:a16="http://schemas.microsoft.com/office/drawing/2014/main" id="{40B00CCE-CD5E-468A-A509-2D6110ECAED1}"/>
                </a:ext>
              </a:extLst>
            </p:cNvPr>
            <p:cNvGrpSpPr/>
            <p:nvPr/>
          </p:nvGrpSpPr>
          <p:grpSpPr>
            <a:xfrm>
              <a:off x="8585170" y="3527798"/>
              <a:ext cx="966610" cy="708864"/>
              <a:chOff x="285721" y="5025850"/>
              <a:chExt cx="966610" cy="708864"/>
            </a:xfrm>
          </p:grpSpPr>
          <p:sp>
            <p:nvSpPr>
              <p:cNvPr id="443" name="Forme libre : forme 442">
                <a:extLst>
                  <a:ext uri="{FF2B5EF4-FFF2-40B4-BE49-F238E27FC236}">
                    <a16:creationId xmlns:a16="http://schemas.microsoft.com/office/drawing/2014/main" id="{2069A984-774E-400C-8CBD-71063260AD26}"/>
                  </a:ext>
                </a:extLst>
              </p:cNvPr>
              <p:cNvSpPr/>
              <p:nvPr/>
            </p:nvSpPr>
            <p:spPr>
              <a:xfrm>
                <a:off x="570240" y="5025850"/>
                <a:ext cx="397572" cy="398638"/>
              </a:xfrm>
              <a:custGeom>
                <a:avLst/>
                <a:gdLst>
                  <a:gd name="connsiteX0" fmla="*/ 283337 w 283337"/>
                  <a:gd name="connsiteY0" fmla="*/ 142049 h 284097"/>
                  <a:gd name="connsiteX1" fmla="*/ 277182 w 283337"/>
                  <a:gd name="connsiteY1" fmla="*/ 157333 h 284097"/>
                  <a:gd name="connsiteX2" fmla="*/ 279810 w 283337"/>
                  <a:gd name="connsiteY2" fmla="*/ 173654 h 284097"/>
                  <a:gd name="connsiteX3" fmla="*/ 270405 w 283337"/>
                  <a:gd name="connsiteY3" fmla="*/ 187208 h 284097"/>
                  <a:gd name="connsiteX4" fmla="*/ 269299 w 283337"/>
                  <a:gd name="connsiteY4" fmla="*/ 203668 h 284097"/>
                  <a:gd name="connsiteX5" fmla="*/ 257127 w 283337"/>
                  <a:gd name="connsiteY5" fmla="*/ 214802 h 284097"/>
                  <a:gd name="connsiteX6" fmla="*/ 252424 w 283337"/>
                  <a:gd name="connsiteY6" fmla="*/ 230639 h 284097"/>
                  <a:gd name="connsiteX7" fmla="*/ 238109 w 283337"/>
                  <a:gd name="connsiteY7" fmla="*/ 238730 h 284097"/>
                  <a:gd name="connsiteX8" fmla="*/ 230017 w 283337"/>
                  <a:gd name="connsiteY8" fmla="*/ 253115 h 284097"/>
                  <a:gd name="connsiteX9" fmla="*/ 214249 w 283337"/>
                  <a:gd name="connsiteY9" fmla="*/ 257818 h 284097"/>
                  <a:gd name="connsiteX10" fmla="*/ 203184 w 283337"/>
                  <a:gd name="connsiteY10" fmla="*/ 270059 h 284097"/>
                  <a:gd name="connsiteX11" fmla="*/ 186725 w 283337"/>
                  <a:gd name="connsiteY11" fmla="*/ 271165 h 284097"/>
                  <a:gd name="connsiteX12" fmla="*/ 173170 w 283337"/>
                  <a:gd name="connsiteY12" fmla="*/ 280571 h 284097"/>
                  <a:gd name="connsiteX13" fmla="*/ 156918 w 283337"/>
                  <a:gd name="connsiteY13" fmla="*/ 277943 h 284097"/>
                  <a:gd name="connsiteX14" fmla="*/ 141634 w 283337"/>
                  <a:gd name="connsiteY14" fmla="*/ 284098 h 284097"/>
                  <a:gd name="connsiteX15" fmla="*/ 126350 w 283337"/>
                  <a:gd name="connsiteY15" fmla="*/ 277943 h 284097"/>
                  <a:gd name="connsiteX16" fmla="*/ 110098 w 283337"/>
                  <a:gd name="connsiteY16" fmla="*/ 280571 h 284097"/>
                  <a:gd name="connsiteX17" fmla="*/ 96613 w 283337"/>
                  <a:gd name="connsiteY17" fmla="*/ 271165 h 284097"/>
                  <a:gd name="connsiteX18" fmla="*/ 80153 w 283337"/>
                  <a:gd name="connsiteY18" fmla="*/ 270059 h 284097"/>
                  <a:gd name="connsiteX19" fmla="*/ 69088 w 283337"/>
                  <a:gd name="connsiteY19" fmla="*/ 257818 h 284097"/>
                  <a:gd name="connsiteX20" fmla="*/ 53320 w 283337"/>
                  <a:gd name="connsiteY20" fmla="*/ 253115 h 284097"/>
                  <a:gd name="connsiteX21" fmla="*/ 45229 w 283337"/>
                  <a:gd name="connsiteY21" fmla="*/ 238730 h 284097"/>
                  <a:gd name="connsiteX22" fmla="*/ 30913 w 283337"/>
                  <a:gd name="connsiteY22" fmla="*/ 230639 h 284097"/>
                  <a:gd name="connsiteX23" fmla="*/ 26211 w 283337"/>
                  <a:gd name="connsiteY23" fmla="*/ 214802 h 284097"/>
                  <a:gd name="connsiteX24" fmla="*/ 14039 w 283337"/>
                  <a:gd name="connsiteY24" fmla="*/ 203668 h 284097"/>
                  <a:gd name="connsiteX25" fmla="*/ 12932 w 283337"/>
                  <a:gd name="connsiteY25" fmla="*/ 187208 h 284097"/>
                  <a:gd name="connsiteX26" fmla="*/ 3527 w 283337"/>
                  <a:gd name="connsiteY26" fmla="*/ 173654 h 284097"/>
                  <a:gd name="connsiteX27" fmla="*/ 6155 w 283337"/>
                  <a:gd name="connsiteY27" fmla="*/ 157333 h 284097"/>
                  <a:gd name="connsiteX28" fmla="*/ 0 w 283337"/>
                  <a:gd name="connsiteY28" fmla="*/ 141980 h 284097"/>
                  <a:gd name="connsiteX29" fmla="*/ 6155 w 283337"/>
                  <a:gd name="connsiteY29" fmla="*/ 126696 h 284097"/>
                  <a:gd name="connsiteX30" fmla="*/ 3527 w 283337"/>
                  <a:gd name="connsiteY30" fmla="*/ 110375 h 284097"/>
                  <a:gd name="connsiteX31" fmla="*/ 12932 w 283337"/>
                  <a:gd name="connsiteY31" fmla="*/ 96820 h 284097"/>
                  <a:gd name="connsiteX32" fmla="*/ 14039 w 283337"/>
                  <a:gd name="connsiteY32" fmla="*/ 80361 h 284097"/>
                  <a:gd name="connsiteX33" fmla="*/ 26211 w 283337"/>
                  <a:gd name="connsiteY33" fmla="*/ 69226 h 284097"/>
                  <a:gd name="connsiteX34" fmla="*/ 30913 w 283337"/>
                  <a:gd name="connsiteY34" fmla="*/ 53389 h 284097"/>
                  <a:gd name="connsiteX35" fmla="*/ 45229 w 283337"/>
                  <a:gd name="connsiteY35" fmla="*/ 45298 h 284097"/>
                  <a:gd name="connsiteX36" fmla="*/ 53320 w 283337"/>
                  <a:gd name="connsiteY36" fmla="*/ 30913 h 284097"/>
                  <a:gd name="connsiteX37" fmla="*/ 69088 w 283337"/>
                  <a:gd name="connsiteY37" fmla="*/ 26211 h 284097"/>
                  <a:gd name="connsiteX38" fmla="*/ 80153 w 283337"/>
                  <a:gd name="connsiteY38" fmla="*/ 14039 h 284097"/>
                  <a:gd name="connsiteX39" fmla="*/ 96544 w 283337"/>
                  <a:gd name="connsiteY39" fmla="*/ 12932 h 284097"/>
                  <a:gd name="connsiteX40" fmla="*/ 110029 w 283337"/>
                  <a:gd name="connsiteY40" fmla="*/ 3527 h 284097"/>
                  <a:gd name="connsiteX41" fmla="*/ 126281 w 283337"/>
                  <a:gd name="connsiteY41" fmla="*/ 6155 h 284097"/>
                  <a:gd name="connsiteX42" fmla="*/ 141565 w 283337"/>
                  <a:gd name="connsiteY42" fmla="*/ 0 h 284097"/>
                  <a:gd name="connsiteX43" fmla="*/ 156849 w 283337"/>
                  <a:gd name="connsiteY43" fmla="*/ 6155 h 284097"/>
                  <a:gd name="connsiteX44" fmla="*/ 173101 w 283337"/>
                  <a:gd name="connsiteY44" fmla="*/ 3527 h 284097"/>
                  <a:gd name="connsiteX45" fmla="*/ 186656 w 283337"/>
                  <a:gd name="connsiteY45" fmla="*/ 12932 h 284097"/>
                  <a:gd name="connsiteX46" fmla="*/ 203115 w 283337"/>
                  <a:gd name="connsiteY46" fmla="*/ 14039 h 284097"/>
                  <a:gd name="connsiteX47" fmla="*/ 214180 w 283337"/>
                  <a:gd name="connsiteY47" fmla="*/ 26280 h 284097"/>
                  <a:gd name="connsiteX48" fmla="*/ 229948 w 283337"/>
                  <a:gd name="connsiteY48" fmla="*/ 30982 h 284097"/>
                  <a:gd name="connsiteX49" fmla="*/ 238039 w 283337"/>
                  <a:gd name="connsiteY49" fmla="*/ 45367 h 284097"/>
                  <a:gd name="connsiteX50" fmla="*/ 252355 w 283337"/>
                  <a:gd name="connsiteY50" fmla="*/ 53458 h 284097"/>
                  <a:gd name="connsiteX51" fmla="*/ 257058 w 283337"/>
                  <a:gd name="connsiteY51" fmla="*/ 69295 h 284097"/>
                  <a:gd name="connsiteX52" fmla="*/ 269229 w 283337"/>
                  <a:gd name="connsiteY52" fmla="*/ 80430 h 284097"/>
                  <a:gd name="connsiteX53" fmla="*/ 270336 w 283337"/>
                  <a:gd name="connsiteY53" fmla="*/ 96889 h 284097"/>
                  <a:gd name="connsiteX54" fmla="*/ 279741 w 283337"/>
                  <a:gd name="connsiteY54" fmla="*/ 110444 h 284097"/>
                  <a:gd name="connsiteX55" fmla="*/ 277113 w 283337"/>
                  <a:gd name="connsiteY55" fmla="*/ 126765 h 284097"/>
                  <a:gd name="connsiteX56" fmla="*/ 283337 w 283337"/>
                  <a:gd name="connsiteY56" fmla="*/ 142049 h 28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337" h="284097">
                    <a:moveTo>
                      <a:pt x="283337" y="142049"/>
                    </a:moveTo>
                    <a:cubicBezTo>
                      <a:pt x="283337" y="147305"/>
                      <a:pt x="277736" y="152215"/>
                      <a:pt x="277182" y="157333"/>
                    </a:cubicBezTo>
                    <a:cubicBezTo>
                      <a:pt x="276629" y="162588"/>
                      <a:pt x="280917" y="168605"/>
                      <a:pt x="279810" y="173654"/>
                    </a:cubicBezTo>
                    <a:cubicBezTo>
                      <a:pt x="278635" y="178771"/>
                      <a:pt x="272134" y="182298"/>
                      <a:pt x="270405" y="187208"/>
                    </a:cubicBezTo>
                    <a:cubicBezTo>
                      <a:pt x="268676" y="192188"/>
                      <a:pt x="271581" y="199034"/>
                      <a:pt x="269299" y="203668"/>
                    </a:cubicBezTo>
                    <a:cubicBezTo>
                      <a:pt x="267016" y="208370"/>
                      <a:pt x="259893" y="210376"/>
                      <a:pt x="257127" y="214802"/>
                    </a:cubicBezTo>
                    <a:cubicBezTo>
                      <a:pt x="254361" y="219228"/>
                      <a:pt x="255675" y="226559"/>
                      <a:pt x="252424" y="230639"/>
                    </a:cubicBezTo>
                    <a:cubicBezTo>
                      <a:pt x="249174" y="234719"/>
                      <a:pt x="241774" y="235065"/>
                      <a:pt x="238109" y="238730"/>
                    </a:cubicBezTo>
                    <a:cubicBezTo>
                      <a:pt x="234443" y="242396"/>
                      <a:pt x="234097" y="249865"/>
                      <a:pt x="230017" y="253115"/>
                    </a:cubicBezTo>
                    <a:cubicBezTo>
                      <a:pt x="225937" y="256366"/>
                      <a:pt x="218675" y="255052"/>
                      <a:pt x="214249" y="257818"/>
                    </a:cubicBezTo>
                    <a:cubicBezTo>
                      <a:pt x="209892" y="260584"/>
                      <a:pt x="207887" y="267776"/>
                      <a:pt x="203184" y="270059"/>
                    </a:cubicBezTo>
                    <a:cubicBezTo>
                      <a:pt x="198551" y="272341"/>
                      <a:pt x="191704" y="269436"/>
                      <a:pt x="186725" y="271165"/>
                    </a:cubicBezTo>
                    <a:cubicBezTo>
                      <a:pt x="181815" y="272894"/>
                      <a:pt x="178288" y="279395"/>
                      <a:pt x="173170" y="280571"/>
                    </a:cubicBezTo>
                    <a:cubicBezTo>
                      <a:pt x="168121" y="281746"/>
                      <a:pt x="162105" y="277389"/>
                      <a:pt x="156918" y="277943"/>
                    </a:cubicBezTo>
                    <a:cubicBezTo>
                      <a:pt x="151800" y="278496"/>
                      <a:pt x="146890" y="284098"/>
                      <a:pt x="141634" y="284098"/>
                    </a:cubicBezTo>
                    <a:cubicBezTo>
                      <a:pt x="136378" y="284098"/>
                      <a:pt x="131468" y="278496"/>
                      <a:pt x="126350" y="277943"/>
                    </a:cubicBezTo>
                    <a:cubicBezTo>
                      <a:pt x="121164" y="277389"/>
                      <a:pt x="115147" y="281746"/>
                      <a:pt x="110098" y="280571"/>
                    </a:cubicBezTo>
                    <a:cubicBezTo>
                      <a:pt x="104981" y="279395"/>
                      <a:pt x="101454" y="272894"/>
                      <a:pt x="96613" y="271165"/>
                    </a:cubicBezTo>
                    <a:cubicBezTo>
                      <a:pt x="91703" y="269436"/>
                      <a:pt x="84856" y="272341"/>
                      <a:pt x="80153" y="270059"/>
                    </a:cubicBezTo>
                    <a:cubicBezTo>
                      <a:pt x="75451" y="267776"/>
                      <a:pt x="73445" y="260653"/>
                      <a:pt x="69088" y="257818"/>
                    </a:cubicBezTo>
                    <a:cubicBezTo>
                      <a:pt x="64662" y="255052"/>
                      <a:pt x="57401" y="256366"/>
                      <a:pt x="53320" y="253115"/>
                    </a:cubicBezTo>
                    <a:cubicBezTo>
                      <a:pt x="49240" y="249865"/>
                      <a:pt x="48894" y="242396"/>
                      <a:pt x="45229" y="238730"/>
                    </a:cubicBezTo>
                    <a:cubicBezTo>
                      <a:pt x="41564" y="235065"/>
                      <a:pt x="34164" y="234719"/>
                      <a:pt x="30913" y="230639"/>
                    </a:cubicBezTo>
                    <a:cubicBezTo>
                      <a:pt x="27663" y="226559"/>
                      <a:pt x="28977" y="219228"/>
                      <a:pt x="26211" y="214802"/>
                    </a:cubicBezTo>
                    <a:cubicBezTo>
                      <a:pt x="23444" y="210376"/>
                      <a:pt x="16321" y="208440"/>
                      <a:pt x="14039" y="203668"/>
                    </a:cubicBezTo>
                    <a:cubicBezTo>
                      <a:pt x="11757" y="198965"/>
                      <a:pt x="14661" y="192119"/>
                      <a:pt x="12932" y="187208"/>
                    </a:cubicBezTo>
                    <a:cubicBezTo>
                      <a:pt x="11203" y="182298"/>
                      <a:pt x="4703" y="178771"/>
                      <a:pt x="3527" y="173654"/>
                    </a:cubicBezTo>
                    <a:cubicBezTo>
                      <a:pt x="2421" y="168605"/>
                      <a:pt x="6708" y="162588"/>
                      <a:pt x="6155" y="157333"/>
                    </a:cubicBezTo>
                    <a:cubicBezTo>
                      <a:pt x="5602" y="152215"/>
                      <a:pt x="0" y="147305"/>
                      <a:pt x="0" y="141980"/>
                    </a:cubicBezTo>
                    <a:cubicBezTo>
                      <a:pt x="0" y="136724"/>
                      <a:pt x="5602" y="131814"/>
                      <a:pt x="6155" y="126696"/>
                    </a:cubicBezTo>
                    <a:cubicBezTo>
                      <a:pt x="6708" y="121440"/>
                      <a:pt x="2421" y="115423"/>
                      <a:pt x="3527" y="110375"/>
                    </a:cubicBezTo>
                    <a:cubicBezTo>
                      <a:pt x="4703" y="105257"/>
                      <a:pt x="11203" y="101730"/>
                      <a:pt x="12932" y="96820"/>
                    </a:cubicBezTo>
                    <a:cubicBezTo>
                      <a:pt x="14661" y="91841"/>
                      <a:pt x="11757" y="85063"/>
                      <a:pt x="14039" y="80361"/>
                    </a:cubicBezTo>
                    <a:cubicBezTo>
                      <a:pt x="16321" y="75658"/>
                      <a:pt x="23444" y="73652"/>
                      <a:pt x="26211" y="69226"/>
                    </a:cubicBezTo>
                    <a:cubicBezTo>
                      <a:pt x="28977" y="64800"/>
                      <a:pt x="27663" y="57470"/>
                      <a:pt x="30913" y="53389"/>
                    </a:cubicBezTo>
                    <a:cubicBezTo>
                      <a:pt x="34164" y="49309"/>
                      <a:pt x="41564" y="48963"/>
                      <a:pt x="45229" y="45298"/>
                    </a:cubicBezTo>
                    <a:cubicBezTo>
                      <a:pt x="48894" y="41633"/>
                      <a:pt x="49240" y="34164"/>
                      <a:pt x="53320" y="30913"/>
                    </a:cubicBezTo>
                    <a:cubicBezTo>
                      <a:pt x="57401" y="27663"/>
                      <a:pt x="64662" y="28977"/>
                      <a:pt x="69088" y="26211"/>
                    </a:cubicBezTo>
                    <a:cubicBezTo>
                      <a:pt x="73514" y="23444"/>
                      <a:pt x="75451" y="16252"/>
                      <a:pt x="80153" y="14039"/>
                    </a:cubicBezTo>
                    <a:cubicBezTo>
                      <a:pt x="84787" y="11757"/>
                      <a:pt x="91633" y="14661"/>
                      <a:pt x="96544" y="12932"/>
                    </a:cubicBezTo>
                    <a:cubicBezTo>
                      <a:pt x="101385" y="11203"/>
                      <a:pt x="104981" y="4703"/>
                      <a:pt x="110029" y="3527"/>
                    </a:cubicBezTo>
                    <a:cubicBezTo>
                      <a:pt x="115078" y="2351"/>
                      <a:pt x="121094" y="6708"/>
                      <a:pt x="126281" y="6155"/>
                    </a:cubicBezTo>
                    <a:cubicBezTo>
                      <a:pt x="131399" y="5602"/>
                      <a:pt x="136309" y="0"/>
                      <a:pt x="141565" y="0"/>
                    </a:cubicBezTo>
                    <a:cubicBezTo>
                      <a:pt x="146821" y="0"/>
                      <a:pt x="151731" y="5602"/>
                      <a:pt x="156849" y="6155"/>
                    </a:cubicBezTo>
                    <a:cubicBezTo>
                      <a:pt x="162036" y="6777"/>
                      <a:pt x="168052" y="2420"/>
                      <a:pt x="173101" y="3527"/>
                    </a:cubicBezTo>
                    <a:cubicBezTo>
                      <a:pt x="178218" y="4703"/>
                      <a:pt x="181745" y="11203"/>
                      <a:pt x="186656" y="12932"/>
                    </a:cubicBezTo>
                    <a:cubicBezTo>
                      <a:pt x="191566" y="14661"/>
                      <a:pt x="198412" y="11757"/>
                      <a:pt x="203115" y="14039"/>
                    </a:cubicBezTo>
                    <a:cubicBezTo>
                      <a:pt x="207818" y="16321"/>
                      <a:pt x="209823" y="23444"/>
                      <a:pt x="214180" y="26280"/>
                    </a:cubicBezTo>
                    <a:cubicBezTo>
                      <a:pt x="218606" y="29046"/>
                      <a:pt x="225868" y="27801"/>
                      <a:pt x="229948" y="30982"/>
                    </a:cubicBezTo>
                    <a:cubicBezTo>
                      <a:pt x="234028" y="34233"/>
                      <a:pt x="234374" y="41702"/>
                      <a:pt x="238039" y="45367"/>
                    </a:cubicBezTo>
                    <a:cubicBezTo>
                      <a:pt x="241705" y="49032"/>
                      <a:pt x="249105" y="49378"/>
                      <a:pt x="252355" y="53458"/>
                    </a:cubicBezTo>
                    <a:cubicBezTo>
                      <a:pt x="255605" y="57539"/>
                      <a:pt x="254291" y="64869"/>
                      <a:pt x="257058" y="69295"/>
                    </a:cubicBezTo>
                    <a:cubicBezTo>
                      <a:pt x="259824" y="73722"/>
                      <a:pt x="266947" y="75658"/>
                      <a:pt x="269229" y="80430"/>
                    </a:cubicBezTo>
                    <a:cubicBezTo>
                      <a:pt x="271512" y="85132"/>
                      <a:pt x="268607" y="91979"/>
                      <a:pt x="270336" y="96889"/>
                    </a:cubicBezTo>
                    <a:cubicBezTo>
                      <a:pt x="272065" y="101799"/>
                      <a:pt x="278566" y="105326"/>
                      <a:pt x="279741" y="110444"/>
                    </a:cubicBezTo>
                    <a:cubicBezTo>
                      <a:pt x="280917" y="115492"/>
                      <a:pt x="276560" y="121509"/>
                      <a:pt x="277113" y="126765"/>
                    </a:cubicBezTo>
                    <a:cubicBezTo>
                      <a:pt x="277805" y="131883"/>
                      <a:pt x="283337" y="136793"/>
                      <a:pt x="283337" y="142049"/>
                    </a:cubicBezTo>
                  </a:path>
                </a:pathLst>
              </a:custGeom>
              <a:solidFill>
                <a:schemeClr val="bg1"/>
              </a:solidFill>
              <a:ln w="6781" cap="flat">
                <a:noFill/>
                <a:prstDash val="solid"/>
                <a:miter/>
              </a:ln>
              <a:effectLst>
                <a:outerShdw blurRad="101600" dist="63500" dir="2700000" algn="tl" rotWithShape="0">
                  <a:prstClr val="black">
                    <a:alpha val="42000"/>
                  </a:prstClr>
                </a:outerShdw>
              </a:effectLst>
            </p:spPr>
            <p:txBody>
              <a:bodyPr rtlCol="0" anchor="ctr"/>
              <a:lstStyle/>
              <a:p>
                <a:endParaRPr lang="fr-FR"/>
              </a:p>
            </p:txBody>
          </p:sp>
          <p:sp>
            <p:nvSpPr>
              <p:cNvPr id="458" name="ZoneTexte 457">
                <a:extLst>
                  <a:ext uri="{FF2B5EF4-FFF2-40B4-BE49-F238E27FC236}">
                    <a16:creationId xmlns:a16="http://schemas.microsoft.com/office/drawing/2014/main" id="{5A0544AE-73D7-4974-A474-F0DF8C9E1DE0}"/>
                  </a:ext>
                </a:extLst>
              </p:cNvPr>
              <p:cNvSpPr txBox="1"/>
              <p:nvPr/>
            </p:nvSpPr>
            <p:spPr>
              <a:xfrm>
                <a:off x="285721" y="5510037"/>
                <a:ext cx="966610" cy="224677"/>
              </a:xfrm>
              <a:prstGeom prst="rect">
                <a:avLst/>
              </a:prstGeom>
              <a:noFill/>
            </p:spPr>
            <p:txBody>
              <a:bodyPr wrap="none" lIns="0" tIns="0" rIns="0" bIns="0" anchor="t">
                <a:spAutoFit/>
              </a:bodyPr>
              <a:lstStyle/>
              <a:p>
                <a:pPr algn="ctr">
                  <a:lnSpc>
                    <a:spcPct val="90000"/>
                  </a:lnSpc>
                </a:pPr>
                <a:r>
                  <a:rPr lang="fr-FR" sz="800" b="1" i="1">
                    <a:solidFill>
                      <a:schemeClr val="bg1"/>
                    </a:solidFill>
                    <a:latin typeface="Adobe Caslon Pro Bold" panose="0205070206050A020403" pitchFamily="18" charset="0"/>
                  </a:rPr>
                  <a:t>Usagers de la voirie</a:t>
                </a:r>
                <a:br>
                  <a:rPr lang="fr-FR" sz="800" b="1" i="1">
                    <a:solidFill>
                      <a:schemeClr val="bg1"/>
                    </a:solidFill>
                    <a:latin typeface="Adobe Caslon Pro Bold" panose="0205070206050A020403" pitchFamily="18" charset="0"/>
                  </a:rPr>
                </a:br>
                <a:r>
                  <a:rPr lang="fr-FR" sz="800" b="1" i="1">
                    <a:solidFill>
                      <a:schemeClr val="bg1"/>
                    </a:solidFill>
                    <a:latin typeface="Adobe Caslon Pro" panose="0205050205050A020403" pitchFamily="18" charset="0"/>
                  </a:rPr>
                  <a:t>et</a:t>
                </a:r>
                <a:r>
                  <a:rPr lang="fr-FR" sz="800" b="1" i="1">
                    <a:solidFill>
                      <a:schemeClr val="bg1"/>
                    </a:solidFill>
                    <a:latin typeface="Adobe Caslon Pro Bold" panose="0205070206050A020403" pitchFamily="18" charset="0"/>
                  </a:rPr>
                  <a:t> distribution du risque</a:t>
                </a:r>
                <a:endParaRPr lang="fr-FR" sz="800" b="1" i="1">
                  <a:solidFill>
                    <a:schemeClr val="bg1"/>
                  </a:solidFill>
                  <a:latin typeface="Adobe Caslon Pro" panose="0205050205050A020403" pitchFamily="18" charset="0"/>
                </a:endParaRPr>
              </a:p>
            </p:txBody>
          </p:sp>
        </p:grpSp>
        <p:grpSp>
          <p:nvGrpSpPr>
            <p:cNvPr id="312" name="Groupe 311">
              <a:extLst>
                <a:ext uri="{FF2B5EF4-FFF2-40B4-BE49-F238E27FC236}">
                  <a16:creationId xmlns:a16="http://schemas.microsoft.com/office/drawing/2014/main" id="{8BCB7A57-F875-4A1B-98F0-BE5402D5898C}"/>
                </a:ext>
              </a:extLst>
            </p:cNvPr>
            <p:cNvGrpSpPr/>
            <p:nvPr/>
          </p:nvGrpSpPr>
          <p:grpSpPr>
            <a:xfrm>
              <a:off x="8136161" y="4413623"/>
              <a:ext cx="1102866" cy="598064"/>
              <a:chOff x="217593" y="5025850"/>
              <a:chExt cx="1102866" cy="598064"/>
            </a:xfrm>
          </p:grpSpPr>
          <p:sp>
            <p:nvSpPr>
              <p:cNvPr id="441" name="Forme libre : forme 440">
                <a:extLst>
                  <a:ext uri="{FF2B5EF4-FFF2-40B4-BE49-F238E27FC236}">
                    <a16:creationId xmlns:a16="http://schemas.microsoft.com/office/drawing/2014/main" id="{3C82F17B-8A69-4694-AB18-D6A03AD916B6}"/>
                  </a:ext>
                </a:extLst>
              </p:cNvPr>
              <p:cNvSpPr/>
              <p:nvPr/>
            </p:nvSpPr>
            <p:spPr>
              <a:xfrm>
                <a:off x="570240" y="5025850"/>
                <a:ext cx="397572" cy="398638"/>
              </a:xfrm>
              <a:custGeom>
                <a:avLst/>
                <a:gdLst>
                  <a:gd name="connsiteX0" fmla="*/ 283337 w 283337"/>
                  <a:gd name="connsiteY0" fmla="*/ 142049 h 284097"/>
                  <a:gd name="connsiteX1" fmla="*/ 277182 w 283337"/>
                  <a:gd name="connsiteY1" fmla="*/ 157333 h 284097"/>
                  <a:gd name="connsiteX2" fmla="*/ 279810 w 283337"/>
                  <a:gd name="connsiteY2" fmla="*/ 173654 h 284097"/>
                  <a:gd name="connsiteX3" fmla="*/ 270405 w 283337"/>
                  <a:gd name="connsiteY3" fmla="*/ 187208 h 284097"/>
                  <a:gd name="connsiteX4" fmla="*/ 269299 w 283337"/>
                  <a:gd name="connsiteY4" fmla="*/ 203668 h 284097"/>
                  <a:gd name="connsiteX5" fmla="*/ 257127 w 283337"/>
                  <a:gd name="connsiteY5" fmla="*/ 214802 h 284097"/>
                  <a:gd name="connsiteX6" fmla="*/ 252424 w 283337"/>
                  <a:gd name="connsiteY6" fmla="*/ 230639 h 284097"/>
                  <a:gd name="connsiteX7" fmla="*/ 238109 w 283337"/>
                  <a:gd name="connsiteY7" fmla="*/ 238730 h 284097"/>
                  <a:gd name="connsiteX8" fmla="*/ 230017 w 283337"/>
                  <a:gd name="connsiteY8" fmla="*/ 253115 h 284097"/>
                  <a:gd name="connsiteX9" fmla="*/ 214249 w 283337"/>
                  <a:gd name="connsiteY9" fmla="*/ 257818 h 284097"/>
                  <a:gd name="connsiteX10" fmla="*/ 203184 w 283337"/>
                  <a:gd name="connsiteY10" fmla="*/ 270059 h 284097"/>
                  <a:gd name="connsiteX11" fmla="*/ 186725 w 283337"/>
                  <a:gd name="connsiteY11" fmla="*/ 271165 h 284097"/>
                  <a:gd name="connsiteX12" fmla="*/ 173170 w 283337"/>
                  <a:gd name="connsiteY12" fmla="*/ 280571 h 284097"/>
                  <a:gd name="connsiteX13" fmla="*/ 156918 w 283337"/>
                  <a:gd name="connsiteY13" fmla="*/ 277943 h 284097"/>
                  <a:gd name="connsiteX14" fmla="*/ 141634 w 283337"/>
                  <a:gd name="connsiteY14" fmla="*/ 284098 h 284097"/>
                  <a:gd name="connsiteX15" fmla="*/ 126350 w 283337"/>
                  <a:gd name="connsiteY15" fmla="*/ 277943 h 284097"/>
                  <a:gd name="connsiteX16" fmla="*/ 110098 w 283337"/>
                  <a:gd name="connsiteY16" fmla="*/ 280571 h 284097"/>
                  <a:gd name="connsiteX17" fmla="*/ 96613 w 283337"/>
                  <a:gd name="connsiteY17" fmla="*/ 271165 h 284097"/>
                  <a:gd name="connsiteX18" fmla="*/ 80153 w 283337"/>
                  <a:gd name="connsiteY18" fmla="*/ 270059 h 284097"/>
                  <a:gd name="connsiteX19" fmla="*/ 69088 w 283337"/>
                  <a:gd name="connsiteY19" fmla="*/ 257818 h 284097"/>
                  <a:gd name="connsiteX20" fmla="*/ 53320 w 283337"/>
                  <a:gd name="connsiteY20" fmla="*/ 253115 h 284097"/>
                  <a:gd name="connsiteX21" fmla="*/ 45229 w 283337"/>
                  <a:gd name="connsiteY21" fmla="*/ 238730 h 284097"/>
                  <a:gd name="connsiteX22" fmla="*/ 30913 w 283337"/>
                  <a:gd name="connsiteY22" fmla="*/ 230639 h 284097"/>
                  <a:gd name="connsiteX23" fmla="*/ 26211 w 283337"/>
                  <a:gd name="connsiteY23" fmla="*/ 214802 h 284097"/>
                  <a:gd name="connsiteX24" fmla="*/ 14039 w 283337"/>
                  <a:gd name="connsiteY24" fmla="*/ 203668 h 284097"/>
                  <a:gd name="connsiteX25" fmla="*/ 12932 w 283337"/>
                  <a:gd name="connsiteY25" fmla="*/ 187208 h 284097"/>
                  <a:gd name="connsiteX26" fmla="*/ 3527 w 283337"/>
                  <a:gd name="connsiteY26" fmla="*/ 173654 h 284097"/>
                  <a:gd name="connsiteX27" fmla="*/ 6155 w 283337"/>
                  <a:gd name="connsiteY27" fmla="*/ 157333 h 284097"/>
                  <a:gd name="connsiteX28" fmla="*/ 0 w 283337"/>
                  <a:gd name="connsiteY28" fmla="*/ 141980 h 284097"/>
                  <a:gd name="connsiteX29" fmla="*/ 6155 w 283337"/>
                  <a:gd name="connsiteY29" fmla="*/ 126696 h 284097"/>
                  <a:gd name="connsiteX30" fmla="*/ 3527 w 283337"/>
                  <a:gd name="connsiteY30" fmla="*/ 110375 h 284097"/>
                  <a:gd name="connsiteX31" fmla="*/ 12932 w 283337"/>
                  <a:gd name="connsiteY31" fmla="*/ 96820 h 284097"/>
                  <a:gd name="connsiteX32" fmla="*/ 14039 w 283337"/>
                  <a:gd name="connsiteY32" fmla="*/ 80361 h 284097"/>
                  <a:gd name="connsiteX33" fmla="*/ 26211 w 283337"/>
                  <a:gd name="connsiteY33" fmla="*/ 69226 h 284097"/>
                  <a:gd name="connsiteX34" fmla="*/ 30913 w 283337"/>
                  <a:gd name="connsiteY34" fmla="*/ 53389 h 284097"/>
                  <a:gd name="connsiteX35" fmla="*/ 45229 w 283337"/>
                  <a:gd name="connsiteY35" fmla="*/ 45298 h 284097"/>
                  <a:gd name="connsiteX36" fmla="*/ 53320 w 283337"/>
                  <a:gd name="connsiteY36" fmla="*/ 30913 h 284097"/>
                  <a:gd name="connsiteX37" fmla="*/ 69088 w 283337"/>
                  <a:gd name="connsiteY37" fmla="*/ 26211 h 284097"/>
                  <a:gd name="connsiteX38" fmla="*/ 80153 w 283337"/>
                  <a:gd name="connsiteY38" fmla="*/ 14039 h 284097"/>
                  <a:gd name="connsiteX39" fmla="*/ 96544 w 283337"/>
                  <a:gd name="connsiteY39" fmla="*/ 12932 h 284097"/>
                  <a:gd name="connsiteX40" fmla="*/ 110029 w 283337"/>
                  <a:gd name="connsiteY40" fmla="*/ 3527 h 284097"/>
                  <a:gd name="connsiteX41" fmla="*/ 126281 w 283337"/>
                  <a:gd name="connsiteY41" fmla="*/ 6155 h 284097"/>
                  <a:gd name="connsiteX42" fmla="*/ 141565 w 283337"/>
                  <a:gd name="connsiteY42" fmla="*/ 0 h 284097"/>
                  <a:gd name="connsiteX43" fmla="*/ 156849 w 283337"/>
                  <a:gd name="connsiteY43" fmla="*/ 6155 h 284097"/>
                  <a:gd name="connsiteX44" fmla="*/ 173101 w 283337"/>
                  <a:gd name="connsiteY44" fmla="*/ 3527 h 284097"/>
                  <a:gd name="connsiteX45" fmla="*/ 186656 w 283337"/>
                  <a:gd name="connsiteY45" fmla="*/ 12932 h 284097"/>
                  <a:gd name="connsiteX46" fmla="*/ 203115 w 283337"/>
                  <a:gd name="connsiteY46" fmla="*/ 14039 h 284097"/>
                  <a:gd name="connsiteX47" fmla="*/ 214180 w 283337"/>
                  <a:gd name="connsiteY47" fmla="*/ 26280 h 284097"/>
                  <a:gd name="connsiteX48" fmla="*/ 229948 w 283337"/>
                  <a:gd name="connsiteY48" fmla="*/ 30982 h 284097"/>
                  <a:gd name="connsiteX49" fmla="*/ 238039 w 283337"/>
                  <a:gd name="connsiteY49" fmla="*/ 45367 h 284097"/>
                  <a:gd name="connsiteX50" fmla="*/ 252355 w 283337"/>
                  <a:gd name="connsiteY50" fmla="*/ 53458 h 284097"/>
                  <a:gd name="connsiteX51" fmla="*/ 257058 w 283337"/>
                  <a:gd name="connsiteY51" fmla="*/ 69295 h 284097"/>
                  <a:gd name="connsiteX52" fmla="*/ 269229 w 283337"/>
                  <a:gd name="connsiteY52" fmla="*/ 80430 h 284097"/>
                  <a:gd name="connsiteX53" fmla="*/ 270336 w 283337"/>
                  <a:gd name="connsiteY53" fmla="*/ 96889 h 284097"/>
                  <a:gd name="connsiteX54" fmla="*/ 279741 w 283337"/>
                  <a:gd name="connsiteY54" fmla="*/ 110444 h 284097"/>
                  <a:gd name="connsiteX55" fmla="*/ 277113 w 283337"/>
                  <a:gd name="connsiteY55" fmla="*/ 126765 h 284097"/>
                  <a:gd name="connsiteX56" fmla="*/ 283337 w 283337"/>
                  <a:gd name="connsiteY56" fmla="*/ 142049 h 28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337" h="284097">
                    <a:moveTo>
                      <a:pt x="283337" y="142049"/>
                    </a:moveTo>
                    <a:cubicBezTo>
                      <a:pt x="283337" y="147305"/>
                      <a:pt x="277736" y="152215"/>
                      <a:pt x="277182" y="157333"/>
                    </a:cubicBezTo>
                    <a:cubicBezTo>
                      <a:pt x="276629" y="162588"/>
                      <a:pt x="280917" y="168605"/>
                      <a:pt x="279810" y="173654"/>
                    </a:cubicBezTo>
                    <a:cubicBezTo>
                      <a:pt x="278635" y="178771"/>
                      <a:pt x="272134" y="182298"/>
                      <a:pt x="270405" y="187208"/>
                    </a:cubicBezTo>
                    <a:cubicBezTo>
                      <a:pt x="268676" y="192188"/>
                      <a:pt x="271581" y="199034"/>
                      <a:pt x="269299" y="203668"/>
                    </a:cubicBezTo>
                    <a:cubicBezTo>
                      <a:pt x="267016" y="208370"/>
                      <a:pt x="259893" y="210376"/>
                      <a:pt x="257127" y="214802"/>
                    </a:cubicBezTo>
                    <a:cubicBezTo>
                      <a:pt x="254361" y="219228"/>
                      <a:pt x="255675" y="226559"/>
                      <a:pt x="252424" y="230639"/>
                    </a:cubicBezTo>
                    <a:cubicBezTo>
                      <a:pt x="249174" y="234719"/>
                      <a:pt x="241774" y="235065"/>
                      <a:pt x="238109" y="238730"/>
                    </a:cubicBezTo>
                    <a:cubicBezTo>
                      <a:pt x="234443" y="242396"/>
                      <a:pt x="234097" y="249865"/>
                      <a:pt x="230017" y="253115"/>
                    </a:cubicBezTo>
                    <a:cubicBezTo>
                      <a:pt x="225937" y="256366"/>
                      <a:pt x="218675" y="255052"/>
                      <a:pt x="214249" y="257818"/>
                    </a:cubicBezTo>
                    <a:cubicBezTo>
                      <a:pt x="209892" y="260584"/>
                      <a:pt x="207887" y="267776"/>
                      <a:pt x="203184" y="270059"/>
                    </a:cubicBezTo>
                    <a:cubicBezTo>
                      <a:pt x="198551" y="272341"/>
                      <a:pt x="191704" y="269436"/>
                      <a:pt x="186725" y="271165"/>
                    </a:cubicBezTo>
                    <a:cubicBezTo>
                      <a:pt x="181815" y="272894"/>
                      <a:pt x="178288" y="279395"/>
                      <a:pt x="173170" y="280571"/>
                    </a:cubicBezTo>
                    <a:cubicBezTo>
                      <a:pt x="168121" y="281746"/>
                      <a:pt x="162105" y="277389"/>
                      <a:pt x="156918" y="277943"/>
                    </a:cubicBezTo>
                    <a:cubicBezTo>
                      <a:pt x="151800" y="278496"/>
                      <a:pt x="146890" y="284098"/>
                      <a:pt x="141634" y="284098"/>
                    </a:cubicBezTo>
                    <a:cubicBezTo>
                      <a:pt x="136378" y="284098"/>
                      <a:pt x="131468" y="278496"/>
                      <a:pt x="126350" y="277943"/>
                    </a:cubicBezTo>
                    <a:cubicBezTo>
                      <a:pt x="121164" y="277389"/>
                      <a:pt x="115147" y="281746"/>
                      <a:pt x="110098" y="280571"/>
                    </a:cubicBezTo>
                    <a:cubicBezTo>
                      <a:pt x="104981" y="279395"/>
                      <a:pt x="101454" y="272894"/>
                      <a:pt x="96613" y="271165"/>
                    </a:cubicBezTo>
                    <a:cubicBezTo>
                      <a:pt x="91703" y="269436"/>
                      <a:pt x="84856" y="272341"/>
                      <a:pt x="80153" y="270059"/>
                    </a:cubicBezTo>
                    <a:cubicBezTo>
                      <a:pt x="75451" y="267776"/>
                      <a:pt x="73445" y="260653"/>
                      <a:pt x="69088" y="257818"/>
                    </a:cubicBezTo>
                    <a:cubicBezTo>
                      <a:pt x="64662" y="255052"/>
                      <a:pt x="57401" y="256366"/>
                      <a:pt x="53320" y="253115"/>
                    </a:cubicBezTo>
                    <a:cubicBezTo>
                      <a:pt x="49240" y="249865"/>
                      <a:pt x="48894" y="242396"/>
                      <a:pt x="45229" y="238730"/>
                    </a:cubicBezTo>
                    <a:cubicBezTo>
                      <a:pt x="41564" y="235065"/>
                      <a:pt x="34164" y="234719"/>
                      <a:pt x="30913" y="230639"/>
                    </a:cubicBezTo>
                    <a:cubicBezTo>
                      <a:pt x="27663" y="226559"/>
                      <a:pt x="28977" y="219228"/>
                      <a:pt x="26211" y="214802"/>
                    </a:cubicBezTo>
                    <a:cubicBezTo>
                      <a:pt x="23444" y="210376"/>
                      <a:pt x="16321" y="208440"/>
                      <a:pt x="14039" y="203668"/>
                    </a:cubicBezTo>
                    <a:cubicBezTo>
                      <a:pt x="11757" y="198965"/>
                      <a:pt x="14661" y="192119"/>
                      <a:pt x="12932" y="187208"/>
                    </a:cubicBezTo>
                    <a:cubicBezTo>
                      <a:pt x="11203" y="182298"/>
                      <a:pt x="4703" y="178771"/>
                      <a:pt x="3527" y="173654"/>
                    </a:cubicBezTo>
                    <a:cubicBezTo>
                      <a:pt x="2421" y="168605"/>
                      <a:pt x="6708" y="162588"/>
                      <a:pt x="6155" y="157333"/>
                    </a:cubicBezTo>
                    <a:cubicBezTo>
                      <a:pt x="5602" y="152215"/>
                      <a:pt x="0" y="147305"/>
                      <a:pt x="0" y="141980"/>
                    </a:cubicBezTo>
                    <a:cubicBezTo>
                      <a:pt x="0" y="136724"/>
                      <a:pt x="5602" y="131814"/>
                      <a:pt x="6155" y="126696"/>
                    </a:cubicBezTo>
                    <a:cubicBezTo>
                      <a:pt x="6708" y="121440"/>
                      <a:pt x="2421" y="115423"/>
                      <a:pt x="3527" y="110375"/>
                    </a:cubicBezTo>
                    <a:cubicBezTo>
                      <a:pt x="4703" y="105257"/>
                      <a:pt x="11203" y="101730"/>
                      <a:pt x="12932" y="96820"/>
                    </a:cubicBezTo>
                    <a:cubicBezTo>
                      <a:pt x="14661" y="91841"/>
                      <a:pt x="11757" y="85063"/>
                      <a:pt x="14039" y="80361"/>
                    </a:cubicBezTo>
                    <a:cubicBezTo>
                      <a:pt x="16321" y="75658"/>
                      <a:pt x="23444" y="73652"/>
                      <a:pt x="26211" y="69226"/>
                    </a:cubicBezTo>
                    <a:cubicBezTo>
                      <a:pt x="28977" y="64800"/>
                      <a:pt x="27663" y="57470"/>
                      <a:pt x="30913" y="53389"/>
                    </a:cubicBezTo>
                    <a:cubicBezTo>
                      <a:pt x="34164" y="49309"/>
                      <a:pt x="41564" y="48963"/>
                      <a:pt x="45229" y="45298"/>
                    </a:cubicBezTo>
                    <a:cubicBezTo>
                      <a:pt x="48894" y="41633"/>
                      <a:pt x="49240" y="34164"/>
                      <a:pt x="53320" y="30913"/>
                    </a:cubicBezTo>
                    <a:cubicBezTo>
                      <a:pt x="57401" y="27663"/>
                      <a:pt x="64662" y="28977"/>
                      <a:pt x="69088" y="26211"/>
                    </a:cubicBezTo>
                    <a:cubicBezTo>
                      <a:pt x="73514" y="23444"/>
                      <a:pt x="75451" y="16252"/>
                      <a:pt x="80153" y="14039"/>
                    </a:cubicBezTo>
                    <a:cubicBezTo>
                      <a:pt x="84787" y="11757"/>
                      <a:pt x="91633" y="14661"/>
                      <a:pt x="96544" y="12932"/>
                    </a:cubicBezTo>
                    <a:cubicBezTo>
                      <a:pt x="101385" y="11203"/>
                      <a:pt x="104981" y="4703"/>
                      <a:pt x="110029" y="3527"/>
                    </a:cubicBezTo>
                    <a:cubicBezTo>
                      <a:pt x="115078" y="2351"/>
                      <a:pt x="121094" y="6708"/>
                      <a:pt x="126281" y="6155"/>
                    </a:cubicBezTo>
                    <a:cubicBezTo>
                      <a:pt x="131399" y="5602"/>
                      <a:pt x="136309" y="0"/>
                      <a:pt x="141565" y="0"/>
                    </a:cubicBezTo>
                    <a:cubicBezTo>
                      <a:pt x="146821" y="0"/>
                      <a:pt x="151731" y="5602"/>
                      <a:pt x="156849" y="6155"/>
                    </a:cubicBezTo>
                    <a:cubicBezTo>
                      <a:pt x="162036" y="6777"/>
                      <a:pt x="168052" y="2420"/>
                      <a:pt x="173101" y="3527"/>
                    </a:cubicBezTo>
                    <a:cubicBezTo>
                      <a:pt x="178218" y="4703"/>
                      <a:pt x="181745" y="11203"/>
                      <a:pt x="186656" y="12932"/>
                    </a:cubicBezTo>
                    <a:cubicBezTo>
                      <a:pt x="191566" y="14661"/>
                      <a:pt x="198412" y="11757"/>
                      <a:pt x="203115" y="14039"/>
                    </a:cubicBezTo>
                    <a:cubicBezTo>
                      <a:pt x="207818" y="16321"/>
                      <a:pt x="209823" y="23444"/>
                      <a:pt x="214180" y="26280"/>
                    </a:cubicBezTo>
                    <a:cubicBezTo>
                      <a:pt x="218606" y="29046"/>
                      <a:pt x="225868" y="27801"/>
                      <a:pt x="229948" y="30982"/>
                    </a:cubicBezTo>
                    <a:cubicBezTo>
                      <a:pt x="234028" y="34233"/>
                      <a:pt x="234374" y="41702"/>
                      <a:pt x="238039" y="45367"/>
                    </a:cubicBezTo>
                    <a:cubicBezTo>
                      <a:pt x="241705" y="49032"/>
                      <a:pt x="249105" y="49378"/>
                      <a:pt x="252355" y="53458"/>
                    </a:cubicBezTo>
                    <a:cubicBezTo>
                      <a:pt x="255605" y="57539"/>
                      <a:pt x="254291" y="64869"/>
                      <a:pt x="257058" y="69295"/>
                    </a:cubicBezTo>
                    <a:cubicBezTo>
                      <a:pt x="259824" y="73722"/>
                      <a:pt x="266947" y="75658"/>
                      <a:pt x="269229" y="80430"/>
                    </a:cubicBezTo>
                    <a:cubicBezTo>
                      <a:pt x="271512" y="85132"/>
                      <a:pt x="268607" y="91979"/>
                      <a:pt x="270336" y="96889"/>
                    </a:cubicBezTo>
                    <a:cubicBezTo>
                      <a:pt x="272065" y="101799"/>
                      <a:pt x="278566" y="105326"/>
                      <a:pt x="279741" y="110444"/>
                    </a:cubicBezTo>
                    <a:cubicBezTo>
                      <a:pt x="280917" y="115492"/>
                      <a:pt x="276560" y="121509"/>
                      <a:pt x="277113" y="126765"/>
                    </a:cubicBezTo>
                    <a:cubicBezTo>
                      <a:pt x="277805" y="131883"/>
                      <a:pt x="283337" y="136793"/>
                      <a:pt x="283337" y="142049"/>
                    </a:cubicBezTo>
                  </a:path>
                </a:pathLst>
              </a:custGeom>
              <a:solidFill>
                <a:schemeClr val="bg1"/>
              </a:solidFill>
              <a:ln w="6781" cap="flat">
                <a:noFill/>
                <a:prstDash val="solid"/>
                <a:miter/>
              </a:ln>
              <a:effectLst>
                <a:outerShdw blurRad="101600" dist="63500" dir="2700000" algn="tl" rotWithShape="0">
                  <a:prstClr val="black">
                    <a:alpha val="42000"/>
                  </a:prstClr>
                </a:outerShdw>
              </a:effectLst>
            </p:spPr>
            <p:txBody>
              <a:bodyPr rtlCol="0" anchor="ctr"/>
              <a:lstStyle/>
              <a:p>
                <a:endParaRPr lang="fr-FR"/>
              </a:p>
            </p:txBody>
          </p:sp>
          <p:sp>
            <p:nvSpPr>
              <p:cNvPr id="442" name="ZoneTexte 441">
                <a:extLst>
                  <a:ext uri="{FF2B5EF4-FFF2-40B4-BE49-F238E27FC236}">
                    <a16:creationId xmlns:a16="http://schemas.microsoft.com/office/drawing/2014/main" id="{5F94C0D0-2594-400E-948A-3C052167E747}"/>
                  </a:ext>
                </a:extLst>
              </p:cNvPr>
              <p:cNvSpPr txBox="1"/>
              <p:nvPr/>
            </p:nvSpPr>
            <p:spPr>
              <a:xfrm>
                <a:off x="217593" y="5510037"/>
                <a:ext cx="1102866" cy="113877"/>
              </a:xfrm>
              <a:prstGeom prst="rect">
                <a:avLst/>
              </a:prstGeom>
              <a:noFill/>
            </p:spPr>
            <p:txBody>
              <a:bodyPr wrap="none" lIns="0" tIns="0" rIns="0" bIns="0" anchor="t">
                <a:spAutoFit/>
              </a:bodyPr>
              <a:lstStyle/>
              <a:p>
                <a:pPr algn="ctr">
                  <a:lnSpc>
                    <a:spcPct val="90000"/>
                  </a:lnSpc>
                </a:pPr>
                <a:r>
                  <a:rPr lang="fr-FR" sz="800" b="1" i="1">
                    <a:solidFill>
                      <a:schemeClr val="bg1"/>
                    </a:solidFill>
                    <a:latin typeface="Adobe Caslon Pro" panose="0205050205050A020403" pitchFamily="18" charset="0"/>
                  </a:rPr>
                  <a:t>Organisation </a:t>
                </a:r>
                <a:r>
                  <a:rPr lang="fr-FR" sz="800" b="1" i="1">
                    <a:solidFill>
                      <a:schemeClr val="bg1"/>
                    </a:solidFill>
                    <a:latin typeface="Adobe Caslon Pro Bold" panose="0205070206050A020403" pitchFamily="18" charset="0"/>
                  </a:rPr>
                  <a:t>de nos sociétés​</a:t>
                </a:r>
              </a:p>
            </p:txBody>
          </p:sp>
        </p:grpSp>
        <p:sp>
          <p:nvSpPr>
            <p:cNvPr id="313" name="ZoneTexte 312">
              <a:extLst>
                <a:ext uri="{FF2B5EF4-FFF2-40B4-BE49-F238E27FC236}">
                  <a16:creationId xmlns:a16="http://schemas.microsoft.com/office/drawing/2014/main" id="{D9F9FA9D-1264-4228-BC1F-5AE45736F0D8}"/>
                </a:ext>
              </a:extLst>
            </p:cNvPr>
            <p:cNvSpPr txBox="1"/>
            <p:nvPr/>
          </p:nvSpPr>
          <p:spPr>
            <a:xfrm>
              <a:off x="8107681" y="3015770"/>
              <a:ext cx="1096326" cy="260071"/>
            </a:xfrm>
            <a:prstGeom prst="rect">
              <a:avLst/>
            </a:prstGeom>
            <a:noFill/>
          </p:spPr>
          <p:txBody>
            <a:bodyPr wrap="square" lIns="0" tIns="0" rIns="0" bIns="0" rtlCol="0">
              <a:spAutoFit/>
            </a:bodyPr>
            <a:lstStyle/>
            <a:p>
              <a:pPr algn="ctr">
                <a:lnSpc>
                  <a:spcPct val="110000"/>
                </a:lnSpc>
              </a:pPr>
              <a:r>
                <a:rPr lang="fr-FR" sz="800">
                  <a:solidFill>
                    <a:schemeClr val="bg1"/>
                  </a:solidFill>
                  <a:latin typeface="Lato Light" panose="020F0302020204030203" pitchFamily="34" charset="0"/>
                </a:rPr>
                <a:t>Une </a:t>
              </a:r>
              <a:r>
                <a:rPr lang="fr-FR" sz="800">
                  <a:solidFill>
                    <a:schemeClr val="bg1"/>
                  </a:solidFill>
                  <a:latin typeface="Lato Black" panose="020F0A02020204030203" pitchFamily="34" charset="0"/>
                </a:rPr>
                <a:t>approche large</a:t>
              </a:r>
              <a:br>
                <a:rPr lang="fr-FR" sz="800">
                  <a:solidFill>
                    <a:schemeClr val="bg1"/>
                  </a:solidFill>
                  <a:latin typeface="Lato Black" panose="020F0A02020204030203" pitchFamily="34" charset="0"/>
                </a:rPr>
              </a:br>
              <a:r>
                <a:rPr lang="fr-FR" sz="800">
                  <a:solidFill>
                    <a:schemeClr val="bg1"/>
                  </a:solidFill>
                  <a:latin typeface="Lato Light" panose="020F0302020204030203" pitchFamily="34" charset="0"/>
                </a:rPr>
                <a:t>des questions éthiques​</a:t>
              </a:r>
            </a:p>
          </p:txBody>
        </p:sp>
        <p:sp>
          <p:nvSpPr>
            <p:cNvPr id="314" name="Forme libre : forme 313">
              <a:extLst>
                <a:ext uri="{FF2B5EF4-FFF2-40B4-BE49-F238E27FC236}">
                  <a16:creationId xmlns:a16="http://schemas.microsoft.com/office/drawing/2014/main" id="{81463C99-2E2B-4C5F-A88C-56501B05A8D5}"/>
                </a:ext>
              </a:extLst>
            </p:cNvPr>
            <p:cNvSpPr/>
            <p:nvPr/>
          </p:nvSpPr>
          <p:spPr>
            <a:xfrm flipV="1">
              <a:off x="8573893" y="2885425"/>
              <a:ext cx="163902" cy="63446"/>
            </a:xfrm>
            <a:custGeom>
              <a:avLst/>
              <a:gdLst>
                <a:gd name="connsiteX0" fmla="*/ 0 w 487680"/>
                <a:gd name="connsiteY0" fmla="*/ 188780 h 188780"/>
                <a:gd name="connsiteX1" fmla="*/ 135967 w 487680"/>
                <a:gd name="connsiteY1" fmla="*/ 188780 h 188780"/>
                <a:gd name="connsiteX2" fmla="*/ 243840 w 487680"/>
                <a:gd name="connsiteY2" fmla="*/ 105266 h 188780"/>
                <a:gd name="connsiteX3" fmla="*/ 351713 w 487680"/>
                <a:gd name="connsiteY3" fmla="*/ 188780 h 188780"/>
                <a:gd name="connsiteX4" fmla="*/ 487680 w 487680"/>
                <a:gd name="connsiteY4" fmla="*/ 188780 h 188780"/>
                <a:gd name="connsiteX5" fmla="*/ 243840 w 487680"/>
                <a:gd name="connsiteY5" fmla="*/ 0 h 18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80" h="188780">
                  <a:moveTo>
                    <a:pt x="0" y="188780"/>
                  </a:moveTo>
                  <a:lnTo>
                    <a:pt x="135967" y="188780"/>
                  </a:lnTo>
                  <a:lnTo>
                    <a:pt x="243840" y="105266"/>
                  </a:lnTo>
                  <a:lnTo>
                    <a:pt x="351713" y="188780"/>
                  </a:lnTo>
                  <a:lnTo>
                    <a:pt x="487680" y="188780"/>
                  </a:lnTo>
                  <a:lnTo>
                    <a:pt x="243840" y="0"/>
                  </a:lnTo>
                  <a:close/>
                </a:path>
              </a:pathLst>
            </a:custGeom>
            <a:solidFill>
              <a:srgbClr val="C4DC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nvGrpSpPr>
            <p:cNvPr id="315" name="Graphique 43">
              <a:extLst>
                <a:ext uri="{FF2B5EF4-FFF2-40B4-BE49-F238E27FC236}">
                  <a16:creationId xmlns:a16="http://schemas.microsoft.com/office/drawing/2014/main" id="{F178A9B5-EC58-4526-A071-CC0C32EF2BDB}"/>
                </a:ext>
              </a:extLst>
            </p:cNvPr>
            <p:cNvGrpSpPr/>
            <p:nvPr/>
          </p:nvGrpSpPr>
          <p:grpSpPr>
            <a:xfrm>
              <a:off x="8126162" y="3621923"/>
              <a:ext cx="197102" cy="210476"/>
              <a:chOff x="8415086" y="3576259"/>
              <a:chExt cx="371468" cy="396673"/>
            </a:xfrm>
            <a:noFill/>
          </p:grpSpPr>
          <p:sp>
            <p:nvSpPr>
              <p:cNvPr id="423" name="Forme libre : forme 422">
                <a:extLst>
                  <a:ext uri="{FF2B5EF4-FFF2-40B4-BE49-F238E27FC236}">
                    <a16:creationId xmlns:a16="http://schemas.microsoft.com/office/drawing/2014/main" id="{25BFEBD2-1D46-42D2-9554-3AE04B554AF1}"/>
                  </a:ext>
                </a:extLst>
              </p:cNvPr>
              <p:cNvSpPr/>
              <p:nvPr/>
            </p:nvSpPr>
            <p:spPr>
              <a:xfrm>
                <a:off x="8415086" y="3576259"/>
                <a:ext cx="371468" cy="394768"/>
              </a:xfrm>
              <a:custGeom>
                <a:avLst/>
                <a:gdLst>
                  <a:gd name="connsiteX0" fmla="*/ 306229 w 371468"/>
                  <a:gd name="connsiteY0" fmla="*/ 289518 h 394768"/>
                  <a:gd name="connsiteX1" fmla="*/ 347472 w 371468"/>
                  <a:gd name="connsiteY1" fmla="*/ 280755 h 394768"/>
                  <a:gd name="connsiteX2" fmla="*/ 353282 w 371468"/>
                  <a:gd name="connsiteY2" fmla="*/ 270944 h 394768"/>
                  <a:gd name="connsiteX3" fmla="*/ 347758 w 371468"/>
                  <a:gd name="connsiteY3" fmla="*/ 257323 h 394768"/>
                  <a:gd name="connsiteX4" fmla="*/ 363379 w 371468"/>
                  <a:gd name="connsiteY4" fmla="*/ 247703 h 394768"/>
                  <a:gd name="connsiteX5" fmla="*/ 368427 w 371468"/>
                  <a:gd name="connsiteY5" fmla="*/ 226462 h 394768"/>
                  <a:gd name="connsiteX6" fmla="*/ 335280 w 371468"/>
                  <a:gd name="connsiteY6" fmla="*/ 172074 h 394768"/>
                  <a:gd name="connsiteX7" fmla="*/ 337375 w 371468"/>
                  <a:gd name="connsiteY7" fmla="*/ 117972 h 394768"/>
                  <a:gd name="connsiteX8" fmla="*/ 174974 w 371468"/>
                  <a:gd name="connsiteY8" fmla="*/ 53 h 394768"/>
                  <a:gd name="connsiteX9" fmla="*/ 0 w 371468"/>
                  <a:gd name="connsiteY9" fmla="*/ 145595 h 394768"/>
                  <a:gd name="connsiteX10" fmla="*/ 39815 w 371468"/>
                  <a:gd name="connsiteY10" fmla="*/ 262657 h 394768"/>
                  <a:gd name="connsiteX11" fmla="*/ 35528 w 371468"/>
                  <a:gd name="connsiteY11" fmla="*/ 394769 h 3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468" h="394768">
                    <a:moveTo>
                      <a:pt x="306229" y="289518"/>
                    </a:moveTo>
                    <a:lnTo>
                      <a:pt x="347472" y="280755"/>
                    </a:lnTo>
                    <a:cubicBezTo>
                      <a:pt x="352520" y="280755"/>
                      <a:pt x="355664" y="275421"/>
                      <a:pt x="353282" y="270944"/>
                    </a:cubicBezTo>
                    <a:cubicBezTo>
                      <a:pt x="350044" y="264848"/>
                      <a:pt x="347282" y="259038"/>
                      <a:pt x="347758" y="257323"/>
                    </a:cubicBezTo>
                    <a:cubicBezTo>
                      <a:pt x="348520" y="254656"/>
                      <a:pt x="352997" y="253894"/>
                      <a:pt x="363379" y="247703"/>
                    </a:cubicBezTo>
                    <a:cubicBezTo>
                      <a:pt x="373761" y="241512"/>
                      <a:pt x="372618" y="233034"/>
                      <a:pt x="368427" y="226462"/>
                    </a:cubicBezTo>
                    <a:cubicBezTo>
                      <a:pt x="364236" y="219890"/>
                      <a:pt x="336042" y="183219"/>
                      <a:pt x="335280" y="172074"/>
                    </a:cubicBezTo>
                    <a:cubicBezTo>
                      <a:pt x="334804" y="164835"/>
                      <a:pt x="343472" y="146643"/>
                      <a:pt x="337375" y="117972"/>
                    </a:cubicBezTo>
                    <a:cubicBezTo>
                      <a:pt x="331280" y="89302"/>
                      <a:pt x="297656" y="-2519"/>
                      <a:pt x="174974" y="53"/>
                    </a:cubicBezTo>
                    <a:cubicBezTo>
                      <a:pt x="52292" y="2529"/>
                      <a:pt x="0" y="86254"/>
                      <a:pt x="0" y="145595"/>
                    </a:cubicBezTo>
                    <a:cubicBezTo>
                      <a:pt x="0" y="204936"/>
                      <a:pt x="30004" y="233796"/>
                      <a:pt x="39815" y="262657"/>
                    </a:cubicBezTo>
                    <a:cubicBezTo>
                      <a:pt x="52673" y="300662"/>
                      <a:pt x="59627" y="344763"/>
                      <a:pt x="35528" y="394769"/>
                    </a:cubicBezTo>
                  </a:path>
                </a:pathLst>
              </a:custGeom>
              <a:noFill/>
              <a:ln w="12700" cap="flat">
                <a:solidFill>
                  <a:srgbClr val="213467"/>
                </a:solidFill>
                <a:prstDash val="solid"/>
                <a:miter/>
              </a:ln>
            </p:spPr>
            <p:txBody>
              <a:bodyPr rtlCol="0" anchor="ctr"/>
              <a:lstStyle/>
              <a:p>
                <a:endParaRPr lang="fr-FR"/>
              </a:p>
            </p:txBody>
          </p:sp>
          <p:sp>
            <p:nvSpPr>
              <p:cNvPr id="424" name="Forme libre : forme 423">
                <a:extLst>
                  <a:ext uri="{FF2B5EF4-FFF2-40B4-BE49-F238E27FC236}">
                    <a16:creationId xmlns:a16="http://schemas.microsoft.com/office/drawing/2014/main" id="{78E1E2F6-4297-425D-911D-4A4276330244}"/>
                  </a:ext>
                </a:extLst>
              </p:cNvPr>
              <p:cNvSpPr/>
              <p:nvPr/>
            </p:nvSpPr>
            <p:spPr>
              <a:xfrm>
                <a:off x="8642542" y="3926451"/>
                <a:ext cx="25527" cy="46482"/>
              </a:xfrm>
              <a:custGeom>
                <a:avLst/>
                <a:gdLst>
                  <a:gd name="connsiteX0" fmla="*/ 0 w 25527"/>
                  <a:gd name="connsiteY0" fmla="*/ 46482 h 46482"/>
                  <a:gd name="connsiteX1" fmla="*/ 25527 w 25527"/>
                  <a:gd name="connsiteY1" fmla="*/ 0 h 46482"/>
                </a:gdLst>
                <a:ahLst/>
                <a:cxnLst>
                  <a:cxn ang="0">
                    <a:pos x="connsiteX0" y="connsiteY0"/>
                  </a:cxn>
                  <a:cxn ang="0">
                    <a:pos x="connsiteX1" y="connsiteY1"/>
                  </a:cxn>
                </a:cxnLst>
                <a:rect l="l" t="t" r="r" b="b"/>
                <a:pathLst>
                  <a:path w="25527" h="46482">
                    <a:moveTo>
                      <a:pt x="0" y="46482"/>
                    </a:moveTo>
                    <a:cubicBezTo>
                      <a:pt x="5524" y="23527"/>
                      <a:pt x="16002" y="3905"/>
                      <a:pt x="25527" y="0"/>
                    </a:cubicBezTo>
                  </a:path>
                </a:pathLst>
              </a:custGeom>
              <a:noFill/>
              <a:ln w="12700" cap="flat">
                <a:solidFill>
                  <a:srgbClr val="213467"/>
                </a:solidFill>
                <a:prstDash val="solid"/>
                <a:miter/>
              </a:ln>
            </p:spPr>
            <p:txBody>
              <a:bodyPr rtlCol="0" anchor="ctr"/>
              <a:lstStyle/>
              <a:p>
                <a:endParaRPr lang="fr-FR"/>
              </a:p>
            </p:txBody>
          </p:sp>
          <p:sp>
            <p:nvSpPr>
              <p:cNvPr id="425" name="Forme libre : forme 424">
                <a:extLst>
                  <a:ext uri="{FF2B5EF4-FFF2-40B4-BE49-F238E27FC236}">
                    <a16:creationId xmlns:a16="http://schemas.microsoft.com/office/drawing/2014/main" id="{1780210B-4F10-4BB8-B9C9-5E6C5A256EDB}"/>
                  </a:ext>
                </a:extLst>
              </p:cNvPr>
              <p:cNvSpPr/>
              <p:nvPr/>
            </p:nvSpPr>
            <p:spPr>
              <a:xfrm>
                <a:off x="8625112" y="3874349"/>
                <a:ext cx="123328" cy="58331"/>
              </a:xfrm>
              <a:custGeom>
                <a:avLst/>
                <a:gdLst>
                  <a:gd name="connsiteX0" fmla="*/ 0 w 123328"/>
                  <a:gd name="connsiteY0" fmla="*/ 191 h 58331"/>
                  <a:gd name="connsiteX1" fmla="*/ 22193 w 123328"/>
                  <a:gd name="connsiteY1" fmla="*/ 46196 h 58331"/>
                  <a:gd name="connsiteX2" fmla="*/ 98012 w 123328"/>
                  <a:gd name="connsiteY2" fmla="*/ 56483 h 58331"/>
                  <a:gd name="connsiteX3" fmla="*/ 112395 w 123328"/>
                  <a:gd name="connsiteY3" fmla="*/ 29051 h 58331"/>
                  <a:gd name="connsiteX4" fmla="*/ 123158 w 123328"/>
                  <a:gd name="connsiteY4" fmla="*/ 0 h 58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28" h="58331">
                    <a:moveTo>
                      <a:pt x="0" y="191"/>
                    </a:moveTo>
                    <a:cubicBezTo>
                      <a:pt x="8192" y="23241"/>
                      <a:pt x="14383" y="43720"/>
                      <a:pt x="22193" y="46196"/>
                    </a:cubicBezTo>
                    <a:cubicBezTo>
                      <a:pt x="33909" y="49911"/>
                      <a:pt x="80486" y="63151"/>
                      <a:pt x="98012" y="56483"/>
                    </a:cubicBezTo>
                    <a:cubicBezTo>
                      <a:pt x="115538" y="49816"/>
                      <a:pt x="112109" y="33814"/>
                      <a:pt x="112395" y="29051"/>
                    </a:cubicBezTo>
                    <a:cubicBezTo>
                      <a:pt x="113062" y="17240"/>
                      <a:pt x="124873" y="15811"/>
                      <a:pt x="123158" y="0"/>
                    </a:cubicBezTo>
                  </a:path>
                </a:pathLst>
              </a:custGeom>
              <a:noFill/>
              <a:ln w="12700" cap="flat">
                <a:solidFill>
                  <a:srgbClr val="213467"/>
                </a:solidFill>
                <a:prstDash val="solid"/>
                <a:miter/>
              </a:ln>
            </p:spPr>
            <p:txBody>
              <a:bodyPr rtlCol="0" anchor="ctr"/>
              <a:lstStyle/>
              <a:p>
                <a:endParaRPr lang="fr-FR"/>
              </a:p>
            </p:txBody>
          </p:sp>
          <p:sp>
            <p:nvSpPr>
              <p:cNvPr id="426" name="Forme libre : forme 425">
                <a:extLst>
                  <a:ext uri="{FF2B5EF4-FFF2-40B4-BE49-F238E27FC236}">
                    <a16:creationId xmlns:a16="http://schemas.microsoft.com/office/drawing/2014/main" id="{F30CB030-3325-4A2A-884F-BB287301E6DC}"/>
                  </a:ext>
                </a:extLst>
              </p:cNvPr>
              <p:cNvSpPr/>
              <p:nvPr/>
            </p:nvSpPr>
            <p:spPr>
              <a:xfrm>
                <a:off x="8519861" y="3690422"/>
                <a:ext cx="57150" cy="114300"/>
              </a:xfrm>
              <a:custGeom>
                <a:avLst/>
                <a:gdLst>
                  <a:gd name="connsiteX0" fmla="*/ 0 w 57150"/>
                  <a:gd name="connsiteY0" fmla="*/ 114300 h 114300"/>
                  <a:gd name="connsiteX1" fmla="*/ 0 w 57150"/>
                  <a:gd name="connsiteY1" fmla="*/ 28575 h 114300"/>
                  <a:gd name="connsiteX2" fmla="*/ 28575 w 57150"/>
                  <a:gd name="connsiteY2" fmla="*/ 0 h 114300"/>
                  <a:gd name="connsiteX3" fmla="*/ 28575 w 57150"/>
                  <a:gd name="connsiteY3" fmla="*/ 0 h 114300"/>
                  <a:gd name="connsiteX4" fmla="*/ 57150 w 57150"/>
                  <a:gd name="connsiteY4" fmla="*/ 28575 h 114300"/>
                  <a:gd name="connsiteX5" fmla="*/ 57150 w 57150"/>
                  <a:gd name="connsiteY5"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14300">
                    <a:moveTo>
                      <a:pt x="0" y="114300"/>
                    </a:moveTo>
                    <a:lnTo>
                      <a:pt x="0" y="28575"/>
                    </a:lnTo>
                    <a:cubicBezTo>
                      <a:pt x="0" y="12764"/>
                      <a:pt x="12764" y="0"/>
                      <a:pt x="28575" y="0"/>
                    </a:cubicBezTo>
                    <a:lnTo>
                      <a:pt x="28575" y="0"/>
                    </a:lnTo>
                    <a:cubicBezTo>
                      <a:pt x="44387" y="0"/>
                      <a:pt x="57150" y="12764"/>
                      <a:pt x="57150" y="28575"/>
                    </a:cubicBezTo>
                    <a:lnTo>
                      <a:pt x="57150" y="114300"/>
                    </a:lnTo>
                  </a:path>
                </a:pathLst>
              </a:custGeom>
              <a:noFill/>
              <a:ln w="12700" cap="flat">
                <a:solidFill>
                  <a:srgbClr val="213467"/>
                </a:solidFill>
                <a:prstDash val="solid"/>
                <a:miter/>
              </a:ln>
            </p:spPr>
            <p:txBody>
              <a:bodyPr rtlCol="0" anchor="ctr"/>
              <a:lstStyle/>
              <a:p>
                <a:endParaRPr lang="fr-FR"/>
              </a:p>
            </p:txBody>
          </p:sp>
          <p:sp>
            <p:nvSpPr>
              <p:cNvPr id="427" name="Forme libre : forme 426">
                <a:extLst>
                  <a:ext uri="{FF2B5EF4-FFF2-40B4-BE49-F238E27FC236}">
                    <a16:creationId xmlns:a16="http://schemas.microsoft.com/office/drawing/2014/main" id="{DCCA3D5E-FC61-41EE-BDA4-0AB4AD83DEE0}"/>
                  </a:ext>
                </a:extLst>
              </p:cNvPr>
              <p:cNvSpPr/>
              <p:nvPr/>
            </p:nvSpPr>
            <p:spPr>
              <a:xfrm>
                <a:off x="8519861" y="3757097"/>
                <a:ext cx="57150" cy="9525"/>
              </a:xfrm>
              <a:custGeom>
                <a:avLst/>
                <a:gdLst>
                  <a:gd name="connsiteX0" fmla="*/ 0 w 57150"/>
                  <a:gd name="connsiteY0" fmla="*/ 0 h 9525"/>
                  <a:gd name="connsiteX1" fmla="*/ 57150 w 57150"/>
                  <a:gd name="connsiteY1" fmla="*/ 0 h 9525"/>
                </a:gdLst>
                <a:ahLst/>
                <a:cxnLst>
                  <a:cxn ang="0">
                    <a:pos x="connsiteX0" y="connsiteY0"/>
                  </a:cxn>
                  <a:cxn ang="0">
                    <a:pos x="connsiteX1" y="connsiteY1"/>
                  </a:cxn>
                </a:cxnLst>
                <a:rect l="l" t="t" r="r" b="b"/>
                <a:pathLst>
                  <a:path w="57150" h="9525">
                    <a:moveTo>
                      <a:pt x="0" y="0"/>
                    </a:moveTo>
                    <a:lnTo>
                      <a:pt x="57150" y="0"/>
                    </a:lnTo>
                  </a:path>
                </a:pathLst>
              </a:custGeom>
              <a:ln w="12700" cap="flat">
                <a:solidFill>
                  <a:srgbClr val="213467"/>
                </a:solidFill>
                <a:prstDash val="solid"/>
                <a:miter/>
              </a:ln>
            </p:spPr>
            <p:txBody>
              <a:bodyPr rtlCol="0" anchor="ctr"/>
              <a:lstStyle/>
              <a:p>
                <a:endParaRPr lang="fr-FR"/>
              </a:p>
            </p:txBody>
          </p:sp>
          <p:sp>
            <p:nvSpPr>
              <p:cNvPr id="435" name="Forme libre : forme 434">
                <a:extLst>
                  <a:ext uri="{FF2B5EF4-FFF2-40B4-BE49-F238E27FC236}">
                    <a16:creationId xmlns:a16="http://schemas.microsoft.com/office/drawing/2014/main" id="{BAF43CF9-6B3D-46CB-8C99-557145747C5A}"/>
                  </a:ext>
                </a:extLst>
              </p:cNvPr>
              <p:cNvSpPr/>
              <p:nvPr/>
            </p:nvSpPr>
            <p:spPr>
              <a:xfrm>
                <a:off x="8605586" y="3690422"/>
                <a:ext cx="57150" cy="9525"/>
              </a:xfrm>
              <a:custGeom>
                <a:avLst/>
                <a:gdLst>
                  <a:gd name="connsiteX0" fmla="*/ 0 w 57150"/>
                  <a:gd name="connsiteY0" fmla="*/ 0 h 9525"/>
                  <a:gd name="connsiteX1" fmla="*/ 57150 w 57150"/>
                  <a:gd name="connsiteY1" fmla="*/ 0 h 9525"/>
                </a:gdLst>
                <a:ahLst/>
                <a:cxnLst>
                  <a:cxn ang="0">
                    <a:pos x="connsiteX0" y="connsiteY0"/>
                  </a:cxn>
                  <a:cxn ang="0">
                    <a:pos x="connsiteX1" y="connsiteY1"/>
                  </a:cxn>
                </a:cxnLst>
                <a:rect l="l" t="t" r="r" b="b"/>
                <a:pathLst>
                  <a:path w="57150" h="9525">
                    <a:moveTo>
                      <a:pt x="0" y="0"/>
                    </a:moveTo>
                    <a:lnTo>
                      <a:pt x="57150" y="0"/>
                    </a:lnTo>
                  </a:path>
                </a:pathLst>
              </a:custGeom>
              <a:ln w="12700" cap="flat">
                <a:solidFill>
                  <a:srgbClr val="213467"/>
                </a:solidFill>
                <a:prstDash val="solid"/>
                <a:miter/>
              </a:ln>
            </p:spPr>
            <p:txBody>
              <a:bodyPr rtlCol="0" anchor="ctr"/>
              <a:lstStyle/>
              <a:p>
                <a:endParaRPr lang="fr-FR"/>
              </a:p>
            </p:txBody>
          </p:sp>
          <p:sp>
            <p:nvSpPr>
              <p:cNvPr id="437" name="Forme libre : forme 436">
                <a:extLst>
                  <a:ext uri="{FF2B5EF4-FFF2-40B4-BE49-F238E27FC236}">
                    <a16:creationId xmlns:a16="http://schemas.microsoft.com/office/drawing/2014/main" id="{276AC2C0-E4E0-448B-899D-3FE805CEBAF4}"/>
                  </a:ext>
                </a:extLst>
              </p:cNvPr>
              <p:cNvSpPr/>
              <p:nvPr/>
            </p:nvSpPr>
            <p:spPr>
              <a:xfrm>
                <a:off x="8605586" y="3795197"/>
                <a:ext cx="57150" cy="9525"/>
              </a:xfrm>
              <a:custGeom>
                <a:avLst/>
                <a:gdLst>
                  <a:gd name="connsiteX0" fmla="*/ 0 w 57150"/>
                  <a:gd name="connsiteY0" fmla="*/ 0 h 9525"/>
                  <a:gd name="connsiteX1" fmla="*/ 57150 w 57150"/>
                  <a:gd name="connsiteY1" fmla="*/ 0 h 9525"/>
                </a:gdLst>
                <a:ahLst/>
                <a:cxnLst>
                  <a:cxn ang="0">
                    <a:pos x="connsiteX0" y="connsiteY0"/>
                  </a:cxn>
                  <a:cxn ang="0">
                    <a:pos x="connsiteX1" y="connsiteY1"/>
                  </a:cxn>
                </a:cxnLst>
                <a:rect l="l" t="t" r="r" b="b"/>
                <a:pathLst>
                  <a:path w="57150" h="9525">
                    <a:moveTo>
                      <a:pt x="0" y="0"/>
                    </a:moveTo>
                    <a:lnTo>
                      <a:pt x="57150" y="0"/>
                    </a:lnTo>
                  </a:path>
                </a:pathLst>
              </a:custGeom>
              <a:ln w="12700" cap="flat">
                <a:solidFill>
                  <a:srgbClr val="213467"/>
                </a:solidFill>
                <a:prstDash val="solid"/>
                <a:miter/>
              </a:ln>
            </p:spPr>
            <p:txBody>
              <a:bodyPr rtlCol="0" anchor="ctr"/>
              <a:lstStyle/>
              <a:p>
                <a:endParaRPr lang="fr-FR"/>
              </a:p>
            </p:txBody>
          </p:sp>
          <p:sp>
            <p:nvSpPr>
              <p:cNvPr id="438" name="Forme libre : forme 437">
                <a:extLst>
                  <a:ext uri="{FF2B5EF4-FFF2-40B4-BE49-F238E27FC236}">
                    <a16:creationId xmlns:a16="http://schemas.microsoft.com/office/drawing/2014/main" id="{78263AF9-2C61-44EC-961F-D797C9578FF6}"/>
                  </a:ext>
                </a:extLst>
              </p:cNvPr>
              <p:cNvSpPr/>
              <p:nvPr/>
            </p:nvSpPr>
            <p:spPr>
              <a:xfrm>
                <a:off x="8634161" y="3690422"/>
                <a:ext cx="9525" cy="104775"/>
              </a:xfrm>
              <a:custGeom>
                <a:avLst/>
                <a:gdLst>
                  <a:gd name="connsiteX0" fmla="*/ 0 w 9525"/>
                  <a:gd name="connsiteY0" fmla="*/ 0 h 104775"/>
                  <a:gd name="connsiteX1" fmla="*/ 0 w 9525"/>
                  <a:gd name="connsiteY1" fmla="*/ 104775 h 104775"/>
                </a:gdLst>
                <a:ahLst/>
                <a:cxnLst>
                  <a:cxn ang="0">
                    <a:pos x="connsiteX0" y="connsiteY0"/>
                  </a:cxn>
                  <a:cxn ang="0">
                    <a:pos x="connsiteX1" y="connsiteY1"/>
                  </a:cxn>
                </a:cxnLst>
                <a:rect l="l" t="t" r="r" b="b"/>
                <a:pathLst>
                  <a:path w="9525" h="104775">
                    <a:moveTo>
                      <a:pt x="0" y="0"/>
                    </a:moveTo>
                    <a:lnTo>
                      <a:pt x="0" y="104775"/>
                    </a:lnTo>
                  </a:path>
                </a:pathLst>
              </a:custGeom>
              <a:ln w="12700" cap="flat">
                <a:solidFill>
                  <a:srgbClr val="213467"/>
                </a:solidFill>
                <a:prstDash val="solid"/>
                <a:miter/>
              </a:ln>
            </p:spPr>
            <p:txBody>
              <a:bodyPr rtlCol="0" anchor="ctr"/>
              <a:lstStyle/>
              <a:p>
                <a:endParaRPr lang="fr-FR"/>
              </a:p>
            </p:txBody>
          </p:sp>
        </p:grpSp>
        <p:grpSp>
          <p:nvGrpSpPr>
            <p:cNvPr id="316" name="Graphique 53">
              <a:extLst>
                <a:ext uri="{FF2B5EF4-FFF2-40B4-BE49-F238E27FC236}">
                  <a16:creationId xmlns:a16="http://schemas.microsoft.com/office/drawing/2014/main" id="{B34B7258-81AA-4E06-BCE5-2804D34CD9E5}"/>
                </a:ext>
              </a:extLst>
            </p:cNvPr>
            <p:cNvGrpSpPr/>
            <p:nvPr/>
          </p:nvGrpSpPr>
          <p:grpSpPr>
            <a:xfrm>
              <a:off x="8967789" y="3632304"/>
              <a:ext cx="209550" cy="214207"/>
              <a:chOff x="4738687" y="3214687"/>
              <a:chExt cx="428625" cy="438150"/>
            </a:xfrm>
            <a:noFill/>
          </p:grpSpPr>
          <p:sp>
            <p:nvSpPr>
              <p:cNvPr id="379" name="Forme libre : forme 378">
                <a:extLst>
                  <a:ext uri="{FF2B5EF4-FFF2-40B4-BE49-F238E27FC236}">
                    <a16:creationId xmlns:a16="http://schemas.microsoft.com/office/drawing/2014/main" id="{5C969062-87E6-45A5-B801-45B970D73BFA}"/>
                  </a:ext>
                </a:extLst>
              </p:cNvPr>
              <p:cNvSpPr/>
              <p:nvPr/>
            </p:nvSpPr>
            <p:spPr>
              <a:xfrm>
                <a:off x="4738687" y="3338512"/>
                <a:ext cx="190500" cy="171450"/>
              </a:xfrm>
              <a:custGeom>
                <a:avLst/>
                <a:gdLst>
                  <a:gd name="connsiteX0" fmla="*/ 152400 w 190500"/>
                  <a:gd name="connsiteY0" fmla="*/ 171450 h 171450"/>
                  <a:gd name="connsiteX1" fmla="*/ 190500 w 190500"/>
                  <a:gd name="connsiteY1" fmla="*/ 133350 h 171450"/>
                  <a:gd name="connsiteX2" fmla="*/ 190500 w 190500"/>
                  <a:gd name="connsiteY2" fmla="*/ 47625 h 171450"/>
                  <a:gd name="connsiteX3" fmla="*/ 95250 w 190500"/>
                  <a:gd name="connsiteY3" fmla="*/ 0 h 171450"/>
                  <a:gd name="connsiteX4" fmla="*/ 0 w 190500"/>
                  <a:gd name="connsiteY4" fmla="*/ 47625 h 171450"/>
                  <a:gd name="connsiteX5" fmla="*/ 0 w 190500"/>
                  <a:gd name="connsiteY5" fmla="*/ 133350 h 171450"/>
                  <a:gd name="connsiteX6" fmla="*/ 38100 w 190500"/>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71450">
                    <a:moveTo>
                      <a:pt x="152400" y="171450"/>
                    </a:moveTo>
                    <a:cubicBezTo>
                      <a:pt x="172974" y="171450"/>
                      <a:pt x="190500" y="151924"/>
                      <a:pt x="190500" y="133350"/>
                    </a:cubicBezTo>
                    <a:lnTo>
                      <a:pt x="190500" y="47625"/>
                    </a:lnTo>
                    <a:cubicBezTo>
                      <a:pt x="190500" y="16192"/>
                      <a:pt x="128302" y="0"/>
                      <a:pt x="95250" y="0"/>
                    </a:cubicBezTo>
                    <a:cubicBezTo>
                      <a:pt x="62198" y="0"/>
                      <a:pt x="0" y="16192"/>
                      <a:pt x="0" y="47625"/>
                    </a:cubicBezTo>
                    <a:lnTo>
                      <a:pt x="0" y="133350"/>
                    </a:lnTo>
                    <a:cubicBezTo>
                      <a:pt x="0" y="151924"/>
                      <a:pt x="17526" y="171450"/>
                      <a:pt x="38100" y="171450"/>
                    </a:cubicBezTo>
                  </a:path>
                </a:pathLst>
              </a:custGeom>
              <a:noFill/>
              <a:ln w="12700" cap="flat">
                <a:solidFill>
                  <a:srgbClr val="213467"/>
                </a:solidFill>
                <a:prstDash val="solid"/>
                <a:round/>
              </a:ln>
            </p:spPr>
            <p:txBody>
              <a:bodyPr rtlCol="0" anchor="ctr"/>
              <a:lstStyle/>
              <a:p>
                <a:endParaRPr lang="fr-FR"/>
              </a:p>
            </p:txBody>
          </p:sp>
          <p:sp>
            <p:nvSpPr>
              <p:cNvPr id="380" name="Forme libre : forme 379">
                <a:extLst>
                  <a:ext uri="{FF2B5EF4-FFF2-40B4-BE49-F238E27FC236}">
                    <a16:creationId xmlns:a16="http://schemas.microsoft.com/office/drawing/2014/main" id="{5F1D6820-1254-42B5-A79C-5D5724DB5508}"/>
                  </a:ext>
                </a:extLst>
              </p:cNvPr>
              <p:cNvSpPr/>
              <p:nvPr/>
            </p:nvSpPr>
            <p:spPr>
              <a:xfrm>
                <a:off x="4948237" y="3367087"/>
                <a:ext cx="95250" cy="161925"/>
              </a:xfrm>
              <a:custGeom>
                <a:avLst/>
                <a:gdLst>
                  <a:gd name="connsiteX0" fmla="*/ 57150 w 95250"/>
                  <a:gd name="connsiteY0" fmla="*/ 161925 h 161925"/>
                  <a:gd name="connsiteX1" fmla="*/ 95250 w 95250"/>
                  <a:gd name="connsiteY1" fmla="*/ 133350 h 161925"/>
                  <a:gd name="connsiteX2" fmla="*/ 95250 w 95250"/>
                  <a:gd name="connsiteY2" fmla="*/ 47625 h 161925"/>
                  <a:gd name="connsiteX3" fmla="*/ 9525 w 95250"/>
                  <a:gd name="connsiteY3" fmla="*/ 0 h 161925"/>
                  <a:gd name="connsiteX4" fmla="*/ 0 w 95250"/>
                  <a:gd name="connsiteY4" fmla="*/ 476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1925">
                    <a:moveTo>
                      <a:pt x="57150" y="161925"/>
                    </a:moveTo>
                    <a:cubicBezTo>
                      <a:pt x="75724" y="161925"/>
                      <a:pt x="95250" y="151924"/>
                      <a:pt x="95250" y="133350"/>
                    </a:cubicBezTo>
                    <a:lnTo>
                      <a:pt x="95250" y="47625"/>
                    </a:lnTo>
                    <a:cubicBezTo>
                      <a:pt x="95250" y="16193"/>
                      <a:pt x="39338" y="0"/>
                      <a:pt x="9525" y="0"/>
                    </a:cubicBezTo>
                    <a:cubicBezTo>
                      <a:pt x="6572" y="0"/>
                      <a:pt x="3334" y="191"/>
                      <a:pt x="0" y="476"/>
                    </a:cubicBezTo>
                  </a:path>
                </a:pathLst>
              </a:custGeom>
              <a:noFill/>
              <a:ln w="12700" cap="flat">
                <a:solidFill>
                  <a:srgbClr val="213467"/>
                </a:solidFill>
                <a:prstDash val="solid"/>
                <a:round/>
              </a:ln>
            </p:spPr>
            <p:txBody>
              <a:bodyPr rtlCol="0" anchor="ctr"/>
              <a:lstStyle/>
              <a:p>
                <a:endParaRPr lang="fr-FR"/>
              </a:p>
            </p:txBody>
          </p:sp>
          <p:sp>
            <p:nvSpPr>
              <p:cNvPr id="385" name="Forme libre : forme 384">
                <a:extLst>
                  <a:ext uri="{FF2B5EF4-FFF2-40B4-BE49-F238E27FC236}">
                    <a16:creationId xmlns:a16="http://schemas.microsoft.com/office/drawing/2014/main" id="{1F6F92E2-3459-4D43-9454-674D27CB072C}"/>
                  </a:ext>
                </a:extLst>
              </p:cNvPr>
              <p:cNvSpPr/>
              <p:nvPr/>
            </p:nvSpPr>
            <p:spPr>
              <a:xfrm>
                <a:off x="4795837" y="3214687"/>
                <a:ext cx="76200" cy="95250"/>
              </a:xfrm>
              <a:custGeom>
                <a:avLst/>
                <a:gdLst>
                  <a:gd name="connsiteX0" fmla="*/ 38100 w 76200"/>
                  <a:gd name="connsiteY0" fmla="*/ 95250 h 95250"/>
                  <a:gd name="connsiteX1" fmla="*/ 76200 w 76200"/>
                  <a:gd name="connsiteY1" fmla="*/ 57150 h 95250"/>
                  <a:gd name="connsiteX2" fmla="*/ 76200 w 76200"/>
                  <a:gd name="connsiteY2" fmla="*/ 38100 h 95250"/>
                  <a:gd name="connsiteX3" fmla="*/ 38100 w 76200"/>
                  <a:gd name="connsiteY3" fmla="*/ 0 h 95250"/>
                  <a:gd name="connsiteX4" fmla="*/ 0 w 76200"/>
                  <a:gd name="connsiteY4" fmla="*/ 38100 h 95250"/>
                  <a:gd name="connsiteX5" fmla="*/ 0 w 76200"/>
                  <a:gd name="connsiteY5" fmla="*/ 57150 h 95250"/>
                  <a:gd name="connsiteX6" fmla="*/ 38100 w 76200"/>
                  <a:gd name="connsiteY6"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95250">
                    <a:moveTo>
                      <a:pt x="38100" y="95250"/>
                    </a:moveTo>
                    <a:cubicBezTo>
                      <a:pt x="60293" y="95250"/>
                      <a:pt x="76200" y="79724"/>
                      <a:pt x="76200" y="57150"/>
                    </a:cubicBezTo>
                    <a:lnTo>
                      <a:pt x="76200" y="38100"/>
                    </a:lnTo>
                    <a:cubicBezTo>
                      <a:pt x="76200" y="15526"/>
                      <a:pt x="60293" y="0"/>
                      <a:pt x="38100" y="0"/>
                    </a:cubicBezTo>
                    <a:cubicBezTo>
                      <a:pt x="15907" y="0"/>
                      <a:pt x="0" y="15526"/>
                      <a:pt x="0" y="38100"/>
                    </a:cubicBezTo>
                    <a:lnTo>
                      <a:pt x="0" y="57150"/>
                    </a:lnTo>
                    <a:cubicBezTo>
                      <a:pt x="0" y="79724"/>
                      <a:pt x="15907" y="95250"/>
                      <a:pt x="38100" y="95250"/>
                    </a:cubicBezTo>
                    <a:close/>
                  </a:path>
                </a:pathLst>
              </a:custGeom>
              <a:noFill/>
              <a:ln w="12700" cap="flat">
                <a:solidFill>
                  <a:srgbClr val="213467"/>
                </a:solidFill>
                <a:prstDash val="solid"/>
                <a:round/>
              </a:ln>
            </p:spPr>
            <p:txBody>
              <a:bodyPr rtlCol="0" anchor="ctr"/>
              <a:lstStyle/>
              <a:p>
                <a:endParaRPr lang="fr-FR"/>
              </a:p>
            </p:txBody>
          </p:sp>
          <p:sp>
            <p:nvSpPr>
              <p:cNvPr id="386" name="Forme libre : forme 385">
                <a:extLst>
                  <a:ext uri="{FF2B5EF4-FFF2-40B4-BE49-F238E27FC236}">
                    <a16:creationId xmlns:a16="http://schemas.microsoft.com/office/drawing/2014/main" id="{45EF0FBD-37A9-4E5B-998E-E34FD32F6B98}"/>
                  </a:ext>
                </a:extLst>
              </p:cNvPr>
              <p:cNvSpPr/>
              <p:nvPr/>
            </p:nvSpPr>
            <p:spPr>
              <a:xfrm>
                <a:off x="5005387" y="3433762"/>
                <a:ext cx="9525" cy="219075"/>
              </a:xfrm>
              <a:custGeom>
                <a:avLst/>
                <a:gdLst>
                  <a:gd name="connsiteX0" fmla="*/ 0 w 9525"/>
                  <a:gd name="connsiteY0" fmla="*/ 219075 h 219075"/>
                  <a:gd name="connsiteX1" fmla="*/ 0 w 9525"/>
                  <a:gd name="connsiteY1" fmla="*/ 0 h 219075"/>
                </a:gdLst>
                <a:ahLst/>
                <a:cxnLst>
                  <a:cxn ang="0">
                    <a:pos x="connsiteX0" y="connsiteY0"/>
                  </a:cxn>
                  <a:cxn ang="0">
                    <a:pos x="connsiteX1" y="connsiteY1"/>
                  </a:cxn>
                </a:cxnLst>
                <a:rect l="l" t="t" r="r" b="b"/>
                <a:pathLst>
                  <a:path w="9525" h="219075">
                    <a:moveTo>
                      <a:pt x="0" y="219075"/>
                    </a:moveTo>
                    <a:lnTo>
                      <a:pt x="0" y="0"/>
                    </a:lnTo>
                  </a:path>
                </a:pathLst>
              </a:custGeom>
              <a:ln w="12700" cap="flat">
                <a:solidFill>
                  <a:srgbClr val="213467"/>
                </a:solidFill>
                <a:prstDash val="solid"/>
                <a:round/>
              </a:ln>
            </p:spPr>
            <p:txBody>
              <a:bodyPr rtlCol="0" anchor="ctr"/>
              <a:lstStyle/>
              <a:p>
                <a:endParaRPr lang="fr-FR"/>
              </a:p>
            </p:txBody>
          </p:sp>
          <p:sp>
            <p:nvSpPr>
              <p:cNvPr id="388" name="Forme libre : forme 387">
                <a:extLst>
                  <a:ext uri="{FF2B5EF4-FFF2-40B4-BE49-F238E27FC236}">
                    <a16:creationId xmlns:a16="http://schemas.microsoft.com/office/drawing/2014/main" id="{C6D1EF5A-0917-4232-8895-49444C142F75}"/>
                  </a:ext>
                </a:extLst>
              </p:cNvPr>
              <p:cNvSpPr/>
              <p:nvPr/>
            </p:nvSpPr>
            <p:spPr>
              <a:xfrm>
                <a:off x="5062537" y="3405187"/>
                <a:ext cx="104775" cy="161925"/>
              </a:xfrm>
              <a:custGeom>
                <a:avLst/>
                <a:gdLst>
                  <a:gd name="connsiteX0" fmla="*/ 66675 w 104775"/>
                  <a:gd name="connsiteY0" fmla="*/ 161925 h 161925"/>
                  <a:gd name="connsiteX1" fmla="*/ 104775 w 104775"/>
                  <a:gd name="connsiteY1" fmla="*/ 133350 h 161925"/>
                  <a:gd name="connsiteX2" fmla="*/ 104775 w 104775"/>
                  <a:gd name="connsiteY2" fmla="*/ 47625 h 161925"/>
                  <a:gd name="connsiteX3" fmla="*/ 19050 w 104775"/>
                  <a:gd name="connsiteY3" fmla="*/ 0 h 161925"/>
                  <a:gd name="connsiteX4" fmla="*/ 0 w 104775"/>
                  <a:gd name="connsiteY4" fmla="*/ 171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61925">
                    <a:moveTo>
                      <a:pt x="66675" y="161925"/>
                    </a:moveTo>
                    <a:cubicBezTo>
                      <a:pt x="85249" y="161925"/>
                      <a:pt x="104775" y="151924"/>
                      <a:pt x="104775" y="133350"/>
                    </a:cubicBezTo>
                    <a:lnTo>
                      <a:pt x="104775" y="47625"/>
                    </a:lnTo>
                    <a:cubicBezTo>
                      <a:pt x="104775" y="16193"/>
                      <a:pt x="48863" y="0"/>
                      <a:pt x="19050" y="0"/>
                    </a:cubicBezTo>
                    <a:cubicBezTo>
                      <a:pt x="13430" y="0"/>
                      <a:pt x="6953" y="571"/>
                      <a:pt x="0" y="1715"/>
                    </a:cubicBezTo>
                  </a:path>
                </a:pathLst>
              </a:custGeom>
              <a:noFill/>
              <a:ln w="12700" cap="flat">
                <a:solidFill>
                  <a:srgbClr val="213467"/>
                </a:solidFill>
                <a:prstDash val="solid"/>
                <a:round/>
              </a:ln>
            </p:spPr>
            <p:txBody>
              <a:bodyPr rtlCol="0" anchor="ctr"/>
              <a:lstStyle/>
              <a:p>
                <a:endParaRPr lang="fr-FR"/>
              </a:p>
            </p:txBody>
          </p:sp>
          <p:sp>
            <p:nvSpPr>
              <p:cNvPr id="411" name="Forme libre : forme 410">
                <a:extLst>
                  <a:ext uri="{FF2B5EF4-FFF2-40B4-BE49-F238E27FC236}">
                    <a16:creationId xmlns:a16="http://schemas.microsoft.com/office/drawing/2014/main" id="{EA58E7EC-998B-421E-AE30-E61393218B70}"/>
                  </a:ext>
                </a:extLst>
              </p:cNvPr>
              <p:cNvSpPr/>
              <p:nvPr/>
            </p:nvSpPr>
            <p:spPr>
              <a:xfrm>
                <a:off x="5129212" y="3471862"/>
                <a:ext cx="9525" cy="180975"/>
              </a:xfrm>
              <a:custGeom>
                <a:avLst/>
                <a:gdLst>
                  <a:gd name="connsiteX0" fmla="*/ 0 w 9525"/>
                  <a:gd name="connsiteY0" fmla="*/ 180975 h 180975"/>
                  <a:gd name="connsiteX1" fmla="*/ 0 w 9525"/>
                  <a:gd name="connsiteY1" fmla="*/ 0 h 180975"/>
                </a:gdLst>
                <a:ahLst/>
                <a:cxnLst>
                  <a:cxn ang="0">
                    <a:pos x="connsiteX0" y="connsiteY0"/>
                  </a:cxn>
                  <a:cxn ang="0">
                    <a:pos x="connsiteX1" y="connsiteY1"/>
                  </a:cxn>
                </a:cxnLst>
                <a:rect l="l" t="t" r="r" b="b"/>
                <a:pathLst>
                  <a:path w="9525" h="180975">
                    <a:moveTo>
                      <a:pt x="0" y="180975"/>
                    </a:moveTo>
                    <a:lnTo>
                      <a:pt x="0" y="0"/>
                    </a:lnTo>
                  </a:path>
                </a:pathLst>
              </a:custGeom>
              <a:ln w="12700" cap="flat">
                <a:solidFill>
                  <a:srgbClr val="213467"/>
                </a:solidFill>
                <a:prstDash val="solid"/>
                <a:round/>
              </a:ln>
            </p:spPr>
            <p:txBody>
              <a:bodyPr rtlCol="0" anchor="ctr"/>
              <a:lstStyle/>
              <a:p>
                <a:endParaRPr lang="fr-FR"/>
              </a:p>
            </p:txBody>
          </p:sp>
          <p:sp>
            <p:nvSpPr>
              <p:cNvPr id="415" name="Forme libre : forme 414">
                <a:extLst>
                  <a:ext uri="{FF2B5EF4-FFF2-40B4-BE49-F238E27FC236}">
                    <a16:creationId xmlns:a16="http://schemas.microsoft.com/office/drawing/2014/main" id="{5C26664D-5D56-49F5-91CB-45159FD330F5}"/>
                  </a:ext>
                </a:extLst>
              </p:cNvPr>
              <p:cNvSpPr/>
              <p:nvPr/>
            </p:nvSpPr>
            <p:spPr>
              <a:xfrm>
                <a:off x="4891087" y="3405187"/>
                <a:ext cx="9525" cy="247650"/>
              </a:xfrm>
              <a:custGeom>
                <a:avLst/>
                <a:gdLst>
                  <a:gd name="connsiteX0" fmla="*/ 0 w 9525"/>
                  <a:gd name="connsiteY0" fmla="*/ 247650 h 247650"/>
                  <a:gd name="connsiteX1" fmla="*/ 0 w 9525"/>
                  <a:gd name="connsiteY1" fmla="*/ 0 h 247650"/>
                </a:gdLst>
                <a:ahLst/>
                <a:cxnLst>
                  <a:cxn ang="0">
                    <a:pos x="connsiteX0" y="connsiteY0"/>
                  </a:cxn>
                  <a:cxn ang="0">
                    <a:pos x="connsiteX1" y="connsiteY1"/>
                  </a:cxn>
                </a:cxnLst>
                <a:rect l="l" t="t" r="r" b="b"/>
                <a:pathLst>
                  <a:path w="9525" h="247650">
                    <a:moveTo>
                      <a:pt x="0" y="247650"/>
                    </a:moveTo>
                    <a:lnTo>
                      <a:pt x="0" y="0"/>
                    </a:lnTo>
                  </a:path>
                </a:pathLst>
              </a:custGeom>
              <a:ln w="12700" cap="flat">
                <a:solidFill>
                  <a:srgbClr val="213467"/>
                </a:solidFill>
                <a:prstDash val="solid"/>
                <a:round/>
              </a:ln>
            </p:spPr>
            <p:txBody>
              <a:bodyPr rtlCol="0" anchor="ctr"/>
              <a:lstStyle/>
              <a:p>
                <a:endParaRPr lang="fr-FR"/>
              </a:p>
            </p:txBody>
          </p:sp>
          <p:sp>
            <p:nvSpPr>
              <p:cNvPr id="416" name="Forme libre : forme 415">
                <a:extLst>
                  <a:ext uri="{FF2B5EF4-FFF2-40B4-BE49-F238E27FC236}">
                    <a16:creationId xmlns:a16="http://schemas.microsoft.com/office/drawing/2014/main" id="{F5B58504-B772-4988-9033-398523B86CC7}"/>
                  </a:ext>
                </a:extLst>
              </p:cNvPr>
              <p:cNvSpPr/>
              <p:nvPr/>
            </p:nvSpPr>
            <p:spPr>
              <a:xfrm>
                <a:off x="4776787" y="3405187"/>
                <a:ext cx="9525" cy="247650"/>
              </a:xfrm>
              <a:custGeom>
                <a:avLst/>
                <a:gdLst>
                  <a:gd name="connsiteX0" fmla="*/ 0 w 9525"/>
                  <a:gd name="connsiteY0" fmla="*/ 0 h 247650"/>
                  <a:gd name="connsiteX1" fmla="*/ 0 w 9525"/>
                  <a:gd name="connsiteY1" fmla="*/ 247650 h 247650"/>
                </a:gdLst>
                <a:ahLst/>
                <a:cxnLst>
                  <a:cxn ang="0">
                    <a:pos x="connsiteX0" y="connsiteY0"/>
                  </a:cxn>
                  <a:cxn ang="0">
                    <a:pos x="connsiteX1" y="connsiteY1"/>
                  </a:cxn>
                </a:cxnLst>
                <a:rect l="l" t="t" r="r" b="b"/>
                <a:pathLst>
                  <a:path w="9525" h="247650">
                    <a:moveTo>
                      <a:pt x="0" y="0"/>
                    </a:moveTo>
                    <a:lnTo>
                      <a:pt x="0" y="247650"/>
                    </a:lnTo>
                  </a:path>
                </a:pathLst>
              </a:custGeom>
              <a:ln w="12700" cap="flat">
                <a:solidFill>
                  <a:srgbClr val="213467"/>
                </a:solidFill>
                <a:prstDash val="solid"/>
                <a:round/>
              </a:ln>
            </p:spPr>
            <p:txBody>
              <a:bodyPr rtlCol="0" anchor="ctr"/>
              <a:lstStyle/>
              <a:p>
                <a:endParaRPr lang="fr-FR"/>
              </a:p>
            </p:txBody>
          </p:sp>
          <p:sp>
            <p:nvSpPr>
              <p:cNvPr id="417" name="Forme libre : forme 416">
                <a:extLst>
                  <a:ext uri="{FF2B5EF4-FFF2-40B4-BE49-F238E27FC236}">
                    <a16:creationId xmlns:a16="http://schemas.microsoft.com/office/drawing/2014/main" id="{6DE97B64-A470-4622-B3EB-988C4CC106BB}"/>
                  </a:ext>
                </a:extLst>
              </p:cNvPr>
              <p:cNvSpPr/>
              <p:nvPr/>
            </p:nvSpPr>
            <p:spPr>
              <a:xfrm>
                <a:off x="4833937" y="3500437"/>
                <a:ext cx="9525" cy="152400"/>
              </a:xfrm>
              <a:custGeom>
                <a:avLst/>
                <a:gdLst>
                  <a:gd name="connsiteX0" fmla="*/ 0 w 9525"/>
                  <a:gd name="connsiteY0" fmla="*/ 0 h 152400"/>
                  <a:gd name="connsiteX1" fmla="*/ 0 w 9525"/>
                  <a:gd name="connsiteY1" fmla="*/ 152400 h 152400"/>
                </a:gdLst>
                <a:ahLst/>
                <a:cxnLst>
                  <a:cxn ang="0">
                    <a:pos x="connsiteX0" y="connsiteY0"/>
                  </a:cxn>
                  <a:cxn ang="0">
                    <a:pos x="connsiteX1" y="connsiteY1"/>
                  </a:cxn>
                </a:cxnLst>
                <a:rect l="l" t="t" r="r" b="b"/>
                <a:pathLst>
                  <a:path w="9525" h="152400">
                    <a:moveTo>
                      <a:pt x="0" y="0"/>
                    </a:moveTo>
                    <a:lnTo>
                      <a:pt x="0" y="152400"/>
                    </a:lnTo>
                  </a:path>
                </a:pathLst>
              </a:custGeom>
              <a:ln w="12700" cap="flat">
                <a:solidFill>
                  <a:srgbClr val="213467"/>
                </a:solidFill>
                <a:prstDash val="solid"/>
                <a:round/>
              </a:ln>
            </p:spPr>
            <p:txBody>
              <a:bodyPr rtlCol="0" anchor="ctr"/>
              <a:lstStyle/>
              <a:p>
                <a:endParaRPr lang="fr-FR"/>
              </a:p>
            </p:txBody>
          </p:sp>
          <p:sp>
            <p:nvSpPr>
              <p:cNvPr id="420" name="Forme libre : forme 419">
                <a:extLst>
                  <a:ext uri="{FF2B5EF4-FFF2-40B4-BE49-F238E27FC236}">
                    <a16:creationId xmlns:a16="http://schemas.microsoft.com/office/drawing/2014/main" id="{0FE31654-BD68-44F2-A347-5B4B78F799CE}"/>
                  </a:ext>
                </a:extLst>
              </p:cNvPr>
              <p:cNvSpPr/>
              <p:nvPr/>
            </p:nvSpPr>
            <p:spPr>
              <a:xfrm>
                <a:off x="4919662" y="3243262"/>
                <a:ext cx="76200" cy="95250"/>
              </a:xfrm>
              <a:custGeom>
                <a:avLst/>
                <a:gdLst>
                  <a:gd name="connsiteX0" fmla="*/ 38100 w 76200"/>
                  <a:gd name="connsiteY0" fmla="*/ 95250 h 95250"/>
                  <a:gd name="connsiteX1" fmla="*/ 76200 w 76200"/>
                  <a:gd name="connsiteY1" fmla="*/ 57150 h 95250"/>
                  <a:gd name="connsiteX2" fmla="*/ 76200 w 76200"/>
                  <a:gd name="connsiteY2" fmla="*/ 38100 h 95250"/>
                  <a:gd name="connsiteX3" fmla="*/ 38100 w 76200"/>
                  <a:gd name="connsiteY3" fmla="*/ 0 h 95250"/>
                  <a:gd name="connsiteX4" fmla="*/ 0 w 76200"/>
                  <a:gd name="connsiteY4" fmla="*/ 38100 h 95250"/>
                  <a:gd name="connsiteX5" fmla="*/ 0 w 76200"/>
                  <a:gd name="connsiteY5" fmla="*/ 57150 h 95250"/>
                  <a:gd name="connsiteX6" fmla="*/ 38100 w 76200"/>
                  <a:gd name="connsiteY6"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95250">
                    <a:moveTo>
                      <a:pt x="38100" y="95250"/>
                    </a:moveTo>
                    <a:cubicBezTo>
                      <a:pt x="60293" y="95250"/>
                      <a:pt x="76200" y="79724"/>
                      <a:pt x="76200" y="57150"/>
                    </a:cubicBezTo>
                    <a:lnTo>
                      <a:pt x="76200" y="38100"/>
                    </a:lnTo>
                    <a:cubicBezTo>
                      <a:pt x="76200" y="15526"/>
                      <a:pt x="60293" y="0"/>
                      <a:pt x="38100" y="0"/>
                    </a:cubicBezTo>
                    <a:cubicBezTo>
                      <a:pt x="15907" y="0"/>
                      <a:pt x="0" y="15526"/>
                      <a:pt x="0" y="38100"/>
                    </a:cubicBezTo>
                    <a:lnTo>
                      <a:pt x="0" y="57150"/>
                    </a:lnTo>
                    <a:cubicBezTo>
                      <a:pt x="0" y="79724"/>
                      <a:pt x="15907" y="95250"/>
                      <a:pt x="38100" y="95250"/>
                    </a:cubicBezTo>
                    <a:close/>
                  </a:path>
                </a:pathLst>
              </a:custGeom>
              <a:noFill/>
              <a:ln w="12700" cap="flat">
                <a:solidFill>
                  <a:srgbClr val="213467"/>
                </a:solidFill>
                <a:prstDash val="solid"/>
                <a:round/>
              </a:ln>
            </p:spPr>
            <p:txBody>
              <a:bodyPr rtlCol="0" anchor="ctr"/>
              <a:lstStyle/>
              <a:p>
                <a:endParaRPr lang="fr-FR"/>
              </a:p>
            </p:txBody>
          </p:sp>
          <p:sp>
            <p:nvSpPr>
              <p:cNvPr id="421" name="Forme libre : forme 420">
                <a:extLst>
                  <a:ext uri="{FF2B5EF4-FFF2-40B4-BE49-F238E27FC236}">
                    <a16:creationId xmlns:a16="http://schemas.microsoft.com/office/drawing/2014/main" id="{957B3DEF-D80E-4B12-8F71-583A2B2CE522}"/>
                  </a:ext>
                </a:extLst>
              </p:cNvPr>
              <p:cNvSpPr/>
              <p:nvPr/>
            </p:nvSpPr>
            <p:spPr>
              <a:xfrm>
                <a:off x="5053012" y="3281362"/>
                <a:ext cx="76200" cy="95250"/>
              </a:xfrm>
              <a:custGeom>
                <a:avLst/>
                <a:gdLst>
                  <a:gd name="connsiteX0" fmla="*/ 38100 w 76200"/>
                  <a:gd name="connsiteY0" fmla="*/ 95250 h 95250"/>
                  <a:gd name="connsiteX1" fmla="*/ 76200 w 76200"/>
                  <a:gd name="connsiteY1" fmla="*/ 57150 h 95250"/>
                  <a:gd name="connsiteX2" fmla="*/ 76200 w 76200"/>
                  <a:gd name="connsiteY2" fmla="*/ 38100 h 95250"/>
                  <a:gd name="connsiteX3" fmla="*/ 38100 w 76200"/>
                  <a:gd name="connsiteY3" fmla="*/ 0 h 95250"/>
                  <a:gd name="connsiteX4" fmla="*/ 0 w 76200"/>
                  <a:gd name="connsiteY4" fmla="*/ 38100 h 95250"/>
                  <a:gd name="connsiteX5" fmla="*/ 0 w 76200"/>
                  <a:gd name="connsiteY5" fmla="*/ 57150 h 95250"/>
                  <a:gd name="connsiteX6" fmla="*/ 38100 w 76200"/>
                  <a:gd name="connsiteY6"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95250">
                    <a:moveTo>
                      <a:pt x="38100" y="95250"/>
                    </a:moveTo>
                    <a:cubicBezTo>
                      <a:pt x="60293" y="95250"/>
                      <a:pt x="76200" y="79724"/>
                      <a:pt x="76200" y="57150"/>
                    </a:cubicBezTo>
                    <a:lnTo>
                      <a:pt x="76200" y="38100"/>
                    </a:lnTo>
                    <a:cubicBezTo>
                      <a:pt x="76200" y="15526"/>
                      <a:pt x="60293" y="0"/>
                      <a:pt x="38100" y="0"/>
                    </a:cubicBezTo>
                    <a:cubicBezTo>
                      <a:pt x="15907" y="0"/>
                      <a:pt x="0" y="15526"/>
                      <a:pt x="0" y="38100"/>
                    </a:cubicBezTo>
                    <a:lnTo>
                      <a:pt x="0" y="57150"/>
                    </a:lnTo>
                    <a:cubicBezTo>
                      <a:pt x="0" y="79724"/>
                      <a:pt x="15907" y="95250"/>
                      <a:pt x="38100" y="95250"/>
                    </a:cubicBezTo>
                    <a:close/>
                  </a:path>
                </a:pathLst>
              </a:custGeom>
              <a:noFill/>
              <a:ln w="12700" cap="flat">
                <a:solidFill>
                  <a:srgbClr val="213467"/>
                </a:solidFill>
                <a:prstDash val="solid"/>
                <a:round/>
              </a:ln>
            </p:spPr>
            <p:txBody>
              <a:bodyPr rtlCol="0" anchor="ctr"/>
              <a:lstStyle/>
              <a:p>
                <a:endParaRPr lang="fr-FR"/>
              </a:p>
            </p:txBody>
          </p:sp>
        </p:grpSp>
        <p:grpSp>
          <p:nvGrpSpPr>
            <p:cNvPr id="317" name="Graphique 457">
              <a:extLst>
                <a:ext uri="{FF2B5EF4-FFF2-40B4-BE49-F238E27FC236}">
                  <a16:creationId xmlns:a16="http://schemas.microsoft.com/office/drawing/2014/main" id="{E2A61EDA-6F89-4F6D-AF20-9BA2C3375FD2}"/>
                </a:ext>
              </a:extLst>
            </p:cNvPr>
            <p:cNvGrpSpPr/>
            <p:nvPr/>
          </p:nvGrpSpPr>
          <p:grpSpPr>
            <a:xfrm>
              <a:off x="8572794" y="4463354"/>
              <a:ext cx="241404" cy="257860"/>
              <a:chOff x="4743450" y="3200400"/>
              <a:chExt cx="419100" cy="447675"/>
            </a:xfrm>
            <a:noFill/>
          </p:grpSpPr>
          <p:sp>
            <p:nvSpPr>
              <p:cNvPr id="318" name="Forme libre : forme 317">
                <a:extLst>
                  <a:ext uri="{FF2B5EF4-FFF2-40B4-BE49-F238E27FC236}">
                    <a16:creationId xmlns:a16="http://schemas.microsoft.com/office/drawing/2014/main" id="{E1D30DA7-BFE5-4A92-A56F-8CCA1D9FF6EC}"/>
                  </a:ext>
                </a:extLst>
              </p:cNvPr>
              <p:cNvSpPr/>
              <p:nvPr/>
            </p:nvSpPr>
            <p:spPr>
              <a:xfrm>
                <a:off x="4895850" y="3381375"/>
                <a:ext cx="133350" cy="266700"/>
              </a:xfrm>
              <a:custGeom>
                <a:avLst/>
                <a:gdLst>
                  <a:gd name="connsiteX0" fmla="*/ 0 w 133350"/>
                  <a:gd name="connsiteY0" fmla="*/ 0 h 266700"/>
                  <a:gd name="connsiteX1" fmla="*/ 133350 w 133350"/>
                  <a:gd name="connsiteY1" fmla="*/ 0 h 266700"/>
                  <a:gd name="connsiteX2" fmla="*/ 133350 w 133350"/>
                  <a:gd name="connsiteY2" fmla="*/ 266700 h 266700"/>
                  <a:gd name="connsiteX3" fmla="*/ 0 w 13335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33350" h="266700">
                    <a:moveTo>
                      <a:pt x="0" y="0"/>
                    </a:moveTo>
                    <a:lnTo>
                      <a:pt x="133350" y="0"/>
                    </a:lnTo>
                    <a:lnTo>
                      <a:pt x="133350" y="266700"/>
                    </a:lnTo>
                    <a:lnTo>
                      <a:pt x="0" y="266700"/>
                    </a:lnTo>
                    <a:close/>
                  </a:path>
                </a:pathLst>
              </a:custGeom>
              <a:noFill/>
              <a:ln w="12700" cap="flat">
                <a:solidFill>
                  <a:srgbClr val="213467"/>
                </a:solidFill>
                <a:prstDash val="solid"/>
                <a:round/>
              </a:ln>
            </p:spPr>
            <p:txBody>
              <a:bodyPr rtlCol="0" anchor="ctr"/>
              <a:lstStyle/>
              <a:p>
                <a:endParaRPr lang="fr-FR"/>
              </a:p>
            </p:txBody>
          </p:sp>
          <p:sp>
            <p:nvSpPr>
              <p:cNvPr id="319" name="Forme libre : forme 318">
                <a:extLst>
                  <a:ext uri="{FF2B5EF4-FFF2-40B4-BE49-F238E27FC236}">
                    <a16:creationId xmlns:a16="http://schemas.microsoft.com/office/drawing/2014/main" id="{0A5F8010-E0E9-4930-9A0C-F49092074744}"/>
                  </a:ext>
                </a:extLst>
              </p:cNvPr>
              <p:cNvSpPr/>
              <p:nvPr/>
            </p:nvSpPr>
            <p:spPr>
              <a:xfrm>
                <a:off x="4914900" y="3333750"/>
                <a:ext cx="95250" cy="47625"/>
              </a:xfrm>
              <a:custGeom>
                <a:avLst/>
                <a:gdLst>
                  <a:gd name="connsiteX0" fmla="*/ 0 w 95250"/>
                  <a:gd name="connsiteY0" fmla="*/ 0 h 47625"/>
                  <a:gd name="connsiteX1" fmla="*/ 95250 w 95250"/>
                  <a:gd name="connsiteY1" fmla="*/ 0 h 47625"/>
                  <a:gd name="connsiteX2" fmla="*/ 95250 w 95250"/>
                  <a:gd name="connsiteY2" fmla="*/ 47625 h 47625"/>
                  <a:gd name="connsiteX3" fmla="*/ 0 w 952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95250" h="47625">
                    <a:moveTo>
                      <a:pt x="0" y="0"/>
                    </a:moveTo>
                    <a:lnTo>
                      <a:pt x="95250" y="0"/>
                    </a:lnTo>
                    <a:lnTo>
                      <a:pt x="95250" y="47625"/>
                    </a:lnTo>
                    <a:lnTo>
                      <a:pt x="0" y="47625"/>
                    </a:lnTo>
                    <a:close/>
                  </a:path>
                </a:pathLst>
              </a:custGeom>
              <a:noFill/>
              <a:ln w="12700" cap="flat">
                <a:solidFill>
                  <a:srgbClr val="213467"/>
                </a:solidFill>
                <a:prstDash val="solid"/>
                <a:round/>
              </a:ln>
            </p:spPr>
            <p:txBody>
              <a:bodyPr rtlCol="0" anchor="ctr"/>
              <a:lstStyle/>
              <a:p>
                <a:endParaRPr lang="fr-FR"/>
              </a:p>
            </p:txBody>
          </p:sp>
          <p:sp>
            <p:nvSpPr>
              <p:cNvPr id="320" name="Forme libre : forme 319">
                <a:extLst>
                  <a:ext uri="{FF2B5EF4-FFF2-40B4-BE49-F238E27FC236}">
                    <a16:creationId xmlns:a16="http://schemas.microsoft.com/office/drawing/2014/main" id="{117CD803-20EB-4F0B-8198-9472CE720730}"/>
                  </a:ext>
                </a:extLst>
              </p:cNvPr>
              <p:cNvSpPr/>
              <p:nvPr/>
            </p:nvSpPr>
            <p:spPr>
              <a:xfrm>
                <a:off x="4943475" y="3286125"/>
                <a:ext cx="38100" cy="47625"/>
              </a:xfrm>
              <a:custGeom>
                <a:avLst/>
                <a:gdLst>
                  <a:gd name="connsiteX0" fmla="*/ 0 w 38100"/>
                  <a:gd name="connsiteY0" fmla="*/ 0 h 47625"/>
                  <a:gd name="connsiteX1" fmla="*/ 38100 w 38100"/>
                  <a:gd name="connsiteY1" fmla="*/ 0 h 47625"/>
                  <a:gd name="connsiteX2" fmla="*/ 38100 w 38100"/>
                  <a:gd name="connsiteY2" fmla="*/ 47625 h 47625"/>
                  <a:gd name="connsiteX3" fmla="*/ 0 w 3810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38100" h="47625">
                    <a:moveTo>
                      <a:pt x="0" y="0"/>
                    </a:moveTo>
                    <a:lnTo>
                      <a:pt x="38100" y="0"/>
                    </a:lnTo>
                    <a:lnTo>
                      <a:pt x="38100" y="47625"/>
                    </a:lnTo>
                    <a:lnTo>
                      <a:pt x="0" y="47625"/>
                    </a:lnTo>
                    <a:close/>
                  </a:path>
                </a:pathLst>
              </a:custGeom>
              <a:noFill/>
              <a:ln w="12700" cap="flat">
                <a:solidFill>
                  <a:srgbClr val="213467"/>
                </a:solidFill>
                <a:prstDash val="solid"/>
                <a:round/>
              </a:ln>
            </p:spPr>
            <p:txBody>
              <a:bodyPr rtlCol="0" anchor="ctr"/>
              <a:lstStyle/>
              <a:p>
                <a:endParaRPr lang="fr-FR"/>
              </a:p>
            </p:txBody>
          </p:sp>
          <p:sp>
            <p:nvSpPr>
              <p:cNvPr id="321" name="Forme libre : forme 320">
                <a:extLst>
                  <a:ext uri="{FF2B5EF4-FFF2-40B4-BE49-F238E27FC236}">
                    <a16:creationId xmlns:a16="http://schemas.microsoft.com/office/drawing/2014/main" id="{AE2CBC85-2D1F-4675-9A2B-54FC35845363}"/>
                  </a:ext>
                </a:extLst>
              </p:cNvPr>
              <p:cNvSpPr/>
              <p:nvPr/>
            </p:nvSpPr>
            <p:spPr>
              <a:xfrm>
                <a:off x="4933950" y="3457575"/>
                <a:ext cx="57150" cy="9525"/>
              </a:xfrm>
              <a:custGeom>
                <a:avLst/>
                <a:gdLst>
                  <a:gd name="connsiteX0" fmla="*/ 0 w 57150"/>
                  <a:gd name="connsiteY0" fmla="*/ 0 h 9525"/>
                  <a:gd name="connsiteX1" fmla="*/ 57150 w 57150"/>
                  <a:gd name="connsiteY1" fmla="*/ 0 h 9525"/>
                </a:gdLst>
                <a:ahLst/>
                <a:cxnLst>
                  <a:cxn ang="0">
                    <a:pos x="connsiteX0" y="connsiteY0"/>
                  </a:cxn>
                  <a:cxn ang="0">
                    <a:pos x="connsiteX1" y="connsiteY1"/>
                  </a:cxn>
                </a:cxnLst>
                <a:rect l="l" t="t" r="r" b="b"/>
                <a:pathLst>
                  <a:path w="57150" h="9525">
                    <a:moveTo>
                      <a:pt x="0" y="0"/>
                    </a:moveTo>
                    <a:lnTo>
                      <a:pt x="57150" y="0"/>
                    </a:lnTo>
                  </a:path>
                </a:pathLst>
              </a:custGeom>
              <a:ln w="12700" cap="flat">
                <a:solidFill>
                  <a:srgbClr val="213467"/>
                </a:solidFill>
                <a:prstDash val="solid"/>
                <a:round/>
              </a:ln>
            </p:spPr>
            <p:txBody>
              <a:bodyPr rtlCol="0" anchor="ctr"/>
              <a:lstStyle/>
              <a:p>
                <a:endParaRPr lang="fr-FR"/>
              </a:p>
            </p:txBody>
          </p:sp>
          <p:sp>
            <p:nvSpPr>
              <p:cNvPr id="322" name="Forme libre : forme 321">
                <a:extLst>
                  <a:ext uri="{FF2B5EF4-FFF2-40B4-BE49-F238E27FC236}">
                    <a16:creationId xmlns:a16="http://schemas.microsoft.com/office/drawing/2014/main" id="{163DAE08-0E34-4BE9-A1C8-56604634281A}"/>
                  </a:ext>
                </a:extLst>
              </p:cNvPr>
              <p:cNvSpPr/>
              <p:nvPr/>
            </p:nvSpPr>
            <p:spPr>
              <a:xfrm>
                <a:off x="4933950" y="3419475"/>
                <a:ext cx="57150" cy="9525"/>
              </a:xfrm>
              <a:custGeom>
                <a:avLst/>
                <a:gdLst>
                  <a:gd name="connsiteX0" fmla="*/ 0 w 57150"/>
                  <a:gd name="connsiteY0" fmla="*/ 0 h 9525"/>
                  <a:gd name="connsiteX1" fmla="*/ 57150 w 57150"/>
                  <a:gd name="connsiteY1" fmla="*/ 0 h 9525"/>
                </a:gdLst>
                <a:ahLst/>
                <a:cxnLst>
                  <a:cxn ang="0">
                    <a:pos x="connsiteX0" y="connsiteY0"/>
                  </a:cxn>
                  <a:cxn ang="0">
                    <a:pos x="connsiteX1" y="connsiteY1"/>
                  </a:cxn>
                </a:cxnLst>
                <a:rect l="l" t="t" r="r" b="b"/>
                <a:pathLst>
                  <a:path w="57150" h="9525">
                    <a:moveTo>
                      <a:pt x="0" y="0"/>
                    </a:moveTo>
                    <a:lnTo>
                      <a:pt x="57150" y="0"/>
                    </a:lnTo>
                  </a:path>
                </a:pathLst>
              </a:custGeom>
              <a:ln w="12700" cap="flat">
                <a:solidFill>
                  <a:srgbClr val="213467"/>
                </a:solidFill>
                <a:prstDash val="solid"/>
                <a:round/>
              </a:ln>
            </p:spPr>
            <p:txBody>
              <a:bodyPr rtlCol="0" anchor="ctr"/>
              <a:lstStyle/>
              <a:p>
                <a:endParaRPr lang="fr-FR"/>
              </a:p>
            </p:txBody>
          </p:sp>
          <p:sp>
            <p:nvSpPr>
              <p:cNvPr id="323" name="Forme libre : forme 322">
                <a:extLst>
                  <a:ext uri="{FF2B5EF4-FFF2-40B4-BE49-F238E27FC236}">
                    <a16:creationId xmlns:a16="http://schemas.microsoft.com/office/drawing/2014/main" id="{6DE70963-056B-4F50-9A15-9DE68C6F29CD}"/>
                  </a:ext>
                </a:extLst>
              </p:cNvPr>
              <p:cNvSpPr/>
              <p:nvPr/>
            </p:nvSpPr>
            <p:spPr>
              <a:xfrm>
                <a:off x="4933950" y="3495675"/>
                <a:ext cx="57150" cy="9525"/>
              </a:xfrm>
              <a:custGeom>
                <a:avLst/>
                <a:gdLst>
                  <a:gd name="connsiteX0" fmla="*/ 0 w 57150"/>
                  <a:gd name="connsiteY0" fmla="*/ 0 h 9525"/>
                  <a:gd name="connsiteX1" fmla="*/ 57150 w 57150"/>
                  <a:gd name="connsiteY1" fmla="*/ 0 h 9525"/>
                </a:gdLst>
                <a:ahLst/>
                <a:cxnLst>
                  <a:cxn ang="0">
                    <a:pos x="connsiteX0" y="connsiteY0"/>
                  </a:cxn>
                  <a:cxn ang="0">
                    <a:pos x="connsiteX1" y="connsiteY1"/>
                  </a:cxn>
                </a:cxnLst>
                <a:rect l="l" t="t" r="r" b="b"/>
                <a:pathLst>
                  <a:path w="57150" h="9525">
                    <a:moveTo>
                      <a:pt x="0" y="0"/>
                    </a:moveTo>
                    <a:lnTo>
                      <a:pt x="57150" y="0"/>
                    </a:lnTo>
                  </a:path>
                </a:pathLst>
              </a:custGeom>
              <a:ln w="12700" cap="flat">
                <a:solidFill>
                  <a:srgbClr val="213467"/>
                </a:solidFill>
                <a:prstDash val="solid"/>
                <a:round/>
              </a:ln>
            </p:spPr>
            <p:txBody>
              <a:bodyPr rtlCol="0" anchor="ctr"/>
              <a:lstStyle/>
              <a:p>
                <a:endParaRPr lang="fr-FR"/>
              </a:p>
            </p:txBody>
          </p:sp>
          <p:sp>
            <p:nvSpPr>
              <p:cNvPr id="324" name="Forme libre : forme 323">
                <a:extLst>
                  <a:ext uri="{FF2B5EF4-FFF2-40B4-BE49-F238E27FC236}">
                    <a16:creationId xmlns:a16="http://schemas.microsoft.com/office/drawing/2014/main" id="{1BEC573E-2528-40CF-8D1C-FC2721991911}"/>
                  </a:ext>
                </a:extLst>
              </p:cNvPr>
              <p:cNvSpPr/>
              <p:nvPr/>
            </p:nvSpPr>
            <p:spPr>
              <a:xfrm>
                <a:off x="4933950" y="3533775"/>
                <a:ext cx="57150" cy="9525"/>
              </a:xfrm>
              <a:custGeom>
                <a:avLst/>
                <a:gdLst>
                  <a:gd name="connsiteX0" fmla="*/ 0 w 57150"/>
                  <a:gd name="connsiteY0" fmla="*/ 0 h 9525"/>
                  <a:gd name="connsiteX1" fmla="*/ 57150 w 57150"/>
                  <a:gd name="connsiteY1" fmla="*/ 0 h 9525"/>
                </a:gdLst>
                <a:ahLst/>
                <a:cxnLst>
                  <a:cxn ang="0">
                    <a:pos x="connsiteX0" y="connsiteY0"/>
                  </a:cxn>
                  <a:cxn ang="0">
                    <a:pos x="connsiteX1" y="connsiteY1"/>
                  </a:cxn>
                </a:cxnLst>
                <a:rect l="l" t="t" r="r" b="b"/>
                <a:pathLst>
                  <a:path w="57150" h="9525">
                    <a:moveTo>
                      <a:pt x="0" y="0"/>
                    </a:moveTo>
                    <a:lnTo>
                      <a:pt x="57150" y="0"/>
                    </a:lnTo>
                  </a:path>
                </a:pathLst>
              </a:custGeom>
              <a:ln w="12700" cap="flat">
                <a:solidFill>
                  <a:srgbClr val="213467"/>
                </a:solidFill>
                <a:prstDash val="solid"/>
                <a:round/>
              </a:ln>
            </p:spPr>
            <p:txBody>
              <a:bodyPr rtlCol="0" anchor="ctr"/>
              <a:lstStyle/>
              <a:p>
                <a:endParaRPr lang="fr-FR"/>
              </a:p>
            </p:txBody>
          </p:sp>
          <p:sp>
            <p:nvSpPr>
              <p:cNvPr id="325" name="Forme libre : forme 324">
                <a:extLst>
                  <a:ext uri="{FF2B5EF4-FFF2-40B4-BE49-F238E27FC236}">
                    <a16:creationId xmlns:a16="http://schemas.microsoft.com/office/drawing/2014/main" id="{BE1920DF-72EB-46F6-9DC2-646254637E0D}"/>
                  </a:ext>
                </a:extLst>
              </p:cNvPr>
              <p:cNvSpPr/>
              <p:nvPr/>
            </p:nvSpPr>
            <p:spPr>
              <a:xfrm>
                <a:off x="4933950" y="3571875"/>
                <a:ext cx="57150" cy="9525"/>
              </a:xfrm>
              <a:custGeom>
                <a:avLst/>
                <a:gdLst>
                  <a:gd name="connsiteX0" fmla="*/ 0 w 57150"/>
                  <a:gd name="connsiteY0" fmla="*/ 0 h 9525"/>
                  <a:gd name="connsiteX1" fmla="*/ 57150 w 57150"/>
                  <a:gd name="connsiteY1" fmla="*/ 0 h 9525"/>
                </a:gdLst>
                <a:ahLst/>
                <a:cxnLst>
                  <a:cxn ang="0">
                    <a:pos x="connsiteX0" y="connsiteY0"/>
                  </a:cxn>
                  <a:cxn ang="0">
                    <a:pos x="connsiteX1" y="connsiteY1"/>
                  </a:cxn>
                </a:cxnLst>
                <a:rect l="l" t="t" r="r" b="b"/>
                <a:pathLst>
                  <a:path w="57150" h="9525">
                    <a:moveTo>
                      <a:pt x="0" y="0"/>
                    </a:moveTo>
                    <a:lnTo>
                      <a:pt x="57150" y="0"/>
                    </a:lnTo>
                  </a:path>
                </a:pathLst>
              </a:custGeom>
              <a:ln w="12700" cap="flat">
                <a:solidFill>
                  <a:srgbClr val="213467"/>
                </a:solidFill>
                <a:prstDash val="solid"/>
                <a:round/>
              </a:ln>
            </p:spPr>
            <p:txBody>
              <a:bodyPr rtlCol="0" anchor="ctr"/>
              <a:lstStyle/>
              <a:p>
                <a:endParaRPr lang="fr-FR"/>
              </a:p>
            </p:txBody>
          </p:sp>
          <p:sp>
            <p:nvSpPr>
              <p:cNvPr id="326" name="Forme libre : forme 325">
                <a:extLst>
                  <a:ext uri="{FF2B5EF4-FFF2-40B4-BE49-F238E27FC236}">
                    <a16:creationId xmlns:a16="http://schemas.microsoft.com/office/drawing/2014/main" id="{9CEAED91-0A8E-4580-9074-D99444933EF4}"/>
                  </a:ext>
                </a:extLst>
              </p:cNvPr>
              <p:cNvSpPr/>
              <p:nvPr/>
            </p:nvSpPr>
            <p:spPr>
              <a:xfrm>
                <a:off x="4933950" y="3609975"/>
                <a:ext cx="57150" cy="9525"/>
              </a:xfrm>
              <a:custGeom>
                <a:avLst/>
                <a:gdLst>
                  <a:gd name="connsiteX0" fmla="*/ 0 w 57150"/>
                  <a:gd name="connsiteY0" fmla="*/ 0 h 9525"/>
                  <a:gd name="connsiteX1" fmla="*/ 57150 w 57150"/>
                  <a:gd name="connsiteY1" fmla="*/ 0 h 9525"/>
                </a:gdLst>
                <a:ahLst/>
                <a:cxnLst>
                  <a:cxn ang="0">
                    <a:pos x="connsiteX0" y="connsiteY0"/>
                  </a:cxn>
                  <a:cxn ang="0">
                    <a:pos x="connsiteX1" y="connsiteY1"/>
                  </a:cxn>
                </a:cxnLst>
                <a:rect l="l" t="t" r="r" b="b"/>
                <a:pathLst>
                  <a:path w="57150" h="9525">
                    <a:moveTo>
                      <a:pt x="0" y="0"/>
                    </a:moveTo>
                    <a:lnTo>
                      <a:pt x="57150" y="0"/>
                    </a:lnTo>
                  </a:path>
                </a:pathLst>
              </a:custGeom>
              <a:ln w="12700" cap="flat">
                <a:solidFill>
                  <a:srgbClr val="213467"/>
                </a:solidFill>
                <a:prstDash val="solid"/>
                <a:round/>
              </a:ln>
            </p:spPr>
            <p:txBody>
              <a:bodyPr rtlCol="0" anchor="ctr"/>
              <a:lstStyle/>
              <a:p>
                <a:endParaRPr lang="fr-FR"/>
              </a:p>
            </p:txBody>
          </p:sp>
          <p:sp>
            <p:nvSpPr>
              <p:cNvPr id="327" name="Forme libre : forme 326">
                <a:extLst>
                  <a:ext uri="{FF2B5EF4-FFF2-40B4-BE49-F238E27FC236}">
                    <a16:creationId xmlns:a16="http://schemas.microsoft.com/office/drawing/2014/main" id="{A31ABCF0-EA9E-41D1-B5C7-AEEC9D95853E}"/>
                  </a:ext>
                </a:extLst>
              </p:cNvPr>
              <p:cNvSpPr/>
              <p:nvPr/>
            </p:nvSpPr>
            <p:spPr>
              <a:xfrm>
                <a:off x="4848225" y="3533775"/>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2700" cap="flat">
                <a:solidFill>
                  <a:srgbClr val="213467"/>
                </a:solidFill>
                <a:prstDash val="solid"/>
                <a:round/>
              </a:ln>
            </p:spPr>
            <p:txBody>
              <a:bodyPr rtlCol="0" anchor="ctr"/>
              <a:lstStyle/>
              <a:p>
                <a:endParaRPr lang="fr-FR"/>
              </a:p>
            </p:txBody>
          </p:sp>
          <p:sp>
            <p:nvSpPr>
              <p:cNvPr id="328" name="Forme libre : forme 327">
                <a:extLst>
                  <a:ext uri="{FF2B5EF4-FFF2-40B4-BE49-F238E27FC236}">
                    <a16:creationId xmlns:a16="http://schemas.microsoft.com/office/drawing/2014/main" id="{B5C4E768-4511-4E01-A8AE-2BBF87B733A8}"/>
                  </a:ext>
                </a:extLst>
              </p:cNvPr>
              <p:cNvSpPr/>
              <p:nvPr/>
            </p:nvSpPr>
            <p:spPr>
              <a:xfrm>
                <a:off x="4848225" y="3495675"/>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2700" cap="flat">
                <a:solidFill>
                  <a:srgbClr val="213467"/>
                </a:solidFill>
                <a:prstDash val="solid"/>
                <a:round/>
              </a:ln>
            </p:spPr>
            <p:txBody>
              <a:bodyPr rtlCol="0" anchor="ctr"/>
              <a:lstStyle/>
              <a:p>
                <a:endParaRPr lang="fr-FR"/>
              </a:p>
            </p:txBody>
          </p:sp>
          <p:sp>
            <p:nvSpPr>
              <p:cNvPr id="329" name="Forme libre : forme 328">
                <a:extLst>
                  <a:ext uri="{FF2B5EF4-FFF2-40B4-BE49-F238E27FC236}">
                    <a16:creationId xmlns:a16="http://schemas.microsoft.com/office/drawing/2014/main" id="{C03C7278-BD51-4CB0-AD0F-25EB4591C358}"/>
                  </a:ext>
                </a:extLst>
              </p:cNvPr>
              <p:cNvSpPr/>
              <p:nvPr/>
            </p:nvSpPr>
            <p:spPr>
              <a:xfrm>
                <a:off x="4848225" y="3457575"/>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2700" cap="flat">
                <a:solidFill>
                  <a:srgbClr val="213467"/>
                </a:solidFill>
                <a:prstDash val="solid"/>
                <a:round/>
              </a:ln>
            </p:spPr>
            <p:txBody>
              <a:bodyPr rtlCol="0" anchor="ctr"/>
              <a:lstStyle/>
              <a:p>
                <a:endParaRPr lang="fr-FR"/>
              </a:p>
            </p:txBody>
          </p:sp>
          <p:sp>
            <p:nvSpPr>
              <p:cNvPr id="330" name="Forme libre : forme 329">
                <a:extLst>
                  <a:ext uri="{FF2B5EF4-FFF2-40B4-BE49-F238E27FC236}">
                    <a16:creationId xmlns:a16="http://schemas.microsoft.com/office/drawing/2014/main" id="{962DCA56-539F-46E4-B94B-3EF2AB8E9898}"/>
                  </a:ext>
                </a:extLst>
              </p:cNvPr>
              <p:cNvSpPr/>
              <p:nvPr/>
            </p:nvSpPr>
            <p:spPr>
              <a:xfrm>
                <a:off x="4848225" y="3571875"/>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2700" cap="flat">
                <a:solidFill>
                  <a:srgbClr val="213467"/>
                </a:solidFill>
                <a:prstDash val="solid"/>
                <a:round/>
              </a:ln>
            </p:spPr>
            <p:txBody>
              <a:bodyPr rtlCol="0" anchor="ctr"/>
              <a:lstStyle/>
              <a:p>
                <a:endParaRPr lang="fr-FR"/>
              </a:p>
            </p:txBody>
          </p:sp>
          <p:sp>
            <p:nvSpPr>
              <p:cNvPr id="331" name="Forme libre : forme 330">
                <a:extLst>
                  <a:ext uri="{FF2B5EF4-FFF2-40B4-BE49-F238E27FC236}">
                    <a16:creationId xmlns:a16="http://schemas.microsoft.com/office/drawing/2014/main" id="{57DA64BF-7666-48DC-9272-64EF762F8FA6}"/>
                  </a:ext>
                </a:extLst>
              </p:cNvPr>
              <p:cNvSpPr/>
              <p:nvPr/>
            </p:nvSpPr>
            <p:spPr>
              <a:xfrm>
                <a:off x="4848225" y="3609975"/>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2700" cap="flat">
                <a:solidFill>
                  <a:srgbClr val="213467"/>
                </a:solidFill>
                <a:prstDash val="solid"/>
                <a:round/>
              </a:ln>
            </p:spPr>
            <p:txBody>
              <a:bodyPr rtlCol="0" anchor="ctr"/>
              <a:lstStyle/>
              <a:p>
                <a:endParaRPr lang="fr-FR"/>
              </a:p>
            </p:txBody>
          </p:sp>
          <p:sp>
            <p:nvSpPr>
              <p:cNvPr id="332" name="Forme libre : forme 331">
                <a:extLst>
                  <a:ext uri="{FF2B5EF4-FFF2-40B4-BE49-F238E27FC236}">
                    <a16:creationId xmlns:a16="http://schemas.microsoft.com/office/drawing/2014/main" id="{BAAC5C9E-DE0A-4D8F-8348-9A890B1271F0}"/>
                  </a:ext>
                </a:extLst>
              </p:cNvPr>
              <p:cNvSpPr/>
              <p:nvPr/>
            </p:nvSpPr>
            <p:spPr>
              <a:xfrm>
                <a:off x="5029200" y="3448050"/>
                <a:ext cx="85725" cy="47625"/>
              </a:xfrm>
              <a:custGeom>
                <a:avLst/>
                <a:gdLst>
                  <a:gd name="connsiteX0" fmla="*/ 85725 w 85725"/>
                  <a:gd name="connsiteY0" fmla="*/ 47625 h 47625"/>
                  <a:gd name="connsiteX1" fmla="*/ 85725 w 85725"/>
                  <a:gd name="connsiteY1" fmla="*/ 0 h 47625"/>
                  <a:gd name="connsiteX2" fmla="*/ 0 w 85725"/>
                  <a:gd name="connsiteY2" fmla="*/ 0 h 47625"/>
                </a:gdLst>
                <a:ahLst/>
                <a:cxnLst>
                  <a:cxn ang="0">
                    <a:pos x="connsiteX0" y="connsiteY0"/>
                  </a:cxn>
                  <a:cxn ang="0">
                    <a:pos x="connsiteX1" y="connsiteY1"/>
                  </a:cxn>
                  <a:cxn ang="0">
                    <a:pos x="connsiteX2" y="connsiteY2"/>
                  </a:cxn>
                </a:cxnLst>
                <a:rect l="l" t="t" r="r" b="b"/>
                <a:pathLst>
                  <a:path w="85725" h="47625">
                    <a:moveTo>
                      <a:pt x="85725" y="47625"/>
                    </a:moveTo>
                    <a:lnTo>
                      <a:pt x="85725" y="0"/>
                    </a:lnTo>
                    <a:lnTo>
                      <a:pt x="0" y="0"/>
                    </a:lnTo>
                  </a:path>
                </a:pathLst>
              </a:custGeom>
              <a:noFill/>
              <a:ln w="12700" cap="flat">
                <a:solidFill>
                  <a:srgbClr val="213467"/>
                </a:solidFill>
                <a:prstDash val="solid"/>
                <a:round/>
              </a:ln>
            </p:spPr>
            <p:txBody>
              <a:bodyPr rtlCol="0" anchor="ctr"/>
              <a:lstStyle/>
              <a:p>
                <a:endParaRPr lang="fr-FR"/>
              </a:p>
            </p:txBody>
          </p:sp>
          <p:sp>
            <p:nvSpPr>
              <p:cNvPr id="333" name="Forme libre : forme 332">
                <a:extLst>
                  <a:ext uri="{FF2B5EF4-FFF2-40B4-BE49-F238E27FC236}">
                    <a16:creationId xmlns:a16="http://schemas.microsoft.com/office/drawing/2014/main" id="{25131F25-47DA-4FE0-B568-0368D8E92089}"/>
                  </a:ext>
                </a:extLst>
              </p:cNvPr>
              <p:cNvSpPr/>
              <p:nvPr/>
            </p:nvSpPr>
            <p:spPr>
              <a:xfrm>
                <a:off x="4962525" y="3200400"/>
                <a:ext cx="9525" cy="85725"/>
              </a:xfrm>
              <a:custGeom>
                <a:avLst/>
                <a:gdLst>
                  <a:gd name="connsiteX0" fmla="*/ 0 w 9525"/>
                  <a:gd name="connsiteY0" fmla="*/ 85725 h 85725"/>
                  <a:gd name="connsiteX1" fmla="*/ 0 w 9525"/>
                  <a:gd name="connsiteY1" fmla="*/ 0 h 85725"/>
                </a:gdLst>
                <a:ahLst/>
                <a:cxnLst>
                  <a:cxn ang="0">
                    <a:pos x="connsiteX0" y="connsiteY0"/>
                  </a:cxn>
                  <a:cxn ang="0">
                    <a:pos x="connsiteX1" y="connsiteY1"/>
                  </a:cxn>
                </a:cxnLst>
                <a:rect l="l" t="t" r="r" b="b"/>
                <a:pathLst>
                  <a:path w="9525" h="85725">
                    <a:moveTo>
                      <a:pt x="0" y="85725"/>
                    </a:moveTo>
                    <a:lnTo>
                      <a:pt x="0" y="0"/>
                    </a:lnTo>
                  </a:path>
                </a:pathLst>
              </a:custGeom>
              <a:ln w="12700" cap="flat">
                <a:solidFill>
                  <a:srgbClr val="213467"/>
                </a:solidFill>
                <a:prstDash val="solid"/>
                <a:round/>
              </a:ln>
            </p:spPr>
            <p:txBody>
              <a:bodyPr rtlCol="0" anchor="ctr"/>
              <a:lstStyle/>
              <a:p>
                <a:endParaRPr lang="fr-FR"/>
              </a:p>
            </p:txBody>
          </p:sp>
          <p:sp>
            <p:nvSpPr>
              <p:cNvPr id="334" name="Forme libre : forme 333">
                <a:extLst>
                  <a:ext uri="{FF2B5EF4-FFF2-40B4-BE49-F238E27FC236}">
                    <a16:creationId xmlns:a16="http://schemas.microsoft.com/office/drawing/2014/main" id="{CCEDED68-7E2B-4433-A01C-EC707833B13C}"/>
                  </a:ext>
                </a:extLst>
              </p:cNvPr>
              <p:cNvSpPr/>
              <p:nvPr/>
            </p:nvSpPr>
            <p:spPr>
              <a:xfrm>
                <a:off x="5029200" y="3409950"/>
                <a:ext cx="57150" cy="38100"/>
              </a:xfrm>
              <a:custGeom>
                <a:avLst/>
                <a:gdLst>
                  <a:gd name="connsiteX0" fmla="*/ 0 w 57150"/>
                  <a:gd name="connsiteY0" fmla="*/ 0 h 38100"/>
                  <a:gd name="connsiteX1" fmla="*/ 57150 w 57150"/>
                  <a:gd name="connsiteY1" fmla="*/ 0 h 38100"/>
                  <a:gd name="connsiteX2" fmla="*/ 57150 w 57150"/>
                  <a:gd name="connsiteY2" fmla="*/ 38100 h 38100"/>
                </a:gdLst>
                <a:ahLst/>
                <a:cxnLst>
                  <a:cxn ang="0">
                    <a:pos x="connsiteX0" y="connsiteY0"/>
                  </a:cxn>
                  <a:cxn ang="0">
                    <a:pos x="connsiteX1" y="connsiteY1"/>
                  </a:cxn>
                  <a:cxn ang="0">
                    <a:pos x="connsiteX2" y="connsiteY2"/>
                  </a:cxn>
                </a:cxnLst>
                <a:rect l="l" t="t" r="r" b="b"/>
                <a:pathLst>
                  <a:path w="57150" h="38100">
                    <a:moveTo>
                      <a:pt x="0" y="0"/>
                    </a:moveTo>
                    <a:lnTo>
                      <a:pt x="57150" y="0"/>
                    </a:lnTo>
                    <a:lnTo>
                      <a:pt x="57150" y="38100"/>
                    </a:lnTo>
                  </a:path>
                </a:pathLst>
              </a:custGeom>
              <a:noFill/>
              <a:ln w="12700" cap="flat">
                <a:solidFill>
                  <a:srgbClr val="213467"/>
                </a:solidFill>
                <a:prstDash val="solid"/>
                <a:round/>
              </a:ln>
            </p:spPr>
            <p:txBody>
              <a:bodyPr rtlCol="0" anchor="ctr"/>
              <a:lstStyle/>
              <a:p>
                <a:endParaRPr lang="fr-FR"/>
              </a:p>
            </p:txBody>
          </p:sp>
          <p:sp>
            <p:nvSpPr>
              <p:cNvPr id="335" name="Forme libre : forme 334">
                <a:extLst>
                  <a:ext uri="{FF2B5EF4-FFF2-40B4-BE49-F238E27FC236}">
                    <a16:creationId xmlns:a16="http://schemas.microsoft.com/office/drawing/2014/main" id="{BE02D0D6-5E56-453B-B262-436649A838BA}"/>
                  </a:ext>
                </a:extLst>
              </p:cNvPr>
              <p:cNvSpPr/>
              <p:nvPr/>
            </p:nvSpPr>
            <p:spPr>
              <a:xfrm>
                <a:off x="4819650" y="3248025"/>
                <a:ext cx="95250" cy="400050"/>
              </a:xfrm>
              <a:custGeom>
                <a:avLst/>
                <a:gdLst>
                  <a:gd name="connsiteX0" fmla="*/ 95250 w 95250"/>
                  <a:gd name="connsiteY0" fmla="*/ 66675 h 400050"/>
                  <a:gd name="connsiteX1" fmla="*/ 95250 w 95250"/>
                  <a:gd name="connsiteY1" fmla="*/ 9525 h 400050"/>
                  <a:gd name="connsiteX2" fmla="*/ 85725 w 95250"/>
                  <a:gd name="connsiteY2" fmla="*/ 0 h 400050"/>
                  <a:gd name="connsiteX3" fmla="*/ 0 w 95250"/>
                  <a:gd name="connsiteY3" fmla="*/ 95250 h 400050"/>
                  <a:gd name="connsiteX4" fmla="*/ 0 w 95250"/>
                  <a:gd name="connsiteY4" fmla="*/ 400050 h 400050"/>
                  <a:gd name="connsiteX5" fmla="*/ 76200 w 95250"/>
                  <a:gd name="connsiteY5" fmla="*/ 40005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400050">
                    <a:moveTo>
                      <a:pt x="95250" y="66675"/>
                    </a:moveTo>
                    <a:lnTo>
                      <a:pt x="95250" y="9525"/>
                    </a:lnTo>
                    <a:lnTo>
                      <a:pt x="85725" y="0"/>
                    </a:lnTo>
                    <a:lnTo>
                      <a:pt x="0" y="95250"/>
                    </a:lnTo>
                    <a:lnTo>
                      <a:pt x="0" y="400050"/>
                    </a:lnTo>
                    <a:lnTo>
                      <a:pt x="76200" y="400050"/>
                    </a:lnTo>
                  </a:path>
                </a:pathLst>
              </a:custGeom>
              <a:noFill/>
              <a:ln w="12700" cap="flat">
                <a:solidFill>
                  <a:srgbClr val="213467"/>
                </a:solidFill>
                <a:prstDash val="solid"/>
                <a:round/>
              </a:ln>
            </p:spPr>
            <p:txBody>
              <a:bodyPr rtlCol="0" anchor="ctr"/>
              <a:lstStyle/>
              <a:p>
                <a:endParaRPr lang="fr-FR"/>
              </a:p>
            </p:txBody>
          </p:sp>
          <p:sp>
            <p:nvSpPr>
              <p:cNvPr id="336" name="Forme libre : forme 335">
                <a:extLst>
                  <a:ext uri="{FF2B5EF4-FFF2-40B4-BE49-F238E27FC236}">
                    <a16:creationId xmlns:a16="http://schemas.microsoft.com/office/drawing/2014/main" id="{FE20EA53-9005-4C43-A33D-D9CD6BBAC076}"/>
                  </a:ext>
                </a:extLst>
              </p:cNvPr>
              <p:cNvSpPr/>
              <p:nvPr/>
            </p:nvSpPr>
            <p:spPr>
              <a:xfrm>
                <a:off x="4743450" y="3495675"/>
                <a:ext cx="76200" cy="152400"/>
              </a:xfrm>
              <a:custGeom>
                <a:avLst/>
                <a:gdLst>
                  <a:gd name="connsiteX0" fmla="*/ 76200 w 76200"/>
                  <a:gd name="connsiteY0" fmla="*/ 0 h 152400"/>
                  <a:gd name="connsiteX1" fmla="*/ 0 w 76200"/>
                  <a:gd name="connsiteY1" fmla="*/ 0 h 152400"/>
                  <a:gd name="connsiteX2" fmla="*/ 0 w 76200"/>
                  <a:gd name="connsiteY2" fmla="*/ 152400 h 152400"/>
                  <a:gd name="connsiteX3" fmla="*/ 76200 w 762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76200" h="152400">
                    <a:moveTo>
                      <a:pt x="76200" y="0"/>
                    </a:moveTo>
                    <a:lnTo>
                      <a:pt x="0" y="0"/>
                    </a:lnTo>
                    <a:lnTo>
                      <a:pt x="0" y="152400"/>
                    </a:lnTo>
                    <a:lnTo>
                      <a:pt x="76200" y="152400"/>
                    </a:lnTo>
                  </a:path>
                </a:pathLst>
              </a:custGeom>
              <a:noFill/>
              <a:ln w="12700" cap="flat">
                <a:solidFill>
                  <a:srgbClr val="213467"/>
                </a:solidFill>
                <a:prstDash val="solid"/>
                <a:round/>
              </a:ln>
            </p:spPr>
            <p:txBody>
              <a:bodyPr rtlCol="0" anchor="ctr"/>
              <a:lstStyle/>
              <a:p>
                <a:endParaRPr lang="fr-FR"/>
              </a:p>
            </p:txBody>
          </p:sp>
          <p:sp>
            <p:nvSpPr>
              <p:cNvPr id="337" name="Forme libre : forme 336">
                <a:extLst>
                  <a:ext uri="{FF2B5EF4-FFF2-40B4-BE49-F238E27FC236}">
                    <a16:creationId xmlns:a16="http://schemas.microsoft.com/office/drawing/2014/main" id="{1DEB3105-0A4D-43F4-AA54-DAF7977F6F59}"/>
                  </a:ext>
                </a:extLst>
              </p:cNvPr>
              <p:cNvSpPr/>
              <p:nvPr/>
            </p:nvSpPr>
            <p:spPr>
              <a:xfrm>
                <a:off x="4762500" y="3390900"/>
                <a:ext cx="57150" cy="104775"/>
              </a:xfrm>
              <a:custGeom>
                <a:avLst/>
                <a:gdLst>
                  <a:gd name="connsiteX0" fmla="*/ 0 w 57150"/>
                  <a:gd name="connsiteY0" fmla="*/ 104775 h 104775"/>
                  <a:gd name="connsiteX1" fmla="*/ 0 w 57150"/>
                  <a:gd name="connsiteY1" fmla="*/ 47625 h 104775"/>
                  <a:gd name="connsiteX2" fmla="*/ 57150 w 57150"/>
                  <a:gd name="connsiteY2" fmla="*/ 0 h 104775"/>
                </a:gdLst>
                <a:ahLst/>
                <a:cxnLst>
                  <a:cxn ang="0">
                    <a:pos x="connsiteX0" y="connsiteY0"/>
                  </a:cxn>
                  <a:cxn ang="0">
                    <a:pos x="connsiteX1" y="connsiteY1"/>
                  </a:cxn>
                  <a:cxn ang="0">
                    <a:pos x="connsiteX2" y="connsiteY2"/>
                  </a:cxn>
                </a:cxnLst>
                <a:rect l="l" t="t" r="r" b="b"/>
                <a:pathLst>
                  <a:path w="57150" h="104775">
                    <a:moveTo>
                      <a:pt x="0" y="104775"/>
                    </a:moveTo>
                    <a:lnTo>
                      <a:pt x="0" y="47625"/>
                    </a:lnTo>
                    <a:lnTo>
                      <a:pt x="57150" y="0"/>
                    </a:lnTo>
                  </a:path>
                </a:pathLst>
              </a:custGeom>
              <a:noFill/>
              <a:ln w="12700" cap="flat">
                <a:solidFill>
                  <a:srgbClr val="213467"/>
                </a:solidFill>
                <a:prstDash val="solid"/>
                <a:round/>
              </a:ln>
            </p:spPr>
            <p:txBody>
              <a:bodyPr rtlCol="0" anchor="ctr"/>
              <a:lstStyle/>
              <a:p>
                <a:endParaRPr lang="fr-FR"/>
              </a:p>
            </p:txBody>
          </p:sp>
          <p:sp>
            <p:nvSpPr>
              <p:cNvPr id="338" name="Forme libre : forme 337">
                <a:extLst>
                  <a:ext uri="{FF2B5EF4-FFF2-40B4-BE49-F238E27FC236}">
                    <a16:creationId xmlns:a16="http://schemas.microsoft.com/office/drawing/2014/main" id="{A2822FB6-4111-40BE-B125-17C2439D8296}"/>
                  </a:ext>
                </a:extLst>
              </p:cNvPr>
              <p:cNvSpPr/>
              <p:nvPr/>
            </p:nvSpPr>
            <p:spPr>
              <a:xfrm>
                <a:off x="5076825" y="3533775"/>
                <a:ext cx="57150" cy="9525"/>
              </a:xfrm>
              <a:custGeom>
                <a:avLst/>
                <a:gdLst>
                  <a:gd name="connsiteX0" fmla="*/ 57150 w 57150"/>
                  <a:gd name="connsiteY0" fmla="*/ 0 h 9525"/>
                  <a:gd name="connsiteX1" fmla="*/ 0 w 57150"/>
                  <a:gd name="connsiteY1" fmla="*/ 0 h 9525"/>
                </a:gdLst>
                <a:ahLst/>
                <a:cxnLst>
                  <a:cxn ang="0">
                    <a:pos x="connsiteX0" y="connsiteY0"/>
                  </a:cxn>
                  <a:cxn ang="0">
                    <a:pos x="connsiteX1" y="connsiteY1"/>
                  </a:cxn>
                </a:cxnLst>
                <a:rect l="l" t="t" r="r" b="b"/>
                <a:pathLst>
                  <a:path w="57150" h="9525">
                    <a:moveTo>
                      <a:pt x="57150" y="0"/>
                    </a:moveTo>
                    <a:lnTo>
                      <a:pt x="0" y="0"/>
                    </a:lnTo>
                  </a:path>
                </a:pathLst>
              </a:custGeom>
              <a:ln w="12700" cap="flat">
                <a:solidFill>
                  <a:srgbClr val="213467"/>
                </a:solidFill>
                <a:prstDash val="solid"/>
                <a:round/>
              </a:ln>
            </p:spPr>
            <p:txBody>
              <a:bodyPr rtlCol="0" anchor="ctr"/>
              <a:lstStyle/>
              <a:p>
                <a:endParaRPr lang="fr-FR"/>
              </a:p>
            </p:txBody>
          </p:sp>
          <p:sp>
            <p:nvSpPr>
              <p:cNvPr id="339" name="Forme libre : forme 338">
                <a:extLst>
                  <a:ext uri="{FF2B5EF4-FFF2-40B4-BE49-F238E27FC236}">
                    <a16:creationId xmlns:a16="http://schemas.microsoft.com/office/drawing/2014/main" id="{C3D02237-F237-4C9A-8347-4364C700E429}"/>
                  </a:ext>
                </a:extLst>
              </p:cNvPr>
              <p:cNvSpPr/>
              <p:nvPr/>
            </p:nvSpPr>
            <p:spPr>
              <a:xfrm>
                <a:off x="5076825" y="3571875"/>
                <a:ext cx="57150" cy="9525"/>
              </a:xfrm>
              <a:custGeom>
                <a:avLst/>
                <a:gdLst>
                  <a:gd name="connsiteX0" fmla="*/ 57150 w 57150"/>
                  <a:gd name="connsiteY0" fmla="*/ 0 h 9525"/>
                  <a:gd name="connsiteX1" fmla="*/ 0 w 57150"/>
                  <a:gd name="connsiteY1" fmla="*/ 0 h 9525"/>
                </a:gdLst>
                <a:ahLst/>
                <a:cxnLst>
                  <a:cxn ang="0">
                    <a:pos x="connsiteX0" y="connsiteY0"/>
                  </a:cxn>
                  <a:cxn ang="0">
                    <a:pos x="connsiteX1" y="connsiteY1"/>
                  </a:cxn>
                </a:cxnLst>
                <a:rect l="l" t="t" r="r" b="b"/>
                <a:pathLst>
                  <a:path w="57150" h="9525">
                    <a:moveTo>
                      <a:pt x="57150" y="0"/>
                    </a:moveTo>
                    <a:lnTo>
                      <a:pt x="0" y="0"/>
                    </a:lnTo>
                  </a:path>
                </a:pathLst>
              </a:custGeom>
              <a:ln w="12700" cap="flat">
                <a:solidFill>
                  <a:srgbClr val="213467"/>
                </a:solidFill>
                <a:prstDash val="solid"/>
                <a:round/>
              </a:ln>
            </p:spPr>
            <p:txBody>
              <a:bodyPr rtlCol="0" anchor="ctr"/>
              <a:lstStyle/>
              <a:p>
                <a:endParaRPr lang="fr-FR"/>
              </a:p>
            </p:txBody>
          </p:sp>
          <p:sp>
            <p:nvSpPr>
              <p:cNvPr id="340" name="Forme libre : forme 339">
                <a:extLst>
                  <a:ext uri="{FF2B5EF4-FFF2-40B4-BE49-F238E27FC236}">
                    <a16:creationId xmlns:a16="http://schemas.microsoft.com/office/drawing/2014/main" id="{AC0AADCC-1427-468E-A793-14C870962261}"/>
                  </a:ext>
                </a:extLst>
              </p:cNvPr>
              <p:cNvSpPr/>
              <p:nvPr/>
            </p:nvSpPr>
            <p:spPr>
              <a:xfrm>
                <a:off x="5076825" y="3609975"/>
                <a:ext cx="57150" cy="9525"/>
              </a:xfrm>
              <a:custGeom>
                <a:avLst/>
                <a:gdLst>
                  <a:gd name="connsiteX0" fmla="*/ 57150 w 57150"/>
                  <a:gd name="connsiteY0" fmla="*/ 0 h 9525"/>
                  <a:gd name="connsiteX1" fmla="*/ 0 w 57150"/>
                  <a:gd name="connsiteY1" fmla="*/ 0 h 9525"/>
                </a:gdLst>
                <a:ahLst/>
                <a:cxnLst>
                  <a:cxn ang="0">
                    <a:pos x="connsiteX0" y="connsiteY0"/>
                  </a:cxn>
                  <a:cxn ang="0">
                    <a:pos x="connsiteX1" y="connsiteY1"/>
                  </a:cxn>
                </a:cxnLst>
                <a:rect l="l" t="t" r="r" b="b"/>
                <a:pathLst>
                  <a:path w="57150" h="9525">
                    <a:moveTo>
                      <a:pt x="57150" y="0"/>
                    </a:moveTo>
                    <a:lnTo>
                      <a:pt x="0" y="0"/>
                    </a:lnTo>
                  </a:path>
                </a:pathLst>
              </a:custGeom>
              <a:ln w="12700" cap="flat">
                <a:solidFill>
                  <a:srgbClr val="213467"/>
                </a:solidFill>
                <a:prstDash val="solid"/>
                <a:round/>
              </a:ln>
            </p:spPr>
            <p:txBody>
              <a:bodyPr rtlCol="0" anchor="ctr"/>
              <a:lstStyle/>
              <a:p>
                <a:endParaRPr lang="fr-FR"/>
              </a:p>
            </p:txBody>
          </p:sp>
          <p:sp>
            <p:nvSpPr>
              <p:cNvPr id="341" name="Forme libre : forme 340">
                <a:extLst>
                  <a:ext uri="{FF2B5EF4-FFF2-40B4-BE49-F238E27FC236}">
                    <a16:creationId xmlns:a16="http://schemas.microsoft.com/office/drawing/2014/main" id="{1D469001-76E4-4850-970A-E0385FF437DB}"/>
                  </a:ext>
                </a:extLst>
              </p:cNvPr>
              <p:cNvSpPr/>
              <p:nvPr/>
            </p:nvSpPr>
            <p:spPr>
              <a:xfrm>
                <a:off x="5076825" y="3495675"/>
                <a:ext cx="85725" cy="152400"/>
              </a:xfrm>
              <a:custGeom>
                <a:avLst/>
                <a:gdLst>
                  <a:gd name="connsiteX0" fmla="*/ 0 w 85725"/>
                  <a:gd name="connsiteY0" fmla="*/ 0 h 152400"/>
                  <a:gd name="connsiteX1" fmla="*/ 85725 w 85725"/>
                  <a:gd name="connsiteY1" fmla="*/ 0 h 152400"/>
                  <a:gd name="connsiteX2" fmla="*/ 85725 w 85725"/>
                  <a:gd name="connsiteY2" fmla="*/ 152400 h 152400"/>
                  <a:gd name="connsiteX3" fmla="*/ 0 w 8572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85725" h="152400">
                    <a:moveTo>
                      <a:pt x="0" y="0"/>
                    </a:moveTo>
                    <a:lnTo>
                      <a:pt x="85725" y="0"/>
                    </a:lnTo>
                    <a:lnTo>
                      <a:pt x="85725" y="152400"/>
                    </a:lnTo>
                    <a:lnTo>
                      <a:pt x="0" y="152400"/>
                    </a:lnTo>
                    <a:close/>
                  </a:path>
                </a:pathLst>
              </a:custGeom>
              <a:noFill/>
              <a:ln w="12700" cap="flat">
                <a:solidFill>
                  <a:srgbClr val="213467"/>
                </a:solidFill>
                <a:prstDash val="solid"/>
                <a:round/>
              </a:ln>
            </p:spPr>
            <p:txBody>
              <a:bodyPr rtlCol="0" anchor="ctr"/>
              <a:lstStyle/>
              <a:p>
                <a:endParaRPr lang="fr-FR"/>
              </a:p>
            </p:txBody>
          </p:sp>
          <p:sp>
            <p:nvSpPr>
              <p:cNvPr id="342" name="Forme libre : forme 341">
                <a:extLst>
                  <a:ext uri="{FF2B5EF4-FFF2-40B4-BE49-F238E27FC236}">
                    <a16:creationId xmlns:a16="http://schemas.microsoft.com/office/drawing/2014/main" id="{BE40D2DA-53F7-4458-8366-64C5F6DD273B}"/>
                  </a:ext>
                </a:extLst>
              </p:cNvPr>
              <p:cNvSpPr/>
              <p:nvPr/>
            </p:nvSpPr>
            <p:spPr>
              <a:xfrm>
                <a:off x="5029200" y="3648075"/>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12700" cap="flat">
                <a:solidFill>
                  <a:srgbClr val="213467"/>
                </a:solidFill>
                <a:prstDash val="solid"/>
                <a:round/>
              </a:ln>
            </p:spPr>
            <p:txBody>
              <a:bodyPr rtlCol="0" anchor="ctr"/>
              <a:lstStyle/>
              <a:p>
                <a:endParaRPr lang="fr-FR"/>
              </a:p>
            </p:txBody>
          </p:sp>
          <p:sp>
            <p:nvSpPr>
              <p:cNvPr id="344" name="Forme libre : forme 343">
                <a:extLst>
                  <a:ext uri="{FF2B5EF4-FFF2-40B4-BE49-F238E27FC236}">
                    <a16:creationId xmlns:a16="http://schemas.microsoft.com/office/drawing/2014/main" id="{D66A77C4-7A9A-4F2D-90C1-2F8FB1695D4A}"/>
                  </a:ext>
                </a:extLst>
              </p:cNvPr>
              <p:cNvSpPr/>
              <p:nvPr/>
            </p:nvSpPr>
            <p:spPr>
              <a:xfrm>
                <a:off x="4781550" y="3524250"/>
                <a:ext cx="9525" cy="95250"/>
              </a:xfrm>
              <a:custGeom>
                <a:avLst/>
                <a:gdLst>
                  <a:gd name="connsiteX0" fmla="*/ 0 w 9525"/>
                  <a:gd name="connsiteY0" fmla="*/ 0 h 95250"/>
                  <a:gd name="connsiteX1" fmla="*/ 0 w 9525"/>
                  <a:gd name="connsiteY1" fmla="*/ 95250 h 95250"/>
                </a:gdLst>
                <a:ahLst/>
                <a:cxnLst>
                  <a:cxn ang="0">
                    <a:pos x="connsiteX0" y="connsiteY0"/>
                  </a:cxn>
                  <a:cxn ang="0">
                    <a:pos x="connsiteX1" y="connsiteY1"/>
                  </a:cxn>
                </a:cxnLst>
                <a:rect l="l" t="t" r="r" b="b"/>
                <a:pathLst>
                  <a:path w="9525" h="95250">
                    <a:moveTo>
                      <a:pt x="0" y="0"/>
                    </a:moveTo>
                    <a:lnTo>
                      <a:pt x="0" y="95250"/>
                    </a:lnTo>
                  </a:path>
                </a:pathLst>
              </a:custGeom>
              <a:ln w="12700" cap="flat">
                <a:solidFill>
                  <a:srgbClr val="213467"/>
                </a:solidFill>
                <a:prstDash val="solid"/>
                <a:round/>
              </a:ln>
            </p:spPr>
            <p:txBody>
              <a:bodyPr rtlCol="0" anchor="ctr"/>
              <a:lstStyle/>
              <a:p>
                <a:endParaRPr lang="fr-FR"/>
              </a:p>
            </p:txBody>
          </p:sp>
          <p:sp>
            <p:nvSpPr>
              <p:cNvPr id="378" name="Forme libre : forme 377">
                <a:extLst>
                  <a:ext uri="{FF2B5EF4-FFF2-40B4-BE49-F238E27FC236}">
                    <a16:creationId xmlns:a16="http://schemas.microsoft.com/office/drawing/2014/main" id="{BF3BAF17-FB1C-43C0-B59C-DC35E1D903BB}"/>
                  </a:ext>
                </a:extLst>
              </p:cNvPr>
              <p:cNvSpPr/>
              <p:nvPr/>
            </p:nvSpPr>
            <p:spPr>
              <a:xfrm>
                <a:off x="5114925" y="3448050"/>
                <a:ext cx="19050" cy="9525"/>
              </a:xfrm>
              <a:custGeom>
                <a:avLst/>
                <a:gdLst>
                  <a:gd name="connsiteX0" fmla="*/ 19050 w 19050"/>
                  <a:gd name="connsiteY0" fmla="*/ 0 h 9525"/>
                  <a:gd name="connsiteX1" fmla="*/ 0 w 19050"/>
                  <a:gd name="connsiteY1" fmla="*/ 0 h 9525"/>
                </a:gdLst>
                <a:ahLst/>
                <a:cxnLst>
                  <a:cxn ang="0">
                    <a:pos x="connsiteX0" y="connsiteY0"/>
                  </a:cxn>
                  <a:cxn ang="0">
                    <a:pos x="connsiteX1" y="connsiteY1"/>
                  </a:cxn>
                </a:cxnLst>
                <a:rect l="l" t="t" r="r" b="b"/>
                <a:pathLst>
                  <a:path w="19050" h="9525">
                    <a:moveTo>
                      <a:pt x="19050" y="0"/>
                    </a:moveTo>
                    <a:lnTo>
                      <a:pt x="0" y="0"/>
                    </a:lnTo>
                  </a:path>
                </a:pathLst>
              </a:custGeom>
              <a:ln w="12700" cap="flat">
                <a:solidFill>
                  <a:srgbClr val="213467"/>
                </a:solidFill>
                <a:prstDash val="solid"/>
                <a:round/>
              </a:ln>
            </p:spPr>
            <p:txBody>
              <a:bodyPr rtlCol="0" anchor="ctr"/>
              <a:lstStyle/>
              <a:p>
                <a:endParaRPr lang="fr-FR"/>
              </a:p>
            </p:txBody>
          </p:sp>
        </p:grpSp>
      </p:grpSp>
      <p:sp>
        <p:nvSpPr>
          <p:cNvPr id="229" name="Rectangle 228">
            <a:extLst>
              <a:ext uri="{FF2B5EF4-FFF2-40B4-BE49-F238E27FC236}">
                <a16:creationId xmlns:a16="http://schemas.microsoft.com/office/drawing/2014/main" id="{597BD2A6-9AE5-44C1-BD8F-7338A3C21F31}"/>
              </a:ext>
            </a:extLst>
          </p:cNvPr>
          <p:cNvSpPr/>
          <p:nvPr/>
        </p:nvSpPr>
        <p:spPr>
          <a:xfrm>
            <a:off x="0" y="0"/>
            <a:ext cx="1142997" cy="6858000"/>
          </a:xfrm>
          <a:prstGeom prst="rect">
            <a:avLst/>
          </a:prstGeom>
          <a:solidFill>
            <a:srgbClr val="1F3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0" name="Rectangle 229">
            <a:extLst>
              <a:ext uri="{FF2B5EF4-FFF2-40B4-BE49-F238E27FC236}">
                <a16:creationId xmlns:a16="http://schemas.microsoft.com/office/drawing/2014/main" id="{E3D2240B-1A68-4133-A980-7AD01E8AD6CF}"/>
              </a:ext>
            </a:extLst>
          </p:cNvPr>
          <p:cNvSpPr/>
          <p:nvPr/>
        </p:nvSpPr>
        <p:spPr>
          <a:xfrm>
            <a:off x="11049003" y="0"/>
            <a:ext cx="1142997" cy="6858000"/>
          </a:xfrm>
          <a:prstGeom prst="rect">
            <a:avLst/>
          </a:prstGeom>
          <a:solidFill>
            <a:srgbClr val="1F3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636551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42" presetClass="path" presetSubtype="0" decel="100000" fill="hold" nodeType="withEffect">
                                  <p:stCondLst>
                                    <p:cond delay="1500"/>
                                  </p:stCondLst>
                                  <p:childTnLst>
                                    <p:animMotion origin="layout" path="M 7.69231E-7 -4.44444E-6 L 0.00064 -0.0412 " pathEditMode="relative" rAng="0" ptsTypes="AA">
                                      <p:cBhvr>
                                        <p:cTn id="12" dur="750" spd="-100000" fill="hold"/>
                                        <p:tgtEl>
                                          <p:spTgt spid="3"/>
                                        </p:tgtEl>
                                        <p:attrNameLst>
                                          <p:attrName>ppt_x</p:attrName>
                                          <p:attrName>ppt_y</p:attrName>
                                        </p:attrNameLst>
                                      </p:cBhvr>
                                      <p:rCtr x="32" y="-2060"/>
                                    </p:animMotion>
                                  </p:childTnLst>
                                </p:cTn>
                              </p:par>
                              <p:par>
                                <p:cTn id="13" presetID="10" presetClass="entr" presetSubtype="0" fill="hold" nodeType="withEffect">
                                  <p:stCondLst>
                                    <p:cond delay="175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42" presetClass="path" presetSubtype="0" decel="100000" fill="hold" nodeType="withEffect">
                                  <p:stCondLst>
                                    <p:cond delay="1750"/>
                                  </p:stCondLst>
                                  <p:childTnLst>
                                    <p:animMotion origin="layout" path="M 7.69231E-7 -4.44444E-6 L 0.00064 -0.0412 " pathEditMode="relative" rAng="0" ptsTypes="AA">
                                      <p:cBhvr>
                                        <p:cTn id="17" dur="750" spd="-100000" fill="hold"/>
                                        <p:tgtEl>
                                          <p:spTgt spid="4"/>
                                        </p:tgtEl>
                                        <p:attrNameLst>
                                          <p:attrName>ppt_x</p:attrName>
                                          <p:attrName>ppt_y</p:attrName>
                                        </p:attrNameLst>
                                      </p:cBhvr>
                                      <p:rCtr x="32" y="-2060"/>
                                    </p:animMotion>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4"/>
                                        </p:tgtEl>
                                        <p:attrNameLst>
                                          <p:attrName>style.visibility</p:attrName>
                                        </p:attrNameLst>
                                      </p:cBhvr>
                                      <p:to>
                                        <p:strVal val="visible"/>
                                      </p:to>
                                    </p:set>
                                    <p:animEffect transition="in" filter="wipe(left)">
                                      <p:cBhvr>
                                        <p:cTn id="22" dur="3000"/>
                                        <p:tgtEl>
                                          <p:spTgt spid="234"/>
                                        </p:tgtEl>
                                      </p:cBhvr>
                                    </p:animEffect>
                                  </p:childTnLst>
                                </p:cTn>
                              </p:par>
                              <p:par>
                                <p:cTn id="23" presetID="10" presetClass="entr" presetSubtype="0" fill="hold" nodeType="withEffect">
                                  <p:stCondLst>
                                    <p:cond delay="0"/>
                                  </p:stCondLst>
                                  <p:childTnLst>
                                    <p:set>
                                      <p:cBhvr>
                                        <p:cTn id="24" dur="1" fill="hold">
                                          <p:stCondLst>
                                            <p:cond delay="0"/>
                                          </p:stCondLst>
                                        </p:cTn>
                                        <p:tgtEl>
                                          <p:spTgt spid="235"/>
                                        </p:tgtEl>
                                        <p:attrNameLst>
                                          <p:attrName>style.visibility</p:attrName>
                                        </p:attrNameLst>
                                      </p:cBhvr>
                                      <p:to>
                                        <p:strVal val="visible"/>
                                      </p:to>
                                    </p:set>
                                    <p:animEffect transition="in" filter="fade">
                                      <p:cBhvr>
                                        <p:cTn id="25" dur="500"/>
                                        <p:tgtEl>
                                          <p:spTgt spid="235"/>
                                        </p:tgtEl>
                                      </p:cBhvr>
                                    </p:animEffect>
                                  </p:childTnLst>
                                </p:cTn>
                              </p:par>
                              <p:par>
                                <p:cTn id="26" presetID="42" presetClass="path" presetSubtype="0" decel="100000" fill="hold" nodeType="withEffect">
                                  <p:stCondLst>
                                    <p:cond delay="0"/>
                                  </p:stCondLst>
                                  <p:childTnLst>
                                    <p:animMotion origin="layout" path="M 5.12821E-7 3.7037E-7 L -0.00048 0.0294 " pathEditMode="relative" rAng="0" ptsTypes="AA">
                                      <p:cBhvr>
                                        <p:cTn id="27" dur="750" spd="-100000" fill="hold"/>
                                        <p:tgtEl>
                                          <p:spTgt spid="235"/>
                                        </p:tgtEl>
                                        <p:attrNameLst>
                                          <p:attrName>ppt_x</p:attrName>
                                          <p:attrName>ppt_y</p:attrName>
                                        </p:attrNameLst>
                                      </p:cBhvr>
                                      <p:rCtr x="-32" y="1458"/>
                                    </p:animMotion>
                                  </p:childTnLst>
                                </p:cTn>
                              </p:par>
                              <p:par>
                                <p:cTn id="28" presetID="10" presetClass="entr" presetSubtype="0" fill="hold" nodeType="withEffect">
                                  <p:stCondLst>
                                    <p:cond delay="500"/>
                                  </p:stCondLst>
                                  <p:childTnLst>
                                    <p:set>
                                      <p:cBhvr>
                                        <p:cTn id="29" dur="1" fill="hold">
                                          <p:stCondLst>
                                            <p:cond delay="0"/>
                                          </p:stCondLst>
                                        </p:cTn>
                                        <p:tgtEl>
                                          <p:spTgt spid="238"/>
                                        </p:tgtEl>
                                        <p:attrNameLst>
                                          <p:attrName>style.visibility</p:attrName>
                                        </p:attrNameLst>
                                      </p:cBhvr>
                                      <p:to>
                                        <p:strVal val="visible"/>
                                      </p:to>
                                    </p:set>
                                    <p:animEffect transition="in" filter="fade">
                                      <p:cBhvr>
                                        <p:cTn id="30" dur="500"/>
                                        <p:tgtEl>
                                          <p:spTgt spid="238"/>
                                        </p:tgtEl>
                                      </p:cBhvr>
                                    </p:animEffect>
                                  </p:childTnLst>
                                </p:cTn>
                              </p:par>
                              <p:par>
                                <p:cTn id="31" presetID="42" presetClass="path" presetSubtype="0" decel="100000" fill="hold" nodeType="withEffect">
                                  <p:stCondLst>
                                    <p:cond delay="500"/>
                                  </p:stCondLst>
                                  <p:childTnLst>
                                    <p:animMotion origin="layout" path="M 5.12821E-7 3.7037E-7 L -0.00048 0.0294 " pathEditMode="relative" rAng="0" ptsTypes="AA">
                                      <p:cBhvr>
                                        <p:cTn id="32" dur="750" spd="-100000" fill="hold"/>
                                        <p:tgtEl>
                                          <p:spTgt spid="238"/>
                                        </p:tgtEl>
                                        <p:attrNameLst>
                                          <p:attrName>ppt_x</p:attrName>
                                          <p:attrName>ppt_y</p:attrName>
                                        </p:attrNameLst>
                                      </p:cBhvr>
                                      <p:rCtr x="-32" y="1458"/>
                                    </p:animMotion>
                                  </p:childTnLst>
                                </p:cTn>
                              </p:par>
                              <p:par>
                                <p:cTn id="33" presetID="10" presetClass="entr" presetSubtype="0" fill="hold" nodeType="withEffect">
                                  <p:stCondLst>
                                    <p:cond delay="1000"/>
                                  </p:stCondLst>
                                  <p:childTnLst>
                                    <p:set>
                                      <p:cBhvr>
                                        <p:cTn id="34" dur="1" fill="hold">
                                          <p:stCondLst>
                                            <p:cond delay="0"/>
                                          </p:stCondLst>
                                        </p:cTn>
                                        <p:tgtEl>
                                          <p:spTgt spid="241"/>
                                        </p:tgtEl>
                                        <p:attrNameLst>
                                          <p:attrName>style.visibility</p:attrName>
                                        </p:attrNameLst>
                                      </p:cBhvr>
                                      <p:to>
                                        <p:strVal val="visible"/>
                                      </p:to>
                                    </p:set>
                                    <p:animEffect transition="in" filter="fade">
                                      <p:cBhvr>
                                        <p:cTn id="35" dur="500"/>
                                        <p:tgtEl>
                                          <p:spTgt spid="241"/>
                                        </p:tgtEl>
                                      </p:cBhvr>
                                    </p:animEffect>
                                  </p:childTnLst>
                                </p:cTn>
                              </p:par>
                              <p:par>
                                <p:cTn id="36" presetID="42" presetClass="path" presetSubtype="0" decel="100000" fill="hold" nodeType="withEffect">
                                  <p:stCondLst>
                                    <p:cond delay="1000"/>
                                  </p:stCondLst>
                                  <p:childTnLst>
                                    <p:animMotion origin="layout" path="M 5.12821E-7 3.7037E-7 L -0.00048 0.0294 " pathEditMode="relative" rAng="0" ptsTypes="AA">
                                      <p:cBhvr>
                                        <p:cTn id="37" dur="750" spd="-100000" fill="hold"/>
                                        <p:tgtEl>
                                          <p:spTgt spid="241"/>
                                        </p:tgtEl>
                                        <p:attrNameLst>
                                          <p:attrName>ppt_x</p:attrName>
                                          <p:attrName>ppt_y</p:attrName>
                                        </p:attrNameLst>
                                      </p:cBhvr>
                                      <p:rCtr x="-32" y="1458"/>
                                    </p:animMotion>
                                  </p:childTnLst>
                                </p:cTn>
                              </p:par>
                              <p:par>
                                <p:cTn id="38" presetID="10" presetClass="entr" presetSubtype="0" fill="hold" nodeType="withEffect">
                                  <p:stCondLst>
                                    <p:cond delay="1500"/>
                                  </p:stCondLst>
                                  <p:childTnLst>
                                    <p:set>
                                      <p:cBhvr>
                                        <p:cTn id="39" dur="1" fill="hold">
                                          <p:stCondLst>
                                            <p:cond delay="0"/>
                                          </p:stCondLst>
                                        </p:cTn>
                                        <p:tgtEl>
                                          <p:spTgt spid="244"/>
                                        </p:tgtEl>
                                        <p:attrNameLst>
                                          <p:attrName>style.visibility</p:attrName>
                                        </p:attrNameLst>
                                      </p:cBhvr>
                                      <p:to>
                                        <p:strVal val="visible"/>
                                      </p:to>
                                    </p:set>
                                    <p:animEffect transition="in" filter="fade">
                                      <p:cBhvr>
                                        <p:cTn id="40" dur="500"/>
                                        <p:tgtEl>
                                          <p:spTgt spid="244"/>
                                        </p:tgtEl>
                                      </p:cBhvr>
                                    </p:animEffect>
                                  </p:childTnLst>
                                </p:cTn>
                              </p:par>
                              <p:par>
                                <p:cTn id="41" presetID="42" presetClass="path" presetSubtype="0" decel="100000" fill="hold" nodeType="withEffect">
                                  <p:stCondLst>
                                    <p:cond delay="1500"/>
                                  </p:stCondLst>
                                  <p:childTnLst>
                                    <p:animMotion origin="layout" path="M 5.12821E-7 3.7037E-7 L -0.00048 0.0294 " pathEditMode="relative" rAng="0" ptsTypes="AA">
                                      <p:cBhvr>
                                        <p:cTn id="42" dur="750" spd="-100000" fill="hold"/>
                                        <p:tgtEl>
                                          <p:spTgt spid="244"/>
                                        </p:tgtEl>
                                        <p:attrNameLst>
                                          <p:attrName>ppt_x</p:attrName>
                                          <p:attrName>ppt_y</p:attrName>
                                        </p:attrNameLst>
                                      </p:cBhvr>
                                      <p:rCtr x="-32" y="1458"/>
                                    </p:animMotion>
                                  </p:childTnLst>
                                </p:cTn>
                              </p:par>
                              <p:par>
                                <p:cTn id="43" presetID="10" presetClass="entr" presetSubtype="0" fill="hold" nodeType="withEffect">
                                  <p:stCondLst>
                                    <p:cond delay="2500"/>
                                  </p:stCondLst>
                                  <p:childTnLst>
                                    <p:set>
                                      <p:cBhvr>
                                        <p:cTn id="44" dur="1" fill="hold">
                                          <p:stCondLst>
                                            <p:cond delay="0"/>
                                          </p:stCondLst>
                                        </p:cTn>
                                        <p:tgtEl>
                                          <p:spTgt spid="247"/>
                                        </p:tgtEl>
                                        <p:attrNameLst>
                                          <p:attrName>style.visibility</p:attrName>
                                        </p:attrNameLst>
                                      </p:cBhvr>
                                      <p:to>
                                        <p:strVal val="visible"/>
                                      </p:to>
                                    </p:set>
                                    <p:animEffect transition="in" filter="fade">
                                      <p:cBhvr>
                                        <p:cTn id="45" dur="500"/>
                                        <p:tgtEl>
                                          <p:spTgt spid="247"/>
                                        </p:tgtEl>
                                      </p:cBhvr>
                                    </p:animEffect>
                                  </p:childTnLst>
                                </p:cTn>
                              </p:par>
                              <p:par>
                                <p:cTn id="46" presetID="42" presetClass="path" presetSubtype="0" decel="100000" fill="hold" nodeType="withEffect">
                                  <p:stCondLst>
                                    <p:cond delay="2500"/>
                                  </p:stCondLst>
                                  <p:childTnLst>
                                    <p:animMotion origin="layout" path="M 5.12821E-7 3.7037E-7 L -0.00048 0.0294 " pathEditMode="relative" rAng="0" ptsTypes="AA">
                                      <p:cBhvr>
                                        <p:cTn id="47" dur="750" spd="-100000" fill="hold"/>
                                        <p:tgtEl>
                                          <p:spTgt spid="247"/>
                                        </p:tgtEl>
                                        <p:attrNameLst>
                                          <p:attrName>ppt_x</p:attrName>
                                          <p:attrName>ppt_y</p:attrName>
                                        </p:attrNameLst>
                                      </p:cBhvr>
                                      <p:rCtr x="-32" y="1458"/>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259"/>
                                        </p:tgtEl>
                                        <p:attrNameLst>
                                          <p:attrName>style.visibility</p:attrName>
                                        </p:attrNameLst>
                                      </p:cBhvr>
                                      <p:to>
                                        <p:strVal val="visible"/>
                                      </p:to>
                                    </p:set>
                                    <p:animEffect transition="in" filter="fade">
                                      <p:cBhvr>
                                        <p:cTn id="55" dur="500"/>
                                        <p:tgtEl>
                                          <p:spTgt spid="259"/>
                                        </p:tgtEl>
                                      </p:cBhvr>
                                    </p:animEffect>
                                  </p:childTnLst>
                                </p:cTn>
                              </p:par>
                              <p:par>
                                <p:cTn id="56" presetID="42" presetClass="path" presetSubtype="0" decel="100000" fill="hold" nodeType="withEffect">
                                  <p:stCondLst>
                                    <p:cond delay="500"/>
                                  </p:stCondLst>
                                  <p:childTnLst>
                                    <p:animMotion origin="layout" path="M 7.69231E-7 -4.44444E-6 L 0.00064 -0.0412 " pathEditMode="relative" rAng="0" ptsTypes="AA">
                                      <p:cBhvr>
                                        <p:cTn id="57" dur="750" spd="-100000" fill="hold"/>
                                        <p:tgtEl>
                                          <p:spTgt spid="259"/>
                                        </p:tgtEl>
                                        <p:attrNameLst>
                                          <p:attrName>ppt_x</p:attrName>
                                          <p:attrName>ppt_y</p:attrName>
                                        </p:attrNameLst>
                                      </p:cBhvr>
                                      <p:rCtr x="32" y="-2060"/>
                                    </p:animMotion>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67"/>
                                        </p:tgtEl>
                                        <p:attrNameLst>
                                          <p:attrName>style.visibility</p:attrName>
                                        </p:attrNameLst>
                                      </p:cBhvr>
                                      <p:to>
                                        <p:strVal val="visible"/>
                                      </p:to>
                                    </p:set>
                                    <p:animEffect transition="in" filter="fade">
                                      <p:cBhvr>
                                        <p:cTn id="62" dur="500"/>
                                        <p:tgtEl>
                                          <p:spTgt spid="267"/>
                                        </p:tgtEl>
                                      </p:cBhvr>
                                    </p:animEffect>
                                  </p:childTnLst>
                                </p:cTn>
                              </p:par>
                              <p:par>
                                <p:cTn id="63" presetID="10" presetClass="entr" presetSubtype="0" fill="hold" nodeType="withEffect">
                                  <p:stCondLst>
                                    <p:cond delay="5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par>
                                <p:cTn id="66" presetID="42" presetClass="path" presetSubtype="0" decel="100000" fill="hold" nodeType="withEffect">
                                  <p:stCondLst>
                                    <p:cond delay="500"/>
                                  </p:stCondLst>
                                  <p:childTnLst>
                                    <p:animMotion origin="layout" path="M 7.69231E-7 -4.44444E-6 L 0.00064 -0.0412 " pathEditMode="relative" rAng="0" ptsTypes="AA">
                                      <p:cBhvr>
                                        <p:cTn id="67" dur="750" spd="-100000" fill="hold"/>
                                        <p:tgtEl>
                                          <p:spTgt spid="7"/>
                                        </p:tgtEl>
                                        <p:attrNameLst>
                                          <p:attrName>ppt_x</p:attrName>
                                          <p:attrName>ppt_y</p:attrName>
                                        </p:attrNameLst>
                                      </p:cBhvr>
                                      <p:rCtr x="32" y="-2060"/>
                                    </p:animMotion>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00"/>
                                        </p:tgtEl>
                                        <p:attrNameLst>
                                          <p:attrName>style.visibility</p:attrName>
                                        </p:attrNameLst>
                                      </p:cBhvr>
                                      <p:to>
                                        <p:strVal val="visible"/>
                                      </p:to>
                                    </p:set>
                                    <p:animEffect transition="in" filter="fade">
                                      <p:cBhvr>
                                        <p:cTn id="72" dur="500"/>
                                        <p:tgtEl>
                                          <p:spTgt spid="300"/>
                                        </p:tgtEl>
                                      </p:cBhvr>
                                    </p:animEffect>
                                  </p:childTnLst>
                                </p:cTn>
                              </p:par>
                              <p:par>
                                <p:cTn id="73" presetID="10" presetClass="entr" presetSubtype="0" fill="hold" nodeType="withEffect">
                                  <p:stCondLst>
                                    <p:cond delay="500"/>
                                  </p:stCondLst>
                                  <p:childTnLst>
                                    <p:set>
                                      <p:cBhvr>
                                        <p:cTn id="74" dur="1" fill="hold">
                                          <p:stCondLst>
                                            <p:cond delay="0"/>
                                          </p:stCondLst>
                                        </p:cTn>
                                        <p:tgtEl>
                                          <p:spTgt spid="307"/>
                                        </p:tgtEl>
                                        <p:attrNameLst>
                                          <p:attrName>style.visibility</p:attrName>
                                        </p:attrNameLst>
                                      </p:cBhvr>
                                      <p:to>
                                        <p:strVal val="visible"/>
                                      </p:to>
                                    </p:set>
                                    <p:animEffect transition="in" filter="fade">
                                      <p:cBhvr>
                                        <p:cTn id="75" dur="500"/>
                                        <p:tgtEl>
                                          <p:spTgt spid="307"/>
                                        </p:tgtEl>
                                      </p:cBhvr>
                                    </p:animEffect>
                                  </p:childTnLst>
                                </p:cTn>
                              </p:par>
                              <p:par>
                                <p:cTn id="76" presetID="42" presetClass="path" presetSubtype="0" decel="100000" fill="hold" nodeType="withEffect">
                                  <p:stCondLst>
                                    <p:cond delay="500"/>
                                  </p:stCondLst>
                                  <p:childTnLst>
                                    <p:animMotion origin="layout" path="M 7.69231E-7 -4.44444E-6 L 0.00064 -0.0412 " pathEditMode="relative" rAng="0" ptsTypes="AA">
                                      <p:cBhvr>
                                        <p:cTn id="77" dur="750" spd="-100000" fill="hold"/>
                                        <p:tgtEl>
                                          <p:spTgt spid="307"/>
                                        </p:tgtEl>
                                        <p:attrNameLst>
                                          <p:attrName>ppt_x</p:attrName>
                                          <p:attrName>ppt_y</p:attrName>
                                        </p:attrNameLst>
                                      </p:cBhvr>
                                      <p:rCtr x="32" y="-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98"/>
          <p:cNvSpPr/>
          <p:nvPr/>
        </p:nvSpPr>
        <p:spPr>
          <a:xfrm>
            <a:off x="0" y="0"/>
            <a:ext cx="12192000" cy="6858000"/>
          </a:xfrm>
          <a:prstGeom prst="rect">
            <a:avLst/>
          </a:prstGeom>
          <a:solidFill>
            <a:srgbClr val="18274C"/>
          </a:solidFill>
          <a:ln>
            <a:noFill/>
          </a:ln>
        </p:spPr>
        <p:txBody>
          <a:bodyPr spcFirstLastPara="1" wrap="square" lIns="105500" tIns="52733" rIns="105500" bIns="52733" anchor="ctr" anchorCtr="0">
            <a:noAutofit/>
          </a:bodyPr>
          <a:lstStyle/>
          <a:p>
            <a:pPr algn="ctr"/>
            <a:endParaRPr sz="2133">
              <a:solidFill>
                <a:schemeClr val="lt1"/>
              </a:solidFill>
              <a:latin typeface="Calibri"/>
              <a:ea typeface="Calibri"/>
              <a:cs typeface="Calibri"/>
              <a:sym typeface="Calibri"/>
            </a:endParaRPr>
          </a:p>
        </p:txBody>
      </p:sp>
      <p:sp>
        <p:nvSpPr>
          <p:cNvPr id="1545" name="Google Shape;1545;p198"/>
          <p:cNvSpPr/>
          <p:nvPr/>
        </p:nvSpPr>
        <p:spPr>
          <a:xfrm>
            <a:off x="216" y="2895717"/>
            <a:ext cx="12191600" cy="3962400"/>
          </a:xfrm>
          <a:prstGeom prst="rect">
            <a:avLst/>
          </a:prstGeom>
          <a:solidFill>
            <a:srgbClr val="22335F"/>
          </a:solidFill>
          <a:ln>
            <a:noFill/>
          </a:ln>
        </p:spPr>
        <p:txBody>
          <a:bodyPr spcFirstLastPara="1" wrap="square" lIns="105500" tIns="52733" rIns="105500" bIns="52733" anchor="ctr" anchorCtr="0">
            <a:noAutofit/>
          </a:bodyPr>
          <a:lstStyle/>
          <a:p>
            <a:pPr algn="ctr"/>
            <a:endParaRPr sz="2133">
              <a:solidFill>
                <a:schemeClr val="lt1"/>
              </a:solidFill>
              <a:latin typeface="Calibri"/>
              <a:ea typeface="Calibri"/>
              <a:cs typeface="Calibri"/>
              <a:sym typeface="Calibri"/>
            </a:endParaRPr>
          </a:p>
        </p:txBody>
      </p:sp>
      <p:sp>
        <p:nvSpPr>
          <p:cNvPr id="1546" name="Google Shape;1546;p198"/>
          <p:cNvSpPr txBox="1"/>
          <p:nvPr/>
        </p:nvSpPr>
        <p:spPr>
          <a:xfrm>
            <a:off x="2344467" y="461167"/>
            <a:ext cx="7472800" cy="738664"/>
          </a:xfrm>
          <a:prstGeom prst="rect">
            <a:avLst/>
          </a:prstGeom>
          <a:noFill/>
          <a:ln>
            <a:noFill/>
          </a:ln>
        </p:spPr>
        <p:txBody>
          <a:bodyPr spcFirstLastPara="1" wrap="square" lIns="0" tIns="0" rIns="0" bIns="0" anchor="t" anchorCtr="0">
            <a:spAutoFit/>
          </a:bodyPr>
          <a:lstStyle/>
          <a:p>
            <a:pPr algn="ctr"/>
            <a:r>
              <a:rPr lang="fr-FR" sz="2400">
                <a:solidFill>
                  <a:schemeClr val="lt1"/>
                </a:solidFill>
                <a:latin typeface="Lato Black"/>
                <a:ea typeface="Lato Black"/>
                <a:cs typeface="Lato Black"/>
                <a:sym typeface="Lato Black"/>
              </a:rPr>
              <a:t>Les élus locaux sont-ils prêts à déployer</a:t>
            </a:r>
            <a:br>
              <a:rPr lang="fr-FR" sz="2400">
                <a:solidFill>
                  <a:schemeClr val="lt1"/>
                </a:solidFill>
                <a:latin typeface="Lato Black"/>
                <a:ea typeface="Lato Black"/>
                <a:cs typeface="Lato Black"/>
                <a:sym typeface="Lato Black"/>
              </a:rPr>
            </a:br>
            <a:r>
              <a:rPr lang="fr-FR" sz="2400">
                <a:solidFill>
                  <a:schemeClr val="lt1"/>
                </a:solidFill>
                <a:latin typeface="Lato Black"/>
                <a:ea typeface="Lato Black"/>
                <a:cs typeface="Lato Black"/>
                <a:sym typeface="Lato Black"/>
              </a:rPr>
              <a:t>la mobilité autonome sur leur territoire ? </a:t>
            </a:r>
            <a:endParaRPr sz="2133"/>
          </a:p>
        </p:txBody>
      </p:sp>
      <p:pic>
        <p:nvPicPr>
          <p:cNvPr id="1547" name="Google Shape;1547;p198"/>
          <p:cNvPicPr preferRelativeResize="0"/>
          <p:nvPr/>
        </p:nvPicPr>
        <p:blipFill rotWithShape="1">
          <a:blip r:embed="rId3">
            <a:alphaModFix/>
          </a:blip>
          <a:srcRect/>
          <a:stretch/>
        </p:blipFill>
        <p:spPr>
          <a:xfrm>
            <a:off x="184036" y="6548028"/>
            <a:ext cx="1122933" cy="189713"/>
          </a:xfrm>
          <a:prstGeom prst="rect">
            <a:avLst/>
          </a:prstGeom>
          <a:noFill/>
          <a:ln>
            <a:noFill/>
          </a:ln>
        </p:spPr>
      </p:pic>
      <p:pic>
        <p:nvPicPr>
          <p:cNvPr id="1548" name="Google Shape;1548;p198"/>
          <p:cNvPicPr preferRelativeResize="0"/>
          <p:nvPr/>
        </p:nvPicPr>
        <p:blipFill rotWithShape="1">
          <a:blip r:embed="rId4">
            <a:alphaModFix/>
          </a:blip>
          <a:srcRect/>
          <a:stretch/>
        </p:blipFill>
        <p:spPr>
          <a:xfrm>
            <a:off x="11046639" y="6630995"/>
            <a:ext cx="717804" cy="124836"/>
          </a:xfrm>
          <a:prstGeom prst="rect">
            <a:avLst/>
          </a:prstGeom>
          <a:noFill/>
          <a:ln>
            <a:noFill/>
          </a:ln>
        </p:spPr>
      </p:pic>
      <p:pic>
        <p:nvPicPr>
          <p:cNvPr id="1549" name="Google Shape;1549;p198"/>
          <p:cNvPicPr preferRelativeResize="0"/>
          <p:nvPr/>
        </p:nvPicPr>
        <p:blipFill rotWithShape="1">
          <a:blip r:embed="rId5">
            <a:alphaModFix/>
          </a:blip>
          <a:srcRect b="52082"/>
          <a:stretch/>
        </p:blipFill>
        <p:spPr>
          <a:xfrm>
            <a:off x="1664552" y="6577016"/>
            <a:ext cx="679928" cy="109537"/>
          </a:xfrm>
          <a:prstGeom prst="rect">
            <a:avLst/>
          </a:prstGeom>
          <a:noFill/>
          <a:ln>
            <a:noFill/>
          </a:ln>
        </p:spPr>
      </p:pic>
      <p:grpSp>
        <p:nvGrpSpPr>
          <p:cNvPr id="1550" name="Google Shape;1550;p198"/>
          <p:cNvGrpSpPr/>
          <p:nvPr/>
        </p:nvGrpSpPr>
        <p:grpSpPr>
          <a:xfrm>
            <a:off x="3625000" y="1479842"/>
            <a:ext cx="4942277" cy="1125695"/>
            <a:chOff x="2945239" y="1479842"/>
            <a:chExt cx="4015500" cy="1125695"/>
          </a:xfrm>
        </p:grpSpPr>
        <p:grpSp>
          <p:nvGrpSpPr>
            <p:cNvPr id="1551" name="Google Shape;1551;p198"/>
            <p:cNvGrpSpPr/>
            <p:nvPr/>
          </p:nvGrpSpPr>
          <p:grpSpPr>
            <a:xfrm>
              <a:off x="3519171" y="1479842"/>
              <a:ext cx="2867650" cy="208200"/>
              <a:chOff x="66674" y="1136942"/>
              <a:chExt cx="2867650" cy="208200"/>
            </a:xfrm>
          </p:grpSpPr>
          <p:sp>
            <p:nvSpPr>
              <p:cNvPr id="1552" name="Google Shape;1552;p198"/>
              <p:cNvSpPr/>
              <p:nvPr/>
            </p:nvSpPr>
            <p:spPr>
              <a:xfrm>
                <a:off x="66674" y="1136942"/>
                <a:ext cx="1176600" cy="208200"/>
              </a:xfrm>
              <a:prstGeom prst="parallelogram">
                <a:avLst>
                  <a:gd name="adj" fmla="val 25000"/>
                </a:avLst>
              </a:prstGeom>
              <a:noFill/>
              <a:ln w="9525" cap="sq" cmpd="sng">
                <a:solidFill>
                  <a:srgbClr val="C4DC01"/>
                </a:solidFill>
                <a:prstDash val="solid"/>
                <a:miter lim="800000"/>
                <a:headEnd type="none" w="sm" len="sm"/>
                <a:tailEnd type="none" w="sm" len="sm"/>
              </a:ln>
            </p:spPr>
            <p:txBody>
              <a:bodyPr spcFirstLastPara="1" wrap="square" lIns="41533" tIns="0" rIns="0" bIns="0" anchor="ctr" anchorCtr="0">
                <a:noAutofit/>
              </a:bodyPr>
              <a:lstStyle/>
              <a:p>
                <a:pPr algn="ctr"/>
                <a:r>
                  <a:rPr lang="fr-FR" sz="1200">
                    <a:solidFill>
                      <a:schemeClr val="lt1"/>
                    </a:solidFill>
                    <a:latin typeface="Lato Black"/>
                    <a:ea typeface="Lato Black"/>
                    <a:cs typeface="Lato Black"/>
                    <a:sym typeface="Lato Black"/>
                  </a:rPr>
                  <a:t>INTENTION</a:t>
                </a:r>
                <a:endParaRPr sz="1600"/>
              </a:p>
            </p:txBody>
          </p:sp>
          <p:sp>
            <p:nvSpPr>
              <p:cNvPr id="1553" name="Google Shape;1553;p198"/>
              <p:cNvSpPr/>
              <p:nvPr/>
            </p:nvSpPr>
            <p:spPr>
              <a:xfrm>
                <a:off x="1279524" y="1136942"/>
                <a:ext cx="1654800" cy="208200"/>
              </a:xfrm>
              <a:prstGeom prst="parallelogram">
                <a:avLst>
                  <a:gd name="adj" fmla="val 25000"/>
                </a:avLst>
              </a:prstGeom>
              <a:solidFill>
                <a:srgbClr val="C4DC01"/>
              </a:solidFill>
              <a:ln>
                <a:noFill/>
              </a:ln>
            </p:spPr>
            <p:txBody>
              <a:bodyPr spcFirstLastPara="1" wrap="square" lIns="41533" tIns="0" rIns="0" bIns="0" anchor="ctr" anchorCtr="0">
                <a:noAutofit/>
              </a:bodyPr>
              <a:lstStyle/>
              <a:p>
                <a:pPr algn="ctr"/>
                <a:r>
                  <a:rPr lang="fr-FR" sz="1200">
                    <a:solidFill>
                      <a:srgbClr val="213467"/>
                    </a:solidFill>
                    <a:latin typeface="Lato Black"/>
                    <a:ea typeface="Lato Black"/>
                    <a:cs typeface="Lato Black"/>
                    <a:sym typeface="Lato Black"/>
                  </a:rPr>
                  <a:t>DE DÉPLOIEMENT </a:t>
                </a:r>
                <a:endParaRPr sz="1600"/>
              </a:p>
            </p:txBody>
          </p:sp>
        </p:grpSp>
        <p:sp>
          <p:nvSpPr>
            <p:cNvPr id="1554" name="Google Shape;1554;p198"/>
            <p:cNvSpPr txBox="1"/>
            <p:nvPr/>
          </p:nvSpPr>
          <p:spPr>
            <a:xfrm>
              <a:off x="2945239" y="1801555"/>
              <a:ext cx="4015500" cy="287323"/>
            </a:xfrm>
            <a:prstGeom prst="rect">
              <a:avLst/>
            </a:prstGeom>
            <a:noFill/>
            <a:ln>
              <a:noFill/>
            </a:ln>
          </p:spPr>
          <p:txBody>
            <a:bodyPr spcFirstLastPara="1" wrap="square" lIns="0" tIns="0" rIns="0" bIns="0" anchor="t" anchorCtr="0">
              <a:spAutoFit/>
            </a:bodyPr>
            <a:lstStyle/>
            <a:p>
              <a:pPr algn="ctr"/>
              <a:r>
                <a:rPr lang="fr-FR" sz="1867">
                  <a:solidFill>
                    <a:srgbClr val="C4DC01"/>
                  </a:solidFill>
                  <a:latin typeface="Lato Black"/>
                  <a:ea typeface="Lato Black"/>
                  <a:cs typeface="Lato Black"/>
                  <a:sym typeface="Lato Black"/>
                </a:rPr>
                <a:t>des </a:t>
              </a:r>
              <a:r>
                <a:rPr lang="fr-FR" sz="1867">
                  <a:solidFill>
                    <a:schemeClr val="lt1"/>
                  </a:solidFill>
                  <a:latin typeface="Lato Black"/>
                  <a:ea typeface="Lato Black"/>
                  <a:cs typeface="Lato Black"/>
                  <a:sym typeface="Lato Black"/>
                </a:rPr>
                <a:t>élus locaux </a:t>
              </a:r>
              <a:r>
                <a:rPr lang="fr-FR" sz="1867">
                  <a:solidFill>
                    <a:srgbClr val="C4DC01"/>
                  </a:solidFill>
                  <a:latin typeface="Lato Black"/>
                  <a:ea typeface="Lato Black"/>
                  <a:cs typeface="Lato Black"/>
                  <a:sym typeface="Lato Black"/>
                </a:rPr>
                <a:t>&amp; acceptabilité </a:t>
              </a:r>
              <a:r>
                <a:rPr lang="fr-FR" sz="1867">
                  <a:solidFill>
                    <a:schemeClr val="lt1"/>
                  </a:solidFill>
                  <a:latin typeface="Lato Black"/>
                  <a:ea typeface="Lato Black"/>
                  <a:cs typeface="Lato Black"/>
                  <a:sym typeface="Lato Black"/>
                </a:rPr>
                <a:t>des Français</a:t>
              </a:r>
              <a:endParaRPr sz="1600"/>
            </a:p>
          </p:txBody>
        </p:sp>
        <p:grpSp>
          <p:nvGrpSpPr>
            <p:cNvPr id="1555" name="Google Shape;1555;p198"/>
            <p:cNvGrpSpPr/>
            <p:nvPr/>
          </p:nvGrpSpPr>
          <p:grpSpPr>
            <a:xfrm>
              <a:off x="4748498" y="2204706"/>
              <a:ext cx="408738" cy="400831"/>
              <a:chOff x="8121739" y="2082403"/>
              <a:chExt cx="266400" cy="261247"/>
            </a:xfrm>
          </p:grpSpPr>
          <p:grpSp>
            <p:nvGrpSpPr>
              <p:cNvPr id="1556" name="Google Shape;1556;p198"/>
              <p:cNvGrpSpPr/>
              <p:nvPr/>
            </p:nvGrpSpPr>
            <p:grpSpPr>
              <a:xfrm>
                <a:off x="8166081" y="2084879"/>
                <a:ext cx="177839" cy="258771"/>
                <a:chOff x="6287084" y="3609975"/>
                <a:chExt cx="177839" cy="293291"/>
              </a:xfrm>
            </p:grpSpPr>
            <p:sp>
              <p:nvSpPr>
                <p:cNvPr id="1557" name="Google Shape;1557;p198"/>
                <p:cNvSpPr/>
                <p:nvPr/>
              </p:nvSpPr>
              <p:spPr>
                <a:xfrm>
                  <a:off x="6287084" y="3609976"/>
                  <a:ext cx="59117" cy="290513"/>
                </a:xfrm>
                <a:custGeom>
                  <a:avLst/>
                  <a:gdLst/>
                  <a:ahLst/>
                  <a:cxnLst/>
                  <a:rect l="l" t="t" r="r" b="b"/>
                  <a:pathLst>
                    <a:path w="59117" h="290513" extrusionOk="0">
                      <a:moveTo>
                        <a:pt x="0" y="0"/>
                      </a:moveTo>
                      <a:lnTo>
                        <a:pt x="59117" y="0"/>
                      </a:lnTo>
                      <a:lnTo>
                        <a:pt x="58968" y="59826"/>
                      </a:lnTo>
                      <a:cubicBezTo>
                        <a:pt x="58769" y="141228"/>
                        <a:pt x="58610" y="213841"/>
                        <a:pt x="58610" y="251319"/>
                      </a:cubicBezTo>
                      <a:lnTo>
                        <a:pt x="642" y="290513"/>
                      </a:lnTo>
                      <a:close/>
                    </a:path>
                  </a:pathLst>
                </a:custGeom>
                <a:solidFill>
                  <a:srgbClr val="1D3164"/>
                </a:solidFill>
                <a:ln>
                  <a:noFill/>
                </a:ln>
              </p:spPr>
              <p:txBody>
                <a:bodyPr spcFirstLastPara="1" wrap="square" lIns="105500" tIns="52733" rIns="105500" bIns="52733" anchor="t" anchorCtr="0">
                  <a:noAutofit/>
                </a:bodyPr>
                <a:lstStyle/>
                <a:p>
                  <a:endParaRPr sz="2133">
                    <a:solidFill>
                      <a:schemeClr val="dk1"/>
                    </a:solidFill>
                    <a:latin typeface="Calibri"/>
                    <a:ea typeface="Calibri"/>
                    <a:cs typeface="Calibri"/>
                    <a:sym typeface="Calibri"/>
                  </a:endParaRPr>
                </a:p>
              </p:txBody>
            </p:sp>
            <p:sp>
              <p:nvSpPr>
                <p:cNvPr id="1558" name="Google Shape;1558;p198"/>
                <p:cNvSpPr/>
                <p:nvPr/>
              </p:nvSpPr>
              <p:spPr>
                <a:xfrm>
                  <a:off x="6345238" y="3609976"/>
                  <a:ext cx="59711" cy="252413"/>
                </a:xfrm>
                <a:custGeom>
                  <a:avLst/>
                  <a:gdLst/>
                  <a:ahLst/>
                  <a:cxnLst/>
                  <a:rect l="l" t="t" r="r" b="b"/>
                  <a:pathLst>
                    <a:path w="59711" h="252413" extrusionOk="0">
                      <a:moveTo>
                        <a:pt x="0" y="0"/>
                      </a:moveTo>
                      <a:lnTo>
                        <a:pt x="59711" y="0"/>
                      </a:lnTo>
                      <a:lnTo>
                        <a:pt x="59165" y="252413"/>
                      </a:lnTo>
                      <a:lnTo>
                        <a:pt x="29583" y="232750"/>
                      </a:lnTo>
                      <a:lnTo>
                        <a:pt x="0" y="252413"/>
                      </a:lnTo>
                      <a:close/>
                    </a:path>
                  </a:pathLst>
                </a:custGeom>
                <a:solidFill>
                  <a:srgbClr val="FFFFFF"/>
                </a:solidFill>
                <a:ln>
                  <a:noFill/>
                </a:ln>
              </p:spPr>
              <p:txBody>
                <a:bodyPr spcFirstLastPara="1" wrap="square" lIns="105500" tIns="52733" rIns="105500" bIns="52733" anchor="t" anchorCtr="0">
                  <a:noAutofit/>
                </a:bodyPr>
                <a:lstStyle/>
                <a:p>
                  <a:endParaRPr sz="2133">
                    <a:solidFill>
                      <a:schemeClr val="dk1"/>
                    </a:solidFill>
                    <a:latin typeface="Calibri"/>
                    <a:ea typeface="Calibri"/>
                    <a:cs typeface="Calibri"/>
                    <a:sym typeface="Calibri"/>
                  </a:endParaRPr>
                </a:p>
              </p:txBody>
            </p:sp>
            <p:sp>
              <p:nvSpPr>
                <p:cNvPr id="1559" name="Google Shape;1559;p198"/>
                <p:cNvSpPr/>
                <p:nvPr/>
              </p:nvSpPr>
              <p:spPr>
                <a:xfrm>
                  <a:off x="6403975" y="3609975"/>
                  <a:ext cx="60948" cy="293291"/>
                </a:xfrm>
                <a:custGeom>
                  <a:avLst/>
                  <a:gdLst/>
                  <a:ahLst/>
                  <a:cxnLst/>
                  <a:rect l="l" t="t" r="r" b="b"/>
                  <a:pathLst>
                    <a:path w="60948" h="293291" extrusionOk="0">
                      <a:moveTo>
                        <a:pt x="0" y="0"/>
                      </a:moveTo>
                      <a:lnTo>
                        <a:pt x="60948" y="0"/>
                      </a:lnTo>
                      <a:lnTo>
                        <a:pt x="58757" y="293291"/>
                      </a:lnTo>
                      <a:lnTo>
                        <a:pt x="0" y="253985"/>
                      </a:lnTo>
                      <a:close/>
                    </a:path>
                  </a:pathLst>
                </a:custGeom>
                <a:solidFill>
                  <a:srgbClr val="ED1F29"/>
                </a:solidFill>
                <a:ln>
                  <a:noFill/>
                </a:ln>
              </p:spPr>
              <p:txBody>
                <a:bodyPr spcFirstLastPara="1" wrap="square" lIns="105500" tIns="52733" rIns="105500" bIns="52733" anchor="t" anchorCtr="0">
                  <a:noAutofit/>
                </a:bodyPr>
                <a:lstStyle/>
                <a:p>
                  <a:endParaRPr sz="2133">
                    <a:solidFill>
                      <a:schemeClr val="dk1"/>
                    </a:solidFill>
                    <a:latin typeface="Calibri"/>
                    <a:ea typeface="Calibri"/>
                    <a:cs typeface="Calibri"/>
                    <a:sym typeface="Calibri"/>
                  </a:endParaRPr>
                </a:p>
              </p:txBody>
            </p:sp>
          </p:grpSp>
          <p:cxnSp>
            <p:nvCxnSpPr>
              <p:cNvPr id="1560" name="Google Shape;1560;p198"/>
              <p:cNvCxnSpPr/>
              <p:nvPr/>
            </p:nvCxnSpPr>
            <p:spPr>
              <a:xfrm>
                <a:off x="8121739" y="2082403"/>
                <a:ext cx="266400" cy="0"/>
              </a:xfrm>
              <a:prstGeom prst="straightConnector1">
                <a:avLst/>
              </a:prstGeom>
              <a:noFill/>
              <a:ln w="9525" cap="flat" cmpd="sng">
                <a:solidFill>
                  <a:schemeClr val="lt1"/>
                </a:solidFill>
                <a:prstDash val="solid"/>
                <a:miter lim="800000"/>
                <a:headEnd type="none" w="sm" len="sm"/>
                <a:tailEnd type="none" w="sm" len="sm"/>
              </a:ln>
            </p:spPr>
          </p:cxnSp>
        </p:grpSp>
      </p:grpSp>
      <p:grpSp>
        <p:nvGrpSpPr>
          <p:cNvPr id="1561" name="Google Shape;1561;p198"/>
          <p:cNvGrpSpPr/>
          <p:nvPr/>
        </p:nvGrpSpPr>
        <p:grpSpPr>
          <a:xfrm>
            <a:off x="1086367" y="2564869"/>
            <a:ext cx="4511399" cy="3333745"/>
            <a:chOff x="882651" y="2564868"/>
            <a:chExt cx="3665420" cy="3333745"/>
          </a:xfrm>
        </p:grpSpPr>
        <p:sp>
          <p:nvSpPr>
            <p:cNvPr id="1562" name="Google Shape;1562;p198"/>
            <p:cNvSpPr txBox="1"/>
            <p:nvPr/>
          </p:nvSpPr>
          <p:spPr>
            <a:xfrm>
              <a:off x="895371" y="4139565"/>
              <a:ext cx="1646100" cy="553998"/>
            </a:xfrm>
            <a:prstGeom prst="rect">
              <a:avLst/>
            </a:prstGeom>
            <a:noFill/>
            <a:ln>
              <a:noFill/>
            </a:ln>
          </p:spPr>
          <p:txBody>
            <a:bodyPr spcFirstLastPara="1" wrap="square" lIns="0" tIns="0" rIns="0" bIns="0" anchor="t" anchorCtr="0">
              <a:spAutoFit/>
            </a:bodyPr>
            <a:lstStyle/>
            <a:p>
              <a:pPr algn="ctr"/>
              <a:r>
                <a:rPr lang="fr-FR" sz="1200">
                  <a:solidFill>
                    <a:schemeClr val="lt1"/>
                  </a:solidFill>
                  <a:latin typeface="Lato Black"/>
                  <a:ea typeface="Lato Black"/>
                  <a:cs typeface="Lato Black"/>
                  <a:sym typeface="Lato Black"/>
                </a:rPr>
                <a:t>70% </a:t>
              </a:r>
              <a:r>
                <a:rPr lang="fr-FR" sz="1200">
                  <a:solidFill>
                    <a:schemeClr val="lt1"/>
                  </a:solidFill>
                  <a:latin typeface="Lato Light"/>
                  <a:ea typeface="Lato Light"/>
                  <a:cs typeface="Lato Light"/>
                  <a:sym typeface="Lato Light"/>
                </a:rPr>
                <a:t>ont une préférence pour la </a:t>
              </a:r>
              <a:r>
                <a:rPr lang="fr-FR" sz="1200">
                  <a:solidFill>
                    <a:srgbClr val="83D0F5"/>
                  </a:solidFill>
                  <a:latin typeface="Lato Black"/>
                  <a:ea typeface="Lato Black"/>
                  <a:cs typeface="Lato Black"/>
                  <a:sym typeface="Lato Black"/>
                </a:rPr>
                <a:t>voiture personnelle autonome</a:t>
              </a:r>
              <a:endParaRPr sz="1600"/>
            </a:p>
          </p:txBody>
        </p:sp>
        <p:sp>
          <p:nvSpPr>
            <p:cNvPr id="1563" name="Google Shape;1563;p198"/>
            <p:cNvSpPr txBox="1"/>
            <p:nvPr/>
          </p:nvSpPr>
          <p:spPr>
            <a:xfrm>
              <a:off x="882651" y="5159949"/>
              <a:ext cx="1646100" cy="369332"/>
            </a:xfrm>
            <a:prstGeom prst="rect">
              <a:avLst/>
            </a:prstGeom>
            <a:noFill/>
            <a:ln>
              <a:noFill/>
            </a:ln>
          </p:spPr>
          <p:txBody>
            <a:bodyPr spcFirstLastPara="1" wrap="square" lIns="0" tIns="0" rIns="0" bIns="0" anchor="t" anchorCtr="0">
              <a:spAutoFit/>
            </a:bodyPr>
            <a:lstStyle/>
            <a:p>
              <a:pPr algn="ctr"/>
              <a:r>
                <a:rPr lang="fr-FR" sz="1200">
                  <a:solidFill>
                    <a:schemeClr val="lt1"/>
                  </a:solidFill>
                  <a:latin typeface="Lato Black"/>
                  <a:ea typeface="Lato Black"/>
                  <a:cs typeface="Lato Black"/>
                  <a:sym typeface="Lato Black"/>
                </a:rPr>
                <a:t>42% </a:t>
              </a:r>
              <a:r>
                <a:rPr lang="fr-FR" sz="1200">
                  <a:solidFill>
                    <a:schemeClr val="lt1"/>
                  </a:solidFill>
                  <a:latin typeface="Lato Light"/>
                  <a:ea typeface="Lato Light"/>
                  <a:cs typeface="Lato Light"/>
                  <a:sym typeface="Lato Light"/>
                </a:rPr>
                <a:t>ont </a:t>
              </a:r>
              <a:r>
                <a:rPr lang="fr-FR" sz="1200">
                  <a:solidFill>
                    <a:srgbClr val="83D0F5"/>
                  </a:solidFill>
                  <a:latin typeface="Lato Black"/>
                  <a:ea typeface="Lato Black"/>
                  <a:cs typeface="Lato Black"/>
                  <a:sym typeface="Lato Black"/>
                </a:rPr>
                <a:t>l’intention d’essayer </a:t>
              </a:r>
              <a:r>
                <a:rPr lang="fr-FR" sz="1200">
                  <a:solidFill>
                    <a:schemeClr val="lt1"/>
                  </a:solidFill>
                  <a:latin typeface="Lato Light"/>
                  <a:ea typeface="Lato Light"/>
                  <a:cs typeface="Lato Light"/>
                  <a:sym typeface="Lato Light"/>
                </a:rPr>
                <a:t>un véhicule autonome</a:t>
              </a:r>
              <a:endParaRPr sz="1600"/>
            </a:p>
          </p:txBody>
        </p:sp>
        <p:sp>
          <p:nvSpPr>
            <p:cNvPr id="1564" name="Google Shape;1564;p198"/>
            <p:cNvSpPr txBox="1"/>
            <p:nvPr/>
          </p:nvSpPr>
          <p:spPr>
            <a:xfrm>
              <a:off x="2901971" y="4139565"/>
              <a:ext cx="1646100" cy="553998"/>
            </a:xfrm>
            <a:prstGeom prst="rect">
              <a:avLst/>
            </a:prstGeom>
            <a:noFill/>
            <a:ln>
              <a:noFill/>
            </a:ln>
          </p:spPr>
          <p:txBody>
            <a:bodyPr spcFirstLastPara="1" wrap="square" lIns="0" tIns="0" rIns="0" bIns="0" anchor="t" anchorCtr="0">
              <a:spAutoFit/>
            </a:bodyPr>
            <a:lstStyle/>
            <a:p>
              <a:pPr algn="ctr"/>
              <a:r>
                <a:rPr lang="fr-FR" sz="1200">
                  <a:solidFill>
                    <a:schemeClr val="lt1"/>
                  </a:solidFill>
                  <a:latin typeface="Lato Black"/>
                  <a:ea typeface="Lato Black"/>
                  <a:cs typeface="Lato Black"/>
                  <a:sym typeface="Lato Black"/>
                </a:rPr>
                <a:t>58% </a:t>
              </a:r>
              <a:r>
                <a:rPr lang="fr-FR" sz="1200">
                  <a:solidFill>
                    <a:schemeClr val="lt1"/>
                  </a:solidFill>
                  <a:latin typeface="Lato Light"/>
                  <a:ea typeface="Lato Light"/>
                  <a:cs typeface="Lato Light"/>
                  <a:sym typeface="Lato Light"/>
                </a:rPr>
                <a:t>déclarent </a:t>
              </a:r>
              <a:r>
                <a:rPr lang="fr-FR" sz="1200">
                  <a:solidFill>
                    <a:srgbClr val="83D0F5"/>
                  </a:solidFill>
                  <a:latin typeface="Lato Black"/>
                  <a:ea typeface="Lato Black"/>
                  <a:cs typeface="Lato Black"/>
                  <a:sym typeface="Lato Black"/>
                </a:rPr>
                <a:t>se sentir en sécurité</a:t>
              </a:r>
              <a:r>
                <a:rPr lang="fr-FR" sz="1200">
                  <a:solidFill>
                    <a:schemeClr val="lt1"/>
                  </a:solidFill>
                  <a:latin typeface="Lato Light"/>
                  <a:ea typeface="Lato Light"/>
                  <a:cs typeface="Lato Light"/>
                  <a:sym typeface="Lato Light"/>
                </a:rPr>
                <a:t> dans un véhicule autonome</a:t>
              </a:r>
              <a:endParaRPr sz="1600"/>
            </a:p>
          </p:txBody>
        </p:sp>
        <p:sp>
          <p:nvSpPr>
            <p:cNvPr id="1565" name="Google Shape;1565;p198"/>
            <p:cNvSpPr txBox="1"/>
            <p:nvPr/>
          </p:nvSpPr>
          <p:spPr>
            <a:xfrm>
              <a:off x="2889251" y="5159949"/>
              <a:ext cx="1646100" cy="738664"/>
            </a:xfrm>
            <a:prstGeom prst="rect">
              <a:avLst/>
            </a:prstGeom>
            <a:noFill/>
            <a:ln>
              <a:noFill/>
            </a:ln>
          </p:spPr>
          <p:txBody>
            <a:bodyPr spcFirstLastPara="1" wrap="square" lIns="0" tIns="0" rIns="0" bIns="0" anchor="t" anchorCtr="0">
              <a:spAutoFit/>
            </a:bodyPr>
            <a:lstStyle/>
            <a:p>
              <a:pPr algn="ctr"/>
              <a:r>
                <a:rPr lang="fr-FR" sz="1200">
                  <a:solidFill>
                    <a:schemeClr val="lt1"/>
                  </a:solidFill>
                  <a:latin typeface="Lato Black"/>
                  <a:ea typeface="Lato Black"/>
                  <a:cs typeface="Lato Black"/>
                  <a:sym typeface="Lato Black"/>
                </a:rPr>
                <a:t>55% </a:t>
              </a:r>
              <a:r>
                <a:rPr lang="fr-FR" sz="1200">
                  <a:solidFill>
                    <a:schemeClr val="lt1"/>
                  </a:solidFill>
                  <a:latin typeface="Lato Light"/>
                  <a:ea typeface="Lato Light"/>
                  <a:cs typeface="Lato Light"/>
                  <a:sym typeface="Lato Light"/>
                </a:rPr>
                <a:t>considèrent que la mobilité autonome </a:t>
              </a:r>
              <a:r>
                <a:rPr lang="fr-FR" sz="1200">
                  <a:solidFill>
                    <a:srgbClr val="83D0F5"/>
                  </a:solidFill>
                  <a:latin typeface="Lato Black"/>
                  <a:ea typeface="Lato Black"/>
                  <a:cs typeface="Lato Black"/>
                  <a:sym typeface="Lato Black"/>
                </a:rPr>
                <a:t>détruit</a:t>
              </a:r>
              <a:br>
                <a:rPr lang="fr-FR" sz="1200">
                  <a:solidFill>
                    <a:srgbClr val="83D0F5"/>
                  </a:solidFill>
                  <a:latin typeface="Lato Black"/>
                  <a:ea typeface="Lato Black"/>
                  <a:cs typeface="Lato Black"/>
                  <a:sym typeface="Lato Black"/>
                </a:rPr>
              </a:br>
              <a:r>
                <a:rPr lang="fr-FR" sz="1200">
                  <a:solidFill>
                    <a:srgbClr val="83D0F5"/>
                  </a:solidFill>
                  <a:latin typeface="Lato Black"/>
                  <a:ea typeface="Lato Black"/>
                  <a:cs typeface="Lato Black"/>
                  <a:sym typeface="Lato Black"/>
                </a:rPr>
                <a:t>plus d’emplois qu’elle n’en crée</a:t>
              </a:r>
              <a:endParaRPr sz="1600"/>
            </a:p>
          </p:txBody>
        </p:sp>
        <p:cxnSp>
          <p:nvCxnSpPr>
            <p:cNvPr id="1566" name="Google Shape;1566;p198"/>
            <p:cNvCxnSpPr/>
            <p:nvPr/>
          </p:nvCxnSpPr>
          <p:spPr>
            <a:xfrm>
              <a:off x="1590425" y="4919674"/>
              <a:ext cx="230400" cy="0"/>
            </a:xfrm>
            <a:prstGeom prst="straightConnector1">
              <a:avLst/>
            </a:prstGeom>
            <a:noFill/>
            <a:ln w="9525" cap="flat" cmpd="sng">
              <a:solidFill>
                <a:schemeClr val="lt1">
                  <a:alpha val="46670"/>
                </a:schemeClr>
              </a:solidFill>
              <a:prstDash val="solid"/>
              <a:miter lim="800000"/>
              <a:headEnd type="none" w="sm" len="sm"/>
              <a:tailEnd type="none" w="sm" len="sm"/>
            </a:ln>
          </p:spPr>
        </p:cxnSp>
        <p:cxnSp>
          <p:nvCxnSpPr>
            <p:cNvPr id="1567" name="Google Shape;1567;p198"/>
            <p:cNvCxnSpPr/>
            <p:nvPr/>
          </p:nvCxnSpPr>
          <p:spPr>
            <a:xfrm>
              <a:off x="3597025" y="4919674"/>
              <a:ext cx="230400" cy="0"/>
            </a:xfrm>
            <a:prstGeom prst="straightConnector1">
              <a:avLst/>
            </a:prstGeom>
            <a:noFill/>
            <a:ln w="9525" cap="flat" cmpd="sng">
              <a:solidFill>
                <a:schemeClr val="lt1">
                  <a:alpha val="46670"/>
                </a:schemeClr>
              </a:solidFill>
              <a:prstDash val="solid"/>
              <a:miter lim="800000"/>
              <a:headEnd type="none" w="sm" len="sm"/>
              <a:tailEnd type="none" w="sm" len="sm"/>
            </a:ln>
          </p:spPr>
        </p:cxnSp>
        <p:grpSp>
          <p:nvGrpSpPr>
            <p:cNvPr id="1568" name="Google Shape;1568;p198"/>
            <p:cNvGrpSpPr/>
            <p:nvPr/>
          </p:nvGrpSpPr>
          <p:grpSpPr>
            <a:xfrm>
              <a:off x="2189087" y="2564868"/>
              <a:ext cx="1115594" cy="965023"/>
              <a:chOff x="7150073" y="2286299"/>
              <a:chExt cx="767100" cy="663565"/>
            </a:xfrm>
          </p:grpSpPr>
          <p:sp>
            <p:nvSpPr>
              <p:cNvPr id="1569" name="Google Shape;1569;p198"/>
              <p:cNvSpPr txBox="1"/>
              <p:nvPr/>
            </p:nvSpPr>
            <p:spPr>
              <a:xfrm>
                <a:off x="7150073" y="2752296"/>
                <a:ext cx="767100" cy="197568"/>
              </a:xfrm>
              <a:prstGeom prst="rect">
                <a:avLst/>
              </a:prstGeom>
              <a:noFill/>
              <a:ln>
                <a:noFill/>
              </a:ln>
            </p:spPr>
            <p:txBody>
              <a:bodyPr spcFirstLastPara="1" wrap="square" lIns="0" tIns="0" rIns="0" bIns="0" anchor="t" anchorCtr="0">
                <a:spAutoFit/>
              </a:bodyPr>
              <a:lstStyle/>
              <a:p>
                <a:pPr algn="ctr"/>
                <a:r>
                  <a:rPr lang="fr-FR" sz="1867">
                    <a:solidFill>
                      <a:schemeClr val="lt1"/>
                    </a:solidFill>
                    <a:latin typeface="Lato Light"/>
                    <a:ea typeface="Lato Light"/>
                    <a:cs typeface="Lato Light"/>
                    <a:sym typeface="Lato Light"/>
                  </a:rPr>
                  <a:t>Les</a:t>
                </a:r>
                <a:r>
                  <a:rPr lang="fr-FR" sz="1867">
                    <a:solidFill>
                      <a:srgbClr val="C4DC01"/>
                    </a:solidFill>
                    <a:latin typeface="Lato Black"/>
                    <a:ea typeface="Lato Black"/>
                    <a:cs typeface="Lato Black"/>
                    <a:sym typeface="Lato Black"/>
                  </a:rPr>
                  <a:t> </a:t>
                </a:r>
                <a:r>
                  <a:rPr lang="fr-FR" sz="1867">
                    <a:solidFill>
                      <a:srgbClr val="83D0F5"/>
                    </a:solidFill>
                    <a:latin typeface="Lato Black"/>
                    <a:ea typeface="Lato Black"/>
                    <a:cs typeface="Lato Black"/>
                    <a:sym typeface="Lato Black"/>
                  </a:rPr>
                  <a:t>Français</a:t>
                </a:r>
                <a:endParaRPr sz="1600"/>
              </a:p>
            </p:txBody>
          </p:sp>
          <p:sp>
            <p:nvSpPr>
              <p:cNvPr id="1570" name="Google Shape;1570;p198"/>
              <p:cNvSpPr/>
              <p:nvPr/>
            </p:nvSpPr>
            <p:spPr>
              <a:xfrm>
                <a:off x="7318188" y="2286299"/>
                <a:ext cx="429548" cy="429450"/>
              </a:xfrm>
              <a:custGeom>
                <a:avLst/>
                <a:gdLst/>
                <a:ahLst/>
                <a:cxnLst/>
                <a:rect l="l" t="t" r="r" b="b"/>
                <a:pathLst>
                  <a:path w="1254156" h="1253870" extrusionOk="0">
                    <a:moveTo>
                      <a:pt x="1253612" y="626732"/>
                    </a:moveTo>
                    <a:cubicBezTo>
                      <a:pt x="1253612" y="667309"/>
                      <a:pt x="1212178" y="702932"/>
                      <a:pt x="1204558" y="741794"/>
                    </a:cubicBezTo>
                    <a:cubicBezTo>
                      <a:pt x="1196938" y="780656"/>
                      <a:pt x="1221132" y="830377"/>
                      <a:pt x="1205987" y="866762"/>
                    </a:cubicBezTo>
                    <a:cubicBezTo>
                      <a:pt x="1190842" y="903148"/>
                      <a:pt x="1138645" y="921245"/>
                      <a:pt x="1116547" y="954107"/>
                    </a:cubicBezTo>
                    <a:cubicBezTo>
                      <a:pt x="1094449" y="986968"/>
                      <a:pt x="1098068" y="1042022"/>
                      <a:pt x="1069970" y="1070121"/>
                    </a:cubicBezTo>
                    <a:cubicBezTo>
                      <a:pt x="1041871" y="1098220"/>
                      <a:pt x="987102" y="1094600"/>
                      <a:pt x="953955" y="1116794"/>
                    </a:cubicBezTo>
                    <a:cubicBezTo>
                      <a:pt x="920808" y="1138987"/>
                      <a:pt x="903568" y="1190898"/>
                      <a:pt x="866611" y="1206233"/>
                    </a:cubicBezTo>
                    <a:cubicBezTo>
                      <a:pt x="829654" y="1221569"/>
                      <a:pt x="780886" y="1196708"/>
                      <a:pt x="741548" y="1204805"/>
                    </a:cubicBezTo>
                    <a:cubicBezTo>
                      <a:pt x="702209" y="1212901"/>
                      <a:pt x="667157" y="1253858"/>
                      <a:pt x="626581" y="1253858"/>
                    </a:cubicBezTo>
                    <a:cubicBezTo>
                      <a:pt x="586005" y="1253858"/>
                      <a:pt x="550381" y="1212425"/>
                      <a:pt x="511519" y="1204805"/>
                    </a:cubicBezTo>
                    <a:cubicBezTo>
                      <a:pt x="472657" y="1197185"/>
                      <a:pt x="422936" y="1221283"/>
                      <a:pt x="386551" y="1206233"/>
                    </a:cubicBezTo>
                    <a:cubicBezTo>
                      <a:pt x="350166" y="1191184"/>
                      <a:pt x="332068" y="1138796"/>
                      <a:pt x="299111" y="1116794"/>
                    </a:cubicBezTo>
                    <a:cubicBezTo>
                      <a:pt x="266155" y="1094791"/>
                      <a:pt x="211291" y="1098220"/>
                      <a:pt x="183097" y="1070121"/>
                    </a:cubicBezTo>
                    <a:cubicBezTo>
                      <a:pt x="154903" y="1042022"/>
                      <a:pt x="158713" y="987254"/>
                      <a:pt x="136520" y="954107"/>
                    </a:cubicBezTo>
                    <a:cubicBezTo>
                      <a:pt x="114327" y="920960"/>
                      <a:pt x="62415" y="903815"/>
                      <a:pt x="47080" y="866762"/>
                    </a:cubicBezTo>
                    <a:cubicBezTo>
                      <a:pt x="31745" y="829710"/>
                      <a:pt x="56605" y="781037"/>
                      <a:pt x="48508" y="741794"/>
                    </a:cubicBezTo>
                    <a:cubicBezTo>
                      <a:pt x="40412" y="702551"/>
                      <a:pt x="-545" y="667309"/>
                      <a:pt x="-545" y="626732"/>
                    </a:cubicBezTo>
                    <a:cubicBezTo>
                      <a:pt x="-545" y="586156"/>
                      <a:pt x="40889" y="550532"/>
                      <a:pt x="48508" y="512432"/>
                    </a:cubicBezTo>
                    <a:cubicBezTo>
                      <a:pt x="56129" y="474332"/>
                      <a:pt x="31935" y="423755"/>
                      <a:pt x="47080" y="387369"/>
                    </a:cubicBezTo>
                    <a:cubicBezTo>
                      <a:pt x="62224" y="350984"/>
                      <a:pt x="114517" y="332886"/>
                      <a:pt x="136520" y="300025"/>
                    </a:cubicBezTo>
                    <a:cubicBezTo>
                      <a:pt x="158523" y="267164"/>
                      <a:pt x="154998" y="212109"/>
                      <a:pt x="183097" y="184010"/>
                    </a:cubicBezTo>
                    <a:cubicBezTo>
                      <a:pt x="211196" y="155912"/>
                      <a:pt x="265964" y="159531"/>
                      <a:pt x="299111" y="137338"/>
                    </a:cubicBezTo>
                    <a:cubicBezTo>
                      <a:pt x="332259" y="115145"/>
                      <a:pt x="349499" y="63233"/>
                      <a:pt x="386551" y="47898"/>
                    </a:cubicBezTo>
                    <a:cubicBezTo>
                      <a:pt x="423603" y="32563"/>
                      <a:pt x="472276" y="57423"/>
                      <a:pt x="511519" y="49327"/>
                    </a:cubicBezTo>
                    <a:cubicBezTo>
                      <a:pt x="550762" y="41231"/>
                      <a:pt x="585719" y="-13"/>
                      <a:pt x="626581" y="-13"/>
                    </a:cubicBezTo>
                    <a:cubicBezTo>
                      <a:pt x="667443" y="-13"/>
                      <a:pt x="702781" y="41421"/>
                      <a:pt x="741548" y="48946"/>
                    </a:cubicBezTo>
                    <a:cubicBezTo>
                      <a:pt x="780314" y="56471"/>
                      <a:pt x="830225" y="32468"/>
                      <a:pt x="866611" y="47517"/>
                    </a:cubicBezTo>
                    <a:cubicBezTo>
                      <a:pt x="902996" y="62567"/>
                      <a:pt x="920999" y="114954"/>
                      <a:pt x="953955" y="136957"/>
                    </a:cubicBezTo>
                    <a:cubicBezTo>
                      <a:pt x="986912" y="158960"/>
                      <a:pt x="1041871" y="156007"/>
                      <a:pt x="1069970" y="183629"/>
                    </a:cubicBezTo>
                    <a:cubicBezTo>
                      <a:pt x="1098068" y="211252"/>
                      <a:pt x="1094354" y="266497"/>
                      <a:pt x="1116547" y="299644"/>
                    </a:cubicBezTo>
                    <a:cubicBezTo>
                      <a:pt x="1138740" y="332791"/>
                      <a:pt x="1190652" y="349936"/>
                      <a:pt x="1205987" y="386988"/>
                    </a:cubicBezTo>
                    <a:cubicBezTo>
                      <a:pt x="1221322" y="424040"/>
                      <a:pt x="1196462" y="472713"/>
                      <a:pt x="1204558" y="512051"/>
                    </a:cubicBezTo>
                    <a:cubicBezTo>
                      <a:pt x="1212654" y="551390"/>
                      <a:pt x="1253612" y="586442"/>
                      <a:pt x="1253612" y="626732"/>
                    </a:cubicBezTo>
                    <a:close/>
                  </a:path>
                </a:pathLst>
              </a:custGeom>
              <a:gradFill>
                <a:gsLst>
                  <a:gs pos="0">
                    <a:srgbClr val="062367">
                      <a:alpha val="22745"/>
                    </a:srgbClr>
                  </a:gs>
                  <a:gs pos="3000">
                    <a:srgbClr val="062367">
                      <a:alpha val="22745"/>
                    </a:srgbClr>
                  </a:gs>
                  <a:gs pos="100000">
                    <a:srgbClr val="6784CD">
                      <a:alpha val="18823"/>
                    </a:srgbClr>
                  </a:gs>
                </a:gsLst>
                <a:lin ang="2399891" scaled="0"/>
              </a:gradFill>
              <a:ln>
                <a:noFill/>
              </a:ln>
            </p:spPr>
            <p:txBody>
              <a:bodyPr spcFirstLastPara="1" wrap="square" lIns="105500" tIns="52733" rIns="105500" bIns="52733" anchor="ctr" anchorCtr="0">
                <a:noAutofit/>
              </a:bodyPr>
              <a:lstStyle/>
              <a:p>
                <a:endParaRPr sz="3200">
                  <a:solidFill>
                    <a:schemeClr val="dk1"/>
                  </a:solidFill>
                  <a:latin typeface="Calibri"/>
                  <a:ea typeface="Calibri"/>
                  <a:cs typeface="Calibri"/>
                  <a:sym typeface="Calibri"/>
                </a:endParaRPr>
              </a:p>
            </p:txBody>
          </p:sp>
          <p:sp>
            <p:nvSpPr>
              <p:cNvPr id="1571" name="Google Shape;1571;p198"/>
              <p:cNvSpPr/>
              <p:nvPr/>
            </p:nvSpPr>
            <p:spPr>
              <a:xfrm>
                <a:off x="7357586" y="2325688"/>
                <a:ext cx="351164" cy="351084"/>
              </a:xfrm>
              <a:custGeom>
                <a:avLst/>
                <a:gdLst/>
                <a:ahLst/>
                <a:cxnLst/>
                <a:rect l="l" t="t" r="r" b="b"/>
                <a:pathLst>
                  <a:path w="1254156" h="1253870" extrusionOk="0">
                    <a:moveTo>
                      <a:pt x="1253612" y="626732"/>
                    </a:moveTo>
                    <a:cubicBezTo>
                      <a:pt x="1253612" y="667309"/>
                      <a:pt x="1212178" y="702932"/>
                      <a:pt x="1204558" y="741794"/>
                    </a:cubicBezTo>
                    <a:cubicBezTo>
                      <a:pt x="1196938" y="780656"/>
                      <a:pt x="1221132" y="830377"/>
                      <a:pt x="1205987" y="866762"/>
                    </a:cubicBezTo>
                    <a:cubicBezTo>
                      <a:pt x="1190842" y="903148"/>
                      <a:pt x="1138645" y="921245"/>
                      <a:pt x="1116547" y="954107"/>
                    </a:cubicBezTo>
                    <a:cubicBezTo>
                      <a:pt x="1094449" y="986968"/>
                      <a:pt x="1098068" y="1042022"/>
                      <a:pt x="1069970" y="1070121"/>
                    </a:cubicBezTo>
                    <a:cubicBezTo>
                      <a:pt x="1041871" y="1098220"/>
                      <a:pt x="987102" y="1094600"/>
                      <a:pt x="953955" y="1116794"/>
                    </a:cubicBezTo>
                    <a:cubicBezTo>
                      <a:pt x="920808" y="1138987"/>
                      <a:pt x="903568" y="1190898"/>
                      <a:pt x="866611" y="1206233"/>
                    </a:cubicBezTo>
                    <a:cubicBezTo>
                      <a:pt x="829654" y="1221569"/>
                      <a:pt x="780886" y="1196708"/>
                      <a:pt x="741548" y="1204805"/>
                    </a:cubicBezTo>
                    <a:cubicBezTo>
                      <a:pt x="702209" y="1212901"/>
                      <a:pt x="667157" y="1253858"/>
                      <a:pt x="626581" y="1253858"/>
                    </a:cubicBezTo>
                    <a:cubicBezTo>
                      <a:pt x="586005" y="1253858"/>
                      <a:pt x="550381" y="1212425"/>
                      <a:pt x="511519" y="1204805"/>
                    </a:cubicBezTo>
                    <a:cubicBezTo>
                      <a:pt x="472657" y="1197185"/>
                      <a:pt x="422936" y="1221283"/>
                      <a:pt x="386551" y="1206233"/>
                    </a:cubicBezTo>
                    <a:cubicBezTo>
                      <a:pt x="350166" y="1191184"/>
                      <a:pt x="332068" y="1138796"/>
                      <a:pt x="299111" y="1116794"/>
                    </a:cubicBezTo>
                    <a:cubicBezTo>
                      <a:pt x="266155" y="1094791"/>
                      <a:pt x="211291" y="1098220"/>
                      <a:pt x="183097" y="1070121"/>
                    </a:cubicBezTo>
                    <a:cubicBezTo>
                      <a:pt x="154903" y="1042022"/>
                      <a:pt x="158713" y="987254"/>
                      <a:pt x="136520" y="954107"/>
                    </a:cubicBezTo>
                    <a:cubicBezTo>
                      <a:pt x="114327" y="920960"/>
                      <a:pt x="62415" y="903815"/>
                      <a:pt x="47080" y="866762"/>
                    </a:cubicBezTo>
                    <a:cubicBezTo>
                      <a:pt x="31745" y="829710"/>
                      <a:pt x="56605" y="781037"/>
                      <a:pt x="48508" y="741794"/>
                    </a:cubicBezTo>
                    <a:cubicBezTo>
                      <a:pt x="40412" y="702551"/>
                      <a:pt x="-545" y="667309"/>
                      <a:pt x="-545" y="626732"/>
                    </a:cubicBezTo>
                    <a:cubicBezTo>
                      <a:pt x="-545" y="586156"/>
                      <a:pt x="40889" y="550532"/>
                      <a:pt x="48508" y="512432"/>
                    </a:cubicBezTo>
                    <a:cubicBezTo>
                      <a:pt x="56129" y="474332"/>
                      <a:pt x="31935" y="423755"/>
                      <a:pt x="47080" y="387369"/>
                    </a:cubicBezTo>
                    <a:cubicBezTo>
                      <a:pt x="62224" y="350984"/>
                      <a:pt x="114517" y="332886"/>
                      <a:pt x="136520" y="300025"/>
                    </a:cubicBezTo>
                    <a:cubicBezTo>
                      <a:pt x="158523" y="267164"/>
                      <a:pt x="154998" y="212109"/>
                      <a:pt x="183097" y="184010"/>
                    </a:cubicBezTo>
                    <a:cubicBezTo>
                      <a:pt x="211196" y="155912"/>
                      <a:pt x="265964" y="159531"/>
                      <a:pt x="299111" y="137338"/>
                    </a:cubicBezTo>
                    <a:cubicBezTo>
                      <a:pt x="332259" y="115145"/>
                      <a:pt x="349499" y="63233"/>
                      <a:pt x="386551" y="47898"/>
                    </a:cubicBezTo>
                    <a:cubicBezTo>
                      <a:pt x="423603" y="32563"/>
                      <a:pt x="472276" y="57423"/>
                      <a:pt x="511519" y="49327"/>
                    </a:cubicBezTo>
                    <a:cubicBezTo>
                      <a:pt x="550762" y="41231"/>
                      <a:pt x="585719" y="-13"/>
                      <a:pt x="626581" y="-13"/>
                    </a:cubicBezTo>
                    <a:cubicBezTo>
                      <a:pt x="667443" y="-13"/>
                      <a:pt x="702781" y="41421"/>
                      <a:pt x="741548" y="48946"/>
                    </a:cubicBezTo>
                    <a:cubicBezTo>
                      <a:pt x="780314" y="56471"/>
                      <a:pt x="830225" y="32468"/>
                      <a:pt x="866611" y="47517"/>
                    </a:cubicBezTo>
                    <a:cubicBezTo>
                      <a:pt x="902996" y="62567"/>
                      <a:pt x="920999" y="114954"/>
                      <a:pt x="953955" y="136957"/>
                    </a:cubicBezTo>
                    <a:cubicBezTo>
                      <a:pt x="986912" y="158960"/>
                      <a:pt x="1041871" y="156007"/>
                      <a:pt x="1069970" y="183629"/>
                    </a:cubicBezTo>
                    <a:cubicBezTo>
                      <a:pt x="1098068" y="211252"/>
                      <a:pt x="1094354" y="266497"/>
                      <a:pt x="1116547" y="299644"/>
                    </a:cubicBezTo>
                    <a:cubicBezTo>
                      <a:pt x="1138740" y="332791"/>
                      <a:pt x="1190652" y="349936"/>
                      <a:pt x="1205987" y="386988"/>
                    </a:cubicBezTo>
                    <a:cubicBezTo>
                      <a:pt x="1221322" y="424040"/>
                      <a:pt x="1196462" y="472713"/>
                      <a:pt x="1204558" y="512051"/>
                    </a:cubicBezTo>
                    <a:cubicBezTo>
                      <a:pt x="1212654" y="551390"/>
                      <a:pt x="1253612" y="586442"/>
                      <a:pt x="1253612" y="626732"/>
                    </a:cubicBezTo>
                    <a:close/>
                  </a:path>
                </a:pathLst>
              </a:custGeom>
              <a:gradFill>
                <a:gsLst>
                  <a:gs pos="0">
                    <a:srgbClr val="062367"/>
                  </a:gs>
                  <a:gs pos="3000">
                    <a:srgbClr val="062367"/>
                  </a:gs>
                  <a:gs pos="100000">
                    <a:srgbClr val="6784CD"/>
                  </a:gs>
                </a:gsLst>
                <a:lin ang="2399891" scaled="0"/>
              </a:gradFill>
              <a:ln>
                <a:noFill/>
              </a:ln>
              <a:effectLst>
                <a:outerShdw dist="12700" dir="2700000" algn="tl" rotWithShape="0">
                  <a:schemeClr val="dk1">
                    <a:alpha val="33730"/>
                  </a:schemeClr>
                </a:outerShdw>
              </a:effectLst>
            </p:spPr>
            <p:txBody>
              <a:bodyPr spcFirstLastPara="1" wrap="square" lIns="105500" tIns="52733" rIns="105500" bIns="52733" anchor="ctr" anchorCtr="0">
                <a:noAutofit/>
              </a:bodyPr>
              <a:lstStyle/>
              <a:p>
                <a:endParaRPr sz="3200">
                  <a:solidFill>
                    <a:schemeClr val="dk1"/>
                  </a:solidFill>
                  <a:latin typeface="Calibri"/>
                  <a:ea typeface="Calibri"/>
                  <a:cs typeface="Calibri"/>
                  <a:sym typeface="Calibri"/>
                </a:endParaRPr>
              </a:p>
            </p:txBody>
          </p:sp>
          <p:sp>
            <p:nvSpPr>
              <p:cNvPr id="1572" name="Google Shape;1572;p198"/>
              <p:cNvSpPr/>
              <p:nvPr/>
            </p:nvSpPr>
            <p:spPr>
              <a:xfrm>
                <a:off x="7444202" y="2447453"/>
                <a:ext cx="177370" cy="107590"/>
              </a:xfrm>
              <a:custGeom>
                <a:avLst/>
                <a:gdLst/>
                <a:ahLst/>
                <a:cxnLst/>
                <a:rect l="l" t="t" r="r" b="b"/>
                <a:pathLst>
                  <a:path w="2217122" h="1344878" extrusionOk="0">
                    <a:moveTo>
                      <a:pt x="1122703" y="1344093"/>
                    </a:moveTo>
                    <a:cubicBezTo>
                      <a:pt x="1281485" y="1348856"/>
                      <a:pt x="1446553" y="1322376"/>
                      <a:pt x="1608478" y="1274656"/>
                    </a:cubicBezTo>
                    <a:cubicBezTo>
                      <a:pt x="1649531" y="1262559"/>
                      <a:pt x="1660008" y="1242176"/>
                      <a:pt x="1656674" y="1202837"/>
                    </a:cubicBezTo>
                    <a:cubicBezTo>
                      <a:pt x="1641244" y="1024625"/>
                      <a:pt x="1525991" y="925850"/>
                      <a:pt x="1366733" y="869462"/>
                    </a:cubicBezTo>
                    <a:cubicBezTo>
                      <a:pt x="1351551" y="865795"/>
                      <a:pt x="1335568" y="867367"/>
                      <a:pt x="1321394" y="873939"/>
                    </a:cubicBezTo>
                    <a:cubicBezTo>
                      <a:pt x="1179662" y="934518"/>
                      <a:pt x="1038407" y="934423"/>
                      <a:pt x="896484" y="874511"/>
                    </a:cubicBezTo>
                    <a:cubicBezTo>
                      <a:pt x="884006" y="869177"/>
                      <a:pt x="867433" y="863938"/>
                      <a:pt x="855717" y="867748"/>
                    </a:cubicBezTo>
                    <a:cubicBezTo>
                      <a:pt x="710175" y="914897"/>
                      <a:pt x="564062" y="1019291"/>
                      <a:pt x="559966" y="1214839"/>
                    </a:cubicBezTo>
                    <a:cubicBezTo>
                      <a:pt x="559204" y="1249986"/>
                      <a:pt x="571491" y="1265036"/>
                      <a:pt x="604733" y="1274751"/>
                    </a:cubicBezTo>
                    <a:cubicBezTo>
                      <a:pt x="773040" y="1323205"/>
                      <a:pt x="947576" y="1346570"/>
                      <a:pt x="1122703" y="1344093"/>
                    </a:cubicBezTo>
                    <a:close/>
                    <a:moveTo>
                      <a:pt x="1405024" y="526086"/>
                    </a:moveTo>
                    <a:cubicBezTo>
                      <a:pt x="1406777" y="362447"/>
                      <a:pt x="1275855" y="228211"/>
                      <a:pt x="1112225" y="225858"/>
                    </a:cubicBezTo>
                    <a:cubicBezTo>
                      <a:pt x="946681" y="224858"/>
                      <a:pt x="811664" y="358246"/>
                      <a:pt x="810664" y="523791"/>
                    </a:cubicBezTo>
                    <a:cubicBezTo>
                      <a:pt x="810664" y="523791"/>
                      <a:pt x="810664" y="523800"/>
                      <a:pt x="810664" y="523800"/>
                    </a:cubicBezTo>
                    <a:cubicBezTo>
                      <a:pt x="810092" y="691535"/>
                      <a:pt x="941061" y="827362"/>
                      <a:pt x="1104796" y="828600"/>
                    </a:cubicBezTo>
                    <a:cubicBezTo>
                      <a:pt x="1273007" y="830124"/>
                      <a:pt x="1404738" y="697346"/>
                      <a:pt x="1404929" y="526086"/>
                    </a:cubicBezTo>
                    <a:close/>
                    <a:moveTo>
                      <a:pt x="553489" y="609811"/>
                    </a:moveTo>
                    <a:cubicBezTo>
                      <a:pt x="599685" y="595142"/>
                      <a:pt x="647977" y="584665"/>
                      <a:pt x="691125" y="563710"/>
                    </a:cubicBezTo>
                    <a:cubicBezTo>
                      <a:pt x="710175" y="554185"/>
                      <a:pt x="727701" y="525038"/>
                      <a:pt x="730749" y="502655"/>
                    </a:cubicBezTo>
                    <a:cubicBezTo>
                      <a:pt x="740208" y="423511"/>
                      <a:pt x="770259" y="348235"/>
                      <a:pt x="817903" y="284341"/>
                    </a:cubicBezTo>
                    <a:cubicBezTo>
                      <a:pt x="832419" y="263025"/>
                      <a:pt x="837620" y="236707"/>
                      <a:pt x="832286" y="211475"/>
                    </a:cubicBezTo>
                    <a:cubicBezTo>
                      <a:pt x="789804" y="61266"/>
                      <a:pt x="637404" y="-25888"/>
                      <a:pt x="481575" y="6878"/>
                    </a:cubicBezTo>
                    <a:cubicBezTo>
                      <a:pt x="340605" y="36596"/>
                      <a:pt x="236783" y="182900"/>
                      <a:pt x="251546" y="330728"/>
                    </a:cubicBezTo>
                    <a:cubicBezTo>
                      <a:pt x="266786" y="485700"/>
                      <a:pt x="397374" y="603334"/>
                      <a:pt x="553394" y="609525"/>
                    </a:cubicBezTo>
                    <a:close/>
                    <a:moveTo>
                      <a:pt x="1965189" y="307106"/>
                    </a:moveTo>
                    <a:cubicBezTo>
                      <a:pt x="1968142" y="161660"/>
                      <a:pt x="1869272" y="34501"/>
                      <a:pt x="1731065" y="6212"/>
                    </a:cubicBezTo>
                    <a:cubicBezTo>
                      <a:pt x="1588641" y="-23773"/>
                      <a:pt x="1445315" y="53160"/>
                      <a:pt x="1391594" y="188425"/>
                    </a:cubicBezTo>
                    <a:cubicBezTo>
                      <a:pt x="1376639" y="225858"/>
                      <a:pt x="1373401" y="258815"/>
                      <a:pt x="1403119" y="293771"/>
                    </a:cubicBezTo>
                    <a:cubicBezTo>
                      <a:pt x="1452525" y="350683"/>
                      <a:pt x="1480719" y="422940"/>
                      <a:pt x="1482938" y="498273"/>
                    </a:cubicBezTo>
                    <a:cubicBezTo>
                      <a:pt x="1484081" y="533230"/>
                      <a:pt x="1500369" y="552756"/>
                      <a:pt x="1529706" y="568377"/>
                    </a:cubicBezTo>
                    <a:cubicBezTo>
                      <a:pt x="1725921" y="672485"/>
                      <a:pt x="1960903" y="532087"/>
                      <a:pt x="1965094" y="307106"/>
                    </a:cubicBezTo>
                    <a:close/>
                    <a:moveTo>
                      <a:pt x="1390355" y="789262"/>
                    </a:moveTo>
                    <a:cubicBezTo>
                      <a:pt x="1406262" y="796977"/>
                      <a:pt x="1417121" y="802883"/>
                      <a:pt x="1428455" y="807740"/>
                    </a:cubicBezTo>
                    <a:cubicBezTo>
                      <a:pt x="1560186" y="864128"/>
                      <a:pt x="1664675" y="947472"/>
                      <a:pt x="1715729" y="1087871"/>
                    </a:cubicBezTo>
                    <a:cubicBezTo>
                      <a:pt x="1721159" y="1102539"/>
                      <a:pt x="1753829" y="1118637"/>
                      <a:pt x="1770879" y="1115970"/>
                    </a:cubicBezTo>
                    <a:cubicBezTo>
                      <a:pt x="1908230" y="1094633"/>
                      <a:pt x="2045009" y="1069202"/>
                      <a:pt x="2181788" y="1044341"/>
                    </a:cubicBezTo>
                    <a:cubicBezTo>
                      <a:pt x="2213411" y="1038626"/>
                      <a:pt x="2218745" y="1015766"/>
                      <a:pt x="2217126" y="987191"/>
                    </a:cubicBezTo>
                    <a:cubicBezTo>
                      <a:pt x="2206648" y="793643"/>
                      <a:pt x="2076441" y="695250"/>
                      <a:pt x="1923279" y="642482"/>
                    </a:cubicBezTo>
                    <a:cubicBezTo>
                      <a:pt x="1909432" y="639576"/>
                      <a:pt x="1895015" y="641291"/>
                      <a:pt x="1882226" y="647339"/>
                    </a:cubicBezTo>
                    <a:cubicBezTo>
                      <a:pt x="1755830" y="700108"/>
                      <a:pt x="1628195" y="709538"/>
                      <a:pt x="1497321" y="664199"/>
                    </a:cubicBezTo>
                    <a:cubicBezTo>
                      <a:pt x="1486367" y="660389"/>
                      <a:pt x="1464174" y="665913"/>
                      <a:pt x="1458173" y="674581"/>
                    </a:cubicBezTo>
                    <a:cubicBezTo>
                      <a:pt x="1434266" y="709442"/>
                      <a:pt x="1414549" y="747257"/>
                      <a:pt x="1390260" y="789262"/>
                    </a:cubicBezTo>
                    <a:close/>
                    <a:moveTo>
                      <a:pt x="438427" y="1127209"/>
                    </a:moveTo>
                    <a:cubicBezTo>
                      <a:pt x="461001" y="1114160"/>
                      <a:pt x="494053" y="1106730"/>
                      <a:pt x="500149" y="1089680"/>
                    </a:cubicBezTo>
                    <a:cubicBezTo>
                      <a:pt x="550917" y="946329"/>
                      <a:pt x="658359" y="863366"/>
                      <a:pt x="791519" y="807074"/>
                    </a:cubicBezTo>
                    <a:cubicBezTo>
                      <a:pt x="822761" y="793834"/>
                      <a:pt x="833714" y="783166"/>
                      <a:pt x="807997" y="753829"/>
                    </a:cubicBezTo>
                    <a:cubicBezTo>
                      <a:pt x="792281" y="735808"/>
                      <a:pt x="779546" y="715386"/>
                      <a:pt x="770278" y="693345"/>
                    </a:cubicBezTo>
                    <a:cubicBezTo>
                      <a:pt x="757419" y="662103"/>
                      <a:pt x="741703" y="655245"/>
                      <a:pt x="708270" y="666770"/>
                    </a:cubicBezTo>
                    <a:cubicBezTo>
                      <a:pt x="599780" y="704108"/>
                      <a:pt x="487671" y="707633"/>
                      <a:pt x="382325" y="662484"/>
                    </a:cubicBezTo>
                    <a:cubicBezTo>
                      <a:pt x="316221" y="633909"/>
                      <a:pt x="263738" y="648006"/>
                      <a:pt x="207541" y="677915"/>
                    </a:cubicBezTo>
                    <a:cubicBezTo>
                      <a:pt x="80382" y="745542"/>
                      <a:pt x="2563" y="844793"/>
                      <a:pt x="277" y="994621"/>
                    </a:cubicBezTo>
                    <a:cubicBezTo>
                      <a:pt x="-199" y="1025101"/>
                      <a:pt x="9802" y="1041674"/>
                      <a:pt x="40663" y="1047675"/>
                    </a:cubicBezTo>
                    <a:cubicBezTo>
                      <a:pt x="171441" y="1073107"/>
                      <a:pt x="301553" y="1099777"/>
                      <a:pt x="438332" y="1127209"/>
                    </a:cubicBezTo>
                    <a:close/>
                  </a:path>
                </a:pathLst>
              </a:custGeom>
              <a:solidFill>
                <a:schemeClr val="lt1"/>
              </a:solidFill>
              <a:ln>
                <a:noFill/>
              </a:ln>
            </p:spPr>
            <p:txBody>
              <a:bodyPr spcFirstLastPara="1" wrap="square" lIns="105500" tIns="52733" rIns="105500" bIns="52733" anchor="ctr" anchorCtr="0">
                <a:noAutofit/>
              </a:bodyPr>
              <a:lstStyle/>
              <a:p>
                <a:endParaRPr sz="3200">
                  <a:solidFill>
                    <a:schemeClr val="dk1"/>
                  </a:solidFill>
                  <a:latin typeface="Calibri"/>
                  <a:ea typeface="Calibri"/>
                  <a:cs typeface="Calibri"/>
                  <a:sym typeface="Calibri"/>
                </a:endParaRPr>
              </a:p>
            </p:txBody>
          </p:sp>
        </p:grpSp>
        <p:grpSp>
          <p:nvGrpSpPr>
            <p:cNvPr id="1573" name="Google Shape;1573;p198"/>
            <p:cNvGrpSpPr/>
            <p:nvPr/>
          </p:nvGrpSpPr>
          <p:grpSpPr>
            <a:xfrm rot="-5400000">
              <a:off x="2713775" y="3554447"/>
              <a:ext cx="66472" cy="171734"/>
              <a:chOff x="3411141" y="450943"/>
              <a:chExt cx="233400" cy="603000"/>
            </a:xfrm>
          </p:grpSpPr>
          <p:sp>
            <p:nvSpPr>
              <p:cNvPr id="1574" name="Google Shape;1574;p198"/>
              <p:cNvSpPr/>
              <p:nvPr/>
            </p:nvSpPr>
            <p:spPr>
              <a:xfrm rot="-5400000" flipH="1">
                <a:off x="3226341" y="635743"/>
                <a:ext cx="603000" cy="233400"/>
              </a:xfrm>
              <a:prstGeom prst="triangle">
                <a:avLst>
                  <a:gd name="adj" fmla="val 50000"/>
                </a:avLst>
              </a:prstGeom>
              <a:solidFill>
                <a:srgbClr val="83D0F5"/>
              </a:solidFill>
              <a:ln>
                <a:noFill/>
              </a:ln>
            </p:spPr>
            <p:txBody>
              <a:bodyPr spcFirstLastPara="1" wrap="square" lIns="105500" tIns="52733" rIns="105500" bIns="52733" anchor="ctr" anchorCtr="0">
                <a:noAutofit/>
              </a:bodyPr>
              <a:lstStyle/>
              <a:p>
                <a:pPr algn="ctr"/>
                <a:endParaRPr sz="3200">
                  <a:solidFill>
                    <a:schemeClr val="lt1"/>
                  </a:solidFill>
                  <a:latin typeface="Calibri"/>
                  <a:ea typeface="Calibri"/>
                  <a:cs typeface="Calibri"/>
                  <a:sym typeface="Calibri"/>
                </a:endParaRPr>
              </a:p>
            </p:txBody>
          </p:sp>
          <p:sp>
            <p:nvSpPr>
              <p:cNvPr id="1575" name="Google Shape;1575;p198"/>
              <p:cNvSpPr/>
              <p:nvPr/>
            </p:nvSpPr>
            <p:spPr>
              <a:xfrm rot="-5400000" flipH="1">
                <a:off x="3459563" y="700832"/>
                <a:ext cx="266700" cy="103200"/>
              </a:xfrm>
              <a:prstGeom prst="triangle">
                <a:avLst>
                  <a:gd name="adj" fmla="val 50000"/>
                </a:avLst>
              </a:prstGeom>
              <a:solidFill>
                <a:srgbClr val="1B1B1B"/>
              </a:solidFill>
              <a:ln>
                <a:noFill/>
              </a:ln>
            </p:spPr>
            <p:txBody>
              <a:bodyPr spcFirstLastPara="1" wrap="square" lIns="105500" tIns="52733" rIns="105500" bIns="52733" anchor="ctr" anchorCtr="0">
                <a:noAutofit/>
              </a:bodyPr>
              <a:lstStyle/>
              <a:p>
                <a:pPr algn="ctr"/>
                <a:endParaRPr sz="3200">
                  <a:solidFill>
                    <a:schemeClr val="lt1"/>
                  </a:solidFill>
                  <a:latin typeface="Calibri"/>
                  <a:ea typeface="Calibri"/>
                  <a:cs typeface="Calibri"/>
                  <a:sym typeface="Calibri"/>
                </a:endParaRPr>
              </a:p>
            </p:txBody>
          </p:sp>
        </p:grpSp>
      </p:grpSp>
      <p:grpSp>
        <p:nvGrpSpPr>
          <p:cNvPr id="1576" name="Google Shape;1576;p198"/>
          <p:cNvGrpSpPr/>
          <p:nvPr/>
        </p:nvGrpSpPr>
        <p:grpSpPr>
          <a:xfrm>
            <a:off x="6265973" y="2564868"/>
            <a:ext cx="5148808" cy="3545767"/>
            <a:chOff x="5090976" y="2564868"/>
            <a:chExt cx="4183302" cy="3545767"/>
          </a:xfrm>
        </p:grpSpPr>
        <p:sp>
          <p:nvSpPr>
            <p:cNvPr id="1577" name="Google Shape;1577;p198"/>
            <p:cNvSpPr txBox="1"/>
            <p:nvPr/>
          </p:nvSpPr>
          <p:spPr>
            <a:xfrm>
              <a:off x="5090976" y="4139565"/>
              <a:ext cx="1911600" cy="553998"/>
            </a:xfrm>
            <a:prstGeom prst="rect">
              <a:avLst/>
            </a:prstGeom>
            <a:noFill/>
            <a:ln>
              <a:noFill/>
            </a:ln>
          </p:spPr>
          <p:txBody>
            <a:bodyPr spcFirstLastPara="1" wrap="square" lIns="0" tIns="0" rIns="0" bIns="0" anchor="t" anchorCtr="0">
              <a:spAutoFit/>
            </a:bodyPr>
            <a:lstStyle/>
            <a:p>
              <a:pPr algn="ctr"/>
              <a:r>
                <a:rPr lang="fr-FR" sz="1200">
                  <a:solidFill>
                    <a:schemeClr val="lt1"/>
                  </a:solidFill>
                  <a:latin typeface="Lato Light"/>
                  <a:ea typeface="Lato Light"/>
                  <a:cs typeface="Lato Light"/>
                  <a:sym typeface="Lato Light"/>
                </a:rPr>
                <a:t>Près de </a:t>
              </a:r>
              <a:r>
                <a:rPr lang="fr-FR" sz="1200">
                  <a:solidFill>
                    <a:schemeClr val="lt1"/>
                  </a:solidFill>
                  <a:latin typeface="Lato Black"/>
                  <a:ea typeface="Lato Black"/>
                  <a:cs typeface="Lato Black"/>
                  <a:sym typeface="Lato Black"/>
                </a:rPr>
                <a:t>80%</a:t>
              </a:r>
              <a:r>
                <a:rPr lang="fr-FR" sz="1200">
                  <a:solidFill>
                    <a:schemeClr val="lt1"/>
                  </a:solidFill>
                  <a:latin typeface="Lato Light"/>
                  <a:ea typeface="Lato Light"/>
                  <a:cs typeface="Lato Light"/>
                  <a:sym typeface="Lato Light"/>
                </a:rPr>
                <a:t> privilégient </a:t>
              </a:r>
              <a:r>
                <a:rPr lang="fr-FR" sz="1200">
                  <a:solidFill>
                    <a:srgbClr val="C4DC01"/>
                  </a:solidFill>
                  <a:latin typeface="Lato Black"/>
                  <a:ea typeface="Lato Black"/>
                  <a:cs typeface="Lato Black"/>
                  <a:sym typeface="Lato Black"/>
                </a:rPr>
                <a:t>la mobilité autonome partagée </a:t>
              </a:r>
              <a:r>
                <a:rPr lang="fr-FR" sz="1200">
                  <a:solidFill>
                    <a:schemeClr val="lt1"/>
                  </a:solidFill>
                  <a:latin typeface="Lato Light"/>
                  <a:ea typeface="Lato Light"/>
                  <a:cs typeface="Lato Light"/>
                  <a:sym typeface="Lato Light"/>
                </a:rPr>
                <a:t>(transport collectif, TAD)</a:t>
              </a:r>
              <a:endParaRPr sz="1600"/>
            </a:p>
          </p:txBody>
        </p:sp>
        <p:sp>
          <p:nvSpPr>
            <p:cNvPr id="1578" name="Google Shape;1578;p198"/>
            <p:cNvSpPr txBox="1"/>
            <p:nvPr/>
          </p:nvSpPr>
          <p:spPr>
            <a:xfrm>
              <a:off x="5104436" y="5187305"/>
              <a:ext cx="1859100" cy="553998"/>
            </a:xfrm>
            <a:prstGeom prst="rect">
              <a:avLst/>
            </a:prstGeom>
            <a:noFill/>
            <a:ln>
              <a:noFill/>
            </a:ln>
          </p:spPr>
          <p:txBody>
            <a:bodyPr spcFirstLastPara="1" wrap="square" lIns="0" tIns="0" rIns="0" bIns="0" anchor="t" anchorCtr="0">
              <a:spAutoFit/>
            </a:bodyPr>
            <a:lstStyle/>
            <a:p>
              <a:pPr algn="ctr"/>
              <a:r>
                <a:rPr lang="fr-FR" sz="1200">
                  <a:solidFill>
                    <a:schemeClr val="lt1"/>
                  </a:solidFill>
                  <a:latin typeface="Lato Light"/>
                  <a:ea typeface="Lato Light"/>
                  <a:cs typeface="Lato Light"/>
                  <a:sym typeface="Lato Light"/>
                </a:rPr>
                <a:t>Seulement </a:t>
              </a:r>
              <a:r>
                <a:rPr lang="fr-FR" sz="1200">
                  <a:solidFill>
                    <a:schemeClr val="lt1"/>
                  </a:solidFill>
                  <a:latin typeface="Lato Black"/>
                  <a:ea typeface="Lato Black"/>
                  <a:cs typeface="Lato Black"/>
                  <a:sym typeface="Lato Black"/>
                </a:rPr>
                <a:t>15% </a:t>
              </a:r>
              <a:r>
                <a:rPr lang="fr-FR" sz="1200">
                  <a:solidFill>
                    <a:srgbClr val="C4DC01"/>
                  </a:solidFill>
                  <a:latin typeface="Lato Black"/>
                  <a:ea typeface="Lato Black"/>
                  <a:cs typeface="Lato Black"/>
                  <a:sym typeface="Lato Black"/>
                </a:rPr>
                <a:t>envisagent de développer </a:t>
              </a:r>
              <a:r>
                <a:rPr lang="fr-FR" sz="1200">
                  <a:solidFill>
                    <a:schemeClr val="lt1"/>
                  </a:solidFill>
                  <a:latin typeface="Lato Light"/>
                  <a:ea typeface="Lato Light"/>
                  <a:cs typeface="Lato Light"/>
                  <a:sym typeface="Lato Light"/>
                </a:rPr>
                <a:t>la mobilité autonome sur leur territoire</a:t>
              </a:r>
              <a:endParaRPr sz="1600"/>
            </a:p>
          </p:txBody>
        </p:sp>
        <p:sp>
          <p:nvSpPr>
            <p:cNvPr id="1579" name="Google Shape;1579;p198"/>
            <p:cNvSpPr txBox="1"/>
            <p:nvPr/>
          </p:nvSpPr>
          <p:spPr>
            <a:xfrm>
              <a:off x="7361243" y="4139565"/>
              <a:ext cx="1752300" cy="738664"/>
            </a:xfrm>
            <a:prstGeom prst="rect">
              <a:avLst/>
            </a:prstGeom>
            <a:noFill/>
            <a:ln>
              <a:noFill/>
            </a:ln>
          </p:spPr>
          <p:txBody>
            <a:bodyPr spcFirstLastPara="1" wrap="square" lIns="0" tIns="0" rIns="0" bIns="0" anchor="t" anchorCtr="0">
              <a:spAutoFit/>
            </a:bodyPr>
            <a:lstStyle/>
            <a:p>
              <a:pPr algn="ctr"/>
              <a:r>
                <a:rPr lang="fr-FR" sz="1200">
                  <a:solidFill>
                    <a:schemeClr val="lt1"/>
                  </a:solidFill>
                  <a:latin typeface="Lato Black"/>
                  <a:ea typeface="Lato Black"/>
                  <a:cs typeface="Lato Black"/>
                  <a:sym typeface="Lato Black"/>
                </a:rPr>
                <a:t>61% </a:t>
              </a:r>
              <a:r>
                <a:rPr lang="fr-FR" sz="1200">
                  <a:solidFill>
                    <a:schemeClr val="lt1"/>
                  </a:solidFill>
                  <a:latin typeface="Lato Light"/>
                  <a:ea typeface="Lato Light"/>
                  <a:cs typeface="Lato Light"/>
                  <a:sym typeface="Lato Light"/>
                </a:rPr>
                <a:t>pensent que leurs administrés </a:t>
              </a:r>
              <a:r>
                <a:rPr lang="fr-FR" sz="1200">
                  <a:solidFill>
                    <a:srgbClr val="C4DC01"/>
                  </a:solidFill>
                  <a:latin typeface="Lato Black"/>
                  <a:ea typeface="Lato Black"/>
                  <a:cs typeface="Lato Black"/>
                  <a:sym typeface="Lato Black"/>
                </a:rPr>
                <a:t>ne se sentiront pas en sécurité </a:t>
              </a:r>
              <a:r>
                <a:rPr lang="fr-FR" sz="1200">
                  <a:solidFill>
                    <a:schemeClr val="lt1"/>
                  </a:solidFill>
                  <a:latin typeface="Lato Light"/>
                  <a:ea typeface="Lato Light"/>
                  <a:cs typeface="Lato Light"/>
                  <a:sym typeface="Lato Light"/>
                </a:rPr>
                <a:t>dans un véhicule autonome</a:t>
              </a:r>
              <a:endParaRPr sz="1600"/>
            </a:p>
          </p:txBody>
        </p:sp>
        <p:sp>
          <p:nvSpPr>
            <p:cNvPr id="1580" name="Google Shape;1580;p198"/>
            <p:cNvSpPr txBox="1"/>
            <p:nvPr/>
          </p:nvSpPr>
          <p:spPr>
            <a:xfrm>
              <a:off x="7175178" y="5187305"/>
              <a:ext cx="2099100" cy="923330"/>
            </a:xfrm>
            <a:prstGeom prst="rect">
              <a:avLst/>
            </a:prstGeom>
            <a:noFill/>
            <a:ln>
              <a:noFill/>
            </a:ln>
          </p:spPr>
          <p:txBody>
            <a:bodyPr spcFirstLastPara="1" wrap="square" lIns="0" tIns="0" rIns="0" bIns="0" anchor="t" anchorCtr="0">
              <a:spAutoFit/>
            </a:bodyPr>
            <a:lstStyle/>
            <a:p>
              <a:pPr algn="ctr"/>
              <a:r>
                <a:rPr lang="fr-FR" sz="1200">
                  <a:solidFill>
                    <a:schemeClr val="lt1"/>
                  </a:solidFill>
                  <a:latin typeface="Lato Light"/>
                  <a:ea typeface="Lato Light"/>
                  <a:cs typeface="Lato Light"/>
                  <a:sym typeface="Lato Light"/>
                </a:rPr>
                <a:t>Plus de </a:t>
              </a:r>
              <a:r>
                <a:rPr lang="fr-FR" sz="1200">
                  <a:solidFill>
                    <a:schemeClr val="lt1"/>
                  </a:solidFill>
                  <a:latin typeface="Lato Black"/>
                  <a:ea typeface="Lato Black"/>
                  <a:cs typeface="Lato Black"/>
                  <a:sym typeface="Lato Black"/>
                </a:rPr>
                <a:t>60%</a:t>
              </a:r>
              <a:br>
                <a:rPr lang="fr-FR" sz="1200">
                  <a:solidFill>
                    <a:schemeClr val="lt1"/>
                  </a:solidFill>
                  <a:latin typeface="Lato Light"/>
                  <a:ea typeface="Lato Light"/>
                  <a:cs typeface="Lato Light"/>
                  <a:sym typeface="Lato Light"/>
                </a:rPr>
              </a:br>
              <a:r>
                <a:rPr lang="fr-FR" sz="1200">
                  <a:solidFill>
                    <a:schemeClr val="lt1"/>
                  </a:solidFill>
                  <a:latin typeface="Lato Light"/>
                  <a:ea typeface="Lato Light"/>
                  <a:cs typeface="Lato Light"/>
                  <a:sym typeface="Lato Light"/>
                </a:rPr>
                <a:t>pensent que la mobilité automne contribuera à </a:t>
              </a:r>
              <a:r>
                <a:rPr lang="fr-FR" sz="1200">
                  <a:solidFill>
                    <a:srgbClr val="C4DC01"/>
                  </a:solidFill>
                  <a:latin typeface="Lato Black"/>
                  <a:ea typeface="Lato Black"/>
                  <a:cs typeface="Lato Black"/>
                  <a:sym typeface="Lato Black"/>
                </a:rPr>
                <a:t>l’attractivité du territoire </a:t>
              </a:r>
              <a:r>
                <a:rPr lang="fr-FR" sz="1200">
                  <a:solidFill>
                    <a:schemeClr val="lt1"/>
                  </a:solidFill>
                  <a:latin typeface="Lato Light"/>
                  <a:ea typeface="Lato Light"/>
                  <a:cs typeface="Lato Light"/>
                  <a:sym typeface="Lato Light"/>
                </a:rPr>
                <a:t>et qu’</a:t>
              </a:r>
              <a:r>
                <a:rPr lang="fr-FR" sz="1200">
                  <a:solidFill>
                    <a:srgbClr val="C4DC01"/>
                  </a:solidFill>
                  <a:latin typeface="Lato Black"/>
                  <a:ea typeface="Lato Black"/>
                  <a:cs typeface="Lato Black"/>
                  <a:sym typeface="Lato Black"/>
                </a:rPr>
                <a:t>elle ne pénalisera pas l’emploi</a:t>
              </a:r>
              <a:endParaRPr sz="1600"/>
            </a:p>
          </p:txBody>
        </p:sp>
        <p:cxnSp>
          <p:nvCxnSpPr>
            <p:cNvPr id="1581" name="Google Shape;1581;p198"/>
            <p:cNvCxnSpPr/>
            <p:nvPr/>
          </p:nvCxnSpPr>
          <p:spPr>
            <a:xfrm>
              <a:off x="8109526" y="4983174"/>
              <a:ext cx="230400" cy="0"/>
            </a:xfrm>
            <a:prstGeom prst="straightConnector1">
              <a:avLst/>
            </a:prstGeom>
            <a:noFill/>
            <a:ln w="9525" cap="flat" cmpd="sng">
              <a:solidFill>
                <a:schemeClr val="lt1">
                  <a:alpha val="46670"/>
                </a:schemeClr>
              </a:solidFill>
              <a:prstDash val="solid"/>
              <a:miter lim="800000"/>
              <a:headEnd type="none" w="sm" len="sm"/>
              <a:tailEnd type="none" w="sm" len="sm"/>
            </a:ln>
          </p:spPr>
        </p:cxnSp>
        <p:cxnSp>
          <p:nvCxnSpPr>
            <p:cNvPr id="1582" name="Google Shape;1582;p198"/>
            <p:cNvCxnSpPr/>
            <p:nvPr/>
          </p:nvCxnSpPr>
          <p:spPr>
            <a:xfrm>
              <a:off x="5918776" y="4919674"/>
              <a:ext cx="230400" cy="0"/>
            </a:xfrm>
            <a:prstGeom prst="straightConnector1">
              <a:avLst/>
            </a:prstGeom>
            <a:noFill/>
            <a:ln w="9525" cap="flat" cmpd="sng">
              <a:solidFill>
                <a:schemeClr val="lt1">
                  <a:alpha val="46670"/>
                </a:schemeClr>
              </a:solidFill>
              <a:prstDash val="solid"/>
              <a:miter lim="800000"/>
              <a:headEnd type="none" w="sm" len="sm"/>
              <a:tailEnd type="none" w="sm" len="sm"/>
            </a:ln>
          </p:spPr>
        </p:cxnSp>
        <p:grpSp>
          <p:nvGrpSpPr>
            <p:cNvPr id="1583" name="Google Shape;1583;p198"/>
            <p:cNvGrpSpPr/>
            <p:nvPr/>
          </p:nvGrpSpPr>
          <p:grpSpPr>
            <a:xfrm>
              <a:off x="6505828" y="2564868"/>
              <a:ext cx="1379985" cy="965023"/>
              <a:chOff x="8258762" y="2286299"/>
              <a:chExt cx="948900" cy="663565"/>
            </a:xfrm>
          </p:grpSpPr>
          <p:sp>
            <p:nvSpPr>
              <p:cNvPr id="1584" name="Google Shape;1584;p198"/>
              <p:cNvSpPr txBox="1"/>
              <p:nvPr/>
            </p:nvSpPr>
            <p:spPr>
              <a:xfrm>
                <a:off x="8258762" y="2752296"/>
                <a:ext cx="948900" cy="197568"/>
              </a:xfrm>
              <a:prstGeom prst="rect">
                <a:avLst/>
              </a:prstGeom>
              <a:noFill/>
              <a:ln>
                <a:noFill/>
              </a:ln>
            </p:spPr>
            <p:txBody>
              <a:bodyPr spcFirstLastPara="1" wrap="square" lIns="0" tIns="0" rIns="0" bIns="0" anchor="t" anchorCtr="0">
                <a:spAutoFit/>
              </a:bodyPr>
              <a:lstStyle/>
              <a:p>
                <a:pPr algn="ctr"/>
                <a:r>
                  <a:rPr lang="fr-FR" sz="1867">
                    <a:solidFill>
                      <a:schemeClr val="lt1"/>
                    </a:solidFill>
                    <a:latin typeface="Lato Light"/>
                    <a:ea typeface="Lato Light"/>
                    <a:cs typeface="Lato Light"/>
                    <a:sym typeface="Lato Light"/>
                  </a:rPr>
                  <a:t>Les </a:t>
                </a:r>
                <a:r>
                  <a:rPr lang="fr-FR" sz="1867">
                    <a:solidFill>
                      <a:srgbClr val="C4DC01"/>
                    </a:solidFill>
                    <a:latin typeface="Lato Black"/>
                    <a:ea typeface="Lato Black"/>
                    <a:cs typeface="Lato Black"/>
                    <a:sym typeface="Lato Black"/>
                  </a:rPr>
                  <a:t>élus locaux</a:t>
                </a:r>
                <a:endParaRPr sz="1600"/>
              </a:p>
            </p:txBody>
          </p:sp>
          <p:sp>
            <p:nvSpPr>
              <p:cNvPr id="1585" name="Google Shape;1585;p198"/>
              <p:cNvSpPr/>
              <p:nvPr/>
            </p:nvSpPr>
            <p:spPr>
              <a:xfrm>
                <a:off x="8517815" y="2286299"/>
                <a:ext cx="429548" cy="429450"/>
              </a:xfrm>
              <a:custGeom>
                <a:avLst/>
                <a:gdLst/>
                <a:ahLst/>
                <a:cxnLst/>
                <a:rect l="l" t="t" r="r" b="b"/>
                <a:pathLst>
                  <a:path w="1254156" h="1253870" extrusionOk="0">
                    <a:moveTo>
                      <a:pt x="1253612" y="626732"/>
                    </a:moveTo>
                    <a:cubicBezTo>
                      <a:pt x="1253612" y="667309"/>
                      <a:pt x="1212178" y="702932"/>
                      <a:pt x="1204558" y="741794"/>
                    </a:cubicBezTo>
                    <a:cubicBezTo>
                      <a:pt x="1196938" y="780656"/>
                      <a:pt x="1221132" y="830377"/>
                      <a:pt x="1205987" y="866762"/>
                    </a:cubicBezTo>
                    <a:cubicBezTo>
                      <a:pt x="1190842" y="903148"/>
                      <a:pt x="1138645" y="921245"/>
                      <a:pt x="1116547" y="954107"/>
                    </a:cubicBezTo>
                    <a:cubicBezTo>
                      <a:pt x="1094449" y="986968"/>
                      <a:pt x="1098068" y="1042022"/>
                      <a:pt x="1069970" y="1070121"/>
                    </a:cubicBezTo>
                    <a:cubicBezTo>
                      <a:pt x="1041871" y="1098220"/>
                      <a:pt x="987102" y="1094600"/>
                      <a:pt x="953955" y="1116794"/>
                    </a:cubicBezTo>
                    <a:cubicBezTo>
                      <a:pt x="920808" y="1138987"/>
                      <a:pt x="903568" y="1190898"/>
                      <a:pt x="866611" y="1206233"/>
                    </a:cubicBezTo>
                    <a:cubicBezTo>
                      <a:pt x="829654" y="1221569"/>
                      <a:pt x="780886" y="1196708"/>
                      <a:pt x="741548" y="1204805"/>
                    </a:cubicBezTo>
                    <a:cubicBezTo>
                      <a:pt x="702209" y="1212901"/>
                      <a:pt x="667157" y="1253858"/>
                      <a:pt x="626581" y="1253858"/>
                    </a:cubicBezTo>
                    <a:cubicBezTo>
                      <a:pt x="586005" y="1253858"/>
                      <a:pt x="550381" y="1212425"/>
                      <a:pt x="511519" y="1204805"/>
                    </a:cubicBezTo>
                    <a:cubicBezTo>
                      <a:pt x="472657" y="1197185"/>
                      <a:pt x="422936" y="1221283"/>
                      <a:pt x="386551" y="1206233"/>
                    </a:cubicBezTo>
                    <a:cubicBezTo>
                      <a:pt x="350166" y="1191184"/>
                      <a:pt x="332068" y="1138796"/>
                      <a:pt x="299111" y="1116794"/>
                    </a:cubicBezTo>
                    <a:cubicBezTo>
                      <a:pt x="266155" y="1094791"/>
                      <a:pt x="211291" y="1098220"/>
                      <a:pt x="183097" y="1070121"/>
                    </a:cubicBezTo>
                    <a:cubicBezTo>
                      <a:pt x="154903" y="1042022"/>
                      <a:pt x="158713" y="987254"/>
                      <a:pt x="136520" y="954107"/>
                    </a:cubicBezTo>
                    <a:cubicBezTo>
                      <a:pt x="114327" y="920960"/>
                      <a:pt x="62415" y="903815"/>
                      <a:pt x="47080" y="866762"/>
                    </a:cubicBezTo>
                    <a:cubicBezTo>
                      <a:pt x="31745" y="829710"/>
                      <a:pt x="56605" y="781037"/>
                      <a:pt x="48508" y="741794"/>
                    </a:cubicBezTo>
                    <a:cubicBezTo>
                      <a:pt x="40412" y="702551"/>
                      <a:pt x="-545" y="667309"/>
                      <a:pt x="-545" y="626732"/>
                    </a:cubicBezTo>
                    <a:cubicBezTo>
                      <a:pt x="-545" y="586156"/>
                      <a:pt x="40889" y="550532"/>
                      <a:pt x="48508" y="512432"/>
                    </a:cubicBezTo>
                    <a:cubicBezTo>
                      <a:pt x="56129" y="474332"/>
                      <a:pt x="31935" y="423755"/>
                      <a:pt x="47080" y="387369"/>
                    </a:cubicBezTo>
                    <a:cubicBezTo>
                      <a:pt x="62224" y="350984"/>
                      <a:pt x="114517" y="332886"/>
                      <a:pt x="136520" y="300025"/>
                    </a:cubicBezTo>
                    <a:cubicBezTo>
                      <a:pt x="158523" y="267164"/>
                      <a:pt x="154998" y="212109"/>
                      <a:pt x="183097" y="184010"/>
                    </a:cubicBezTo>
                    <a:cubicBezTo>
                      <a:pt x="211196" y="155912"/>
                      <a:pt x="265964" y="159531"/>
                      <a:pt x="299111" y="137338"/>
                    </a:cubicBezTo>
                    <a:cubicBezTo>
                      <a:pt x="332259" y="115145"/>
                      <a:pt x="349499" y="63233"/>
                      <a:pt x="386551" y="47898"/>
                    </a:cubicBezTo>
                    <a:cubicBezTo>
                      <a:pt x="423603" y="32563"/>
                      <a:pt x="472276" y="57423"/>
                      <a:pt x="511519" y="49327"/>
                    </a:cubicBezTo>
                    <a:cubicBezTo>
                      <a:pt x="550762" y="41231"/>
                      <a:pt x="585719" y="-13"/>
                      <a:pt x="626581" y="-13"/>
                    </a:cubicBezTo>
                    <a:cubicBezTo>
                      <a:pt x="667443" y="-13"/>
                      <a:pt x="702781" y="41421"/>
                      <a:pt x="741548" y="48946"/>
                    </a:cubicBezTo>
                    <a:cubicBezTo>
                      <a:pt x="780314" y="56471"/>
                      <a:pt x="830225" y="32468"/>
                      <a:pt x="866611" y="47517"/>
                    </a:cubicBezTo>
                    <a:cubicBezTo>
                      <a:pt x="902996" y="62567"/>
                      <a:pt x="920999" y="114954"/>
                      <a:pt x="953955" y="136957"/>
                    </a:cubicBezTo>
                    <a:cubicBezTo>
                      <a:pt x="986912" y="158960"/>
                      <a:pt x="1041871" y="156007"/>
                      <a:pt x="1069970" y="183629"/>
                    </a:cubicBezTo>
                    <a:cubicBezTo>
                      <a:pt x="1098068" y="211252"/>
                      <a:pt x="1094354" y="266497"/>
                      <a:pt x="1116547" y="299644"/>
                    </a:cubicBezTo>
                    <a:cubicBezTo>
                      <a:pt x="1138740" y="332791"/>
                      <a:pt x="1190652" y="349936"/>
                      <a:pt x="1205987" y="386988"/>
                    </a:cubicBezTo>
                    <a:cubicBezTo>
                      <a:pt x="1221322" y="424040"/>
                      <a:pt x="1196462" y="472713"/>
                      <a:pt x="1204558" y="512051"/>
                    </a:cubicBezTo>
                    <a:cubicBezTo>
                      <a:pt x="1212654" y="551390"/>
                      <a:pt x="1253612" y="586442"/>
                      <a:pt x="1253612" y="626732"/>
                    </a:cubicBezTo>
                    <a:close/>
                  </a:path>
                </a:pathLst>
              </a:custGeom>
              <a:gradFill>
                <a:gsLst>
                  <a:gs pos="0">
                    <a:srgbClr val="062367">
                      <a:alpha val="22745"/>
                    </a:srgbClr>
                  </a:gs>
                  <a:gs pos="3000">
                    <a:srgbClr val="062367">
                      <a:alpha val="22745"/>
                    </a:srgbClr>
                  </a:gs>
                  <a:gs pos="100000">
                    <a:srgbClr val="6784CD">
                      <a:alpha val="18823"/>
                    </a:srgbClr>
                  </a:gs>
                </a:gsLst>
                <a:lin ang="2399891" scaled="0"/>
              </a:gradFill>
              <a:ln>
                <a:noFill/>
              </a:ln>
            </p:spPr>
            <p:txBody>
              <a:bodyPr spcFirstLastPara="1" wrap="square" lIns="105500" tIns="52733" rIns="105500" bIns="52733" anchor="ctr" anchorCtr="0">
                <a:noAutofit/>
              </a:bodyPr>
              <a:lstStyle/>
              <a:p>
                <a:endParaRPr sz="3200">
                  <a:solidFill>
                    <a:schemeClr val="dk1"/>
                  </a:solidFill>
                  <a:latin typeface="Calibri"/>
                  <a:ea typeface="Calibri"/>
                  <a:cs typeface="Calibri"/>
                  <a:sym typeface="Calibri"/>
                </a:endParaRPr>
              </a:p>
            </p:txBody>
          </p:sp>
          <p:sp>
            <p:nvSpPr>
              <p:cNvPr id="1586" name="Google Shape;1586;p198"/>
              <p:cNvSpPr/>
              <p:nvPr/>
            </p:nvSpPr>
            <p:spPr>
              <a:xfrm>
                <a:off x="8557213" y="2325688"/>
                <a:ext cx="351164" cy="351084"/>
              </a:xfrm>
              <a:custGeom>
                <a:avLst/>
                <a:gdLst/>
                <a:ahLst/>
                <a:cxnLst/>
                <a:rect l="l" t="t" r="r" b="b"/>
                <a:pathLst>
                  <a:path w="1254156" h="1253870" extrusionOk="0">
                    <a:moveTo>
                      <a:pt x="1253612" y="626732"/>
                    </a:moveTo>
                    <a:cubicBezTo>
                      <a:pt x="1253612" y="667309"/>
                      <a:pt x="1212178" y="702932"/>
                      <a:pt x="1204558" y="741794"/>
                    </a:cubicBezTo>
                    <a:cubicBezTo>
                      <a:pt x="1196938" y="780656"/>
                      <a:pt x="1221132" y="830377"/>
                      <a:pt x="1205987" y="866762"/>
                    </a:cubicBezTo>
                    <a:cubicBezTo>
                      <a:pt x="1190842" y="903148"/>
                      <a:pt x="1138645" y="921245"/>
                      <a:pt x="1116547" y="954107"/>
                    </a:cubicBezTo>
                    <a:cubicBezTo>
                      <a:pt x="1094449" y="986968"/>
                      <a:pt x="1098068" y="1042022"/>
                      <a:pt x="1069970" y="1070121"/>
                    </a:cubicBezTo>
                    <a:cubicBezTo>
                      <a:pt x="1041871" y="1098220"/>
                      <a:pt x="987102" y="1094600"/>
                      <a:pt x="953955" y="1116794"/>
                    </a:cubicBezTo>
                    <a:cubicBezTo>
                      <a:pt x="920808" y="1138987"/>
                      <a:pt x="903568" y="1190898"/>
                      <a:pt x="866611" y="1206233"/>
                    </a:cubicBezTo>
                    <a:cubicBezTo>
                      <a:pt x="829654" y="1221569"/>
                      <a:pt x="780886" y="1196708"/>
                      <a:pt x="741548" y="1204805"/>
                    </a:cubicBezTo>
                    <a:cubicBezTo>
                      <a:pt x="702209" y="1212901"/>
                      <a:pt x="667157" y="1253858"/>
                      <a:pt x="626581" y="1253858"/>
                    </a:cubicBezTo>
                    <a:cubicBezTo>
                      <a:pt x="586005" y="1253858"/>
                      <a:pt x="550381" y="1212425"/>
                      <a:pt x="511519" y="1204805"/>
                    </a:cubicBezTo>
                    <a:cubicBezTo>
                      <a:pt x="472657" y="1197185"/>
                      <a:pt x="422936" y="1221283"/>
                      <a:pt x="386551" y="1206233"/>
                    </a:cubicBezTo>
                    <a:cubicBezTo>
                      <a:pt x="350166" y="1191184"/>
                      <a:pt x="332068" y="1138796"/>
                      <a:pt x="299111" y="1116794"/>
                    </a:cubicBezTo>
                    <a:cubicBezTo>
                      <a:pt x="266155" y="1094791"/>
                      <a:pt x="211291" y="1098220"/>
                      <a:pt x="183097" y="1070121"/>
                    </a:cubicBezTo>
                    <a:cubicBezTo>
                      <a:pt x="154903" y="1042022"/>
                      <a:pt x="158713" y="987254"/>
                      <a:pt x="136520" y="954107"/>
                    </a:cubicBezTo>
                    <a:cubicBezTo>
                      <a:pt x="114327" y="920960"/>
                      <a:pt x="62415" y="903815"/>
                      <a:pt x="47080" y="866762"/>
                    </a:cubicBezTo>
                    <a:cubicBezTo>
                      <a:pt x="31745" y="829710"/>
                      <a:pt x="56605" y="781037"/>
                      <a:pt x="48508" y="741794"/>
                    </a:cubicBezTo>
                    <a:cubicBezTo>
                      <a:pt x="40412" y="702551"/>
                      <a:pt x="-545" y="667309"/>
                      <a:pt x="-545" y="626732"/>
                    </a:cubicBezTo>
                    <a:cubicBezTo>
                      <a:pt x="-545" y="586156"/>
                      <a:pt x="40889" y="550532"/>
                      <a:pt x="48508" y="512432"/>
                    </a:cubicBezTo>
                    <a:cubicBezTo>
                      <a:pt x="56129" y="474332"/>
                      <a:pt x="31935" y="423755"/>
                      <a:pt x="47080" y="387369"/>
                    </a:cubicBezTo>
                    <a:cubicBezTo>
                      <a:pt x="62224" y="350984"/>
                      <a:pt x="114517" y="332886"/>
                      <a:pt x="136520" y="300025"/>
                    </a:cubicBezTo>
                    <a:cubicBezTo>
                      <a:pt x="158523" y="267164"/>
                      <a:pt x="154998" y="212109"/>
                      <a:pt x="183097" y="184010"/>
                    </a:cubicBezTo>
                    <a:cubicBezTo>
                      <a:pt x="211196" y="155912"/>
                      <a:pt x="265964" y="159531"/>
                      <a:pt x="299111" y="137338"/>
                    </a:cubicBezTo>
                    <a:cubicBezTo>
                      <a:pt x="332259" y="115145"/>
                      <a:pt x="349499" y="63233"/>
                      <a:pt x="386551" y="47898"/>
                    </a:cubicBezTo>
                    <a:cubicBezTo>
                      <a:pt x="423603" y="32563"/>
                      <a:pt x="472276" y="57423"/>
                      <a:pt x="511519" y="49327"/>
                    </a:cubicBezTo>
                    <a:cubicBezTo>
                      <a:pt x="550762" y="41231"/>
                      <a:pt x="585719" y="-13"/>
                      <a:pt x="626581" y="-13"/>
                    </a:cubicBezTo>
                    <a:cubicBezTo>
                      <a:pt x="667443" y="-13"/>
                      <a:pt x="702781" y="41421"/>
                      <a:pt x="741548" y="48946"/>
                    </a:cubicBezTo>
                    <a:cubicBezTo>
                      <a:pt x="780314" y="56471"/>
                      <a:pt x="830225" y="32468"/>
                      <a:pt x="866611" y="47517"/>
                    </a:cubicBezTo>
                    <a:cubicBezTo>
                      <a:pt x="902996" y="62567"/>
                      <a:pt x="920999" y="114954"/>
                      <a:pt x="953955" y="136957"/>
                    </a:cubicBezTo>
                    <a:cubicBezTo>
                      <a:pt x="986912" y="158960"/>
                      <a:pt x="1041871" y="156007"/>
                      <a:pt x="1069970" y="183629"/>
                    </a:cubicBezTo>
                    <a:cubicBezTo>
                      <a:pt x="1098068" y="211252"/>
                      <a:pt x="1094354" y="266497"/>
                      <a:pt x="1116547" y="299644"/>
                    </a:cubicBezTo>
                    <a:cubicBezTo>
                      <a:pt x="1138740" y="332791"/>
                      <a:pt x="1190652" y="349936"/>
                      <a:pt x="1205987" y="386988"/>
                    </a:cubicBezTo>
                    <a:cubicBezTo>
                      <a:pt x="1221322" y="424040"/>
                      <a:pt x="1196462" y="472713"/>
                      <a:pt x="1204558" y="512051"/>
                    </a:cubicBezTo>
                    <a:cubicBezTo>
                      <a:pt x="1212654" y="551390"/>
                      <a:pt x="1253612" y="586442"/>
                      <a:pt x="1253612" y="626732"/>
                    </a:cubicBezTo>
                    <a:close/>
                  </a:path>
                </a:pathLst>
              </a:custGeom>
              <a:gradFill>
                <a:gsLst>
                  <a:gs pos="0">
                    <a:srgbClr val="062367"/>
                  </a:gs>
                  <a:gs pos="3000">
                    <a:srgbClr val="062367"/>
                  </a:gs>
                  <a:gs pos="100000">
                    <a:srgbClr val="6784CD"/>
                  </a:gs>
                </a:gsLst>
                <a:lin ang="2399891" scaled="0"/>
              </a:gradFill>
              <a:ln>
                <a:noFill/>
              </a:ln>
              <a:effectLst>
                <a:outerShdw dist="12700" dir="2700000" algn="tl" rotWithShape="0">
                  <a:schemeClr val="dk1">
                    <a:alpha val="33730"/>
                  </a:schemeClr>
                </a:outerShdw>
              </a:effectLst>
            </p:spPr>
            <p:txBody>
              <a:bodyPr spcFirstLastPara="1" wrap="square" lIns="105500" tIns="52733" rIns="105500" bIns="52733" anchor="ctr" anchorCtr="0">
                <a:noAutofit/>
              </a:bodyPr>
              <a:lstStyle/>
              <a:p>
                <a:endParaRPr sz="3200">
                  <a:solidFill>
                    <a:schemeClr val="dk1"/>
                  </a:solidFill>
                  <a:latin typeface="Calibri"/>
                  <a:ea typeface="Calibri"/>
                  <a:cs typeface="Calibri"/>
                  <a:sym typeface="Calibri"/>
                </a:endParaRPr>
              </a:p>
            </p:txBody>
          </p:sp>
          <p:pic>
            <p:nvPicPr>
              <p:cNvPr id="1587" name="Google Shape;1587;p198"/>
              <p:cNvPicPr preferRelativeResize="0"/>
              <p:nvPr/>
            </p:nvPicPr>
            <p:blipFill rotWithShape="1">
              <a:blip r:embed="rId6">
                <a:alphaModFix/>
              </a:blip>
              <a:srcRect/>
              <a:stretch/>
            </p:blipFill>
            <p:spPr>
              <a:xfrm>
                <a:off x="8654220" y="2408677"/>
                <a:ext cx="158116" cy="176542"/>
              </a:xfrm>
              <a:prstGeom prst="rect">
                <a:avLst/>
              </a:prstGeom>
              <a:noFill/>
              <a:ln>
                <a:noFill/>
              </a:ln>
            </p:spPr>
          </p:pic>
        </p:grpSp>
        <p:grpSp>
          <p:nvGrpSpPr>
            <p:cNvPr id="1588" name="Google Shape;1588;p198"/>
            <p:cNvGrpSpPr/>
            <p:nvPr/>
          </p:nvGrpSpPr>
          <p:grpSpPr>
            <a:xfrm rot="-5400000">
              <a:off x="7162776" y="3554447"/>
              <a:ext cx="66472" cy="171734"/>
              <a:chOff x="3411141" y="450943"/>
              <a:chExt cx="233400" cy="603000"/>
            </a:xfrm>
          </p:grpSpPr>
          <p:sp>
            <p:nvSpPr>
              <p:cNvPr id="1589" name="Google Shape;1589;p198"/>
              <p:cNvSpPr/>
              <p:nvPr/>
            </p:nvSpPr>
            <p:spPr>
              <a:xfrm rot="-5400000" flipH="1">
                <a:off x="3226341" y="635743"/>
                <a:ext cx="603000" cy="233400"/>
              </a:xfrm>
              <a:prstGeom prst="triangle">
                <a:avLst>
                  <a:gd name="adj" fmla="val 50000"/>
                </a:avLst>
              </a:prstGeom>
              <a:solidFill>
                <a:srgbClr val="C4DC01"/>
              </a:solidFill>
              <a:ln>
                <a:noFill/>
              </a:ln>
            </p:spPr>
            <p:txBody>
              <a:bodyPr spcFirstLastPara="1" wrap="square" lIns="105500" tIns="52733" rIns="105500" bIns="52733" anchor="ctr" anchorCtr="0">
                <a:noAutofit/>
              </a:bodyPr>
              <a:lstStyle/>
              <a:p>
                <a:pPr algn="ctr"/>
                <a:endParaRPr sz="3200">
                  <a:solidFill>
                    <a:schemeClr val="lt1"/>
                  </a:solidFill>
                  <a:latin typeface="Calibri"/>
                  <a:ea typeface="Calibri"/>
                  <a:cs typeface="Calibri"/>
                  <a:sym typeface="Calibri"/>
                </a:endParaRPr>
              </a:p>
            </p:txBody>
          </p:sp>
          <p:sp>
            <p:nvSpPr>
              <p:cNvPr id="1590" name="Google Shape;1590;p198"/>
              <p:cNvSpPr/>
              <p:nvPr/>
            </p:nvSpPr>
            <p:spPr>
              <a:xfrm rot="-5400000" flipH="1">
                <a:off x="3459563" y="700832"/>
                <a:ext cx="266700" cy="103200"/>
              </a:xfrm>
              <a:prstGeom prst="triangle">
                <a:avLst>
                  <a:gd name="adj" fmla="val 50000"/>
                </a:avLst>
              </a:prstGeom>
              <a:solidFill>
                <a:srgbClr val="1B1B1B"/>
              </a:solidFill>
              <a:ln>
                <a:noFill/>
              </a:ln>
            </p:spPr>
            <p:txBody>
              <a:bodyPr spcFirstLastPara="1" wrap="square" lIns="105500" tIns="52733" rIns="105500" bIns="52733" anchor="ctr" anchorCtr="0">
                <a:noAutofit/>
              </a:bodyPr>
              <a:lstStyle/>
              <a:p>
                <a:pPr algn="ctr"/>
                <a:endParaRPr sz="3200">
                  <a:solidFill>
                    <a:schemeClr val="lt1"/>
                  </a:solidFill>
                  <a:latin typeface="Calibri"/>
                  <a:ea typeface="Calibri"/>
                  <a:cs typeface="Calibri"/>
                  <a:sym typeface="Calibri"/>
                </a:endParaRPr>
              </a:p>
            </p:txBody>
          </p:sp>
        </p:gr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0"/>
                                        </p:tgtEl>
                                        <p:attrNameLst>
                                          <p:attrName>style.visibility</p:attrName>
                                        </p:attrNameLst>
                                      </p:cBhvr>
                                      <p:to>
                                        <p:strVal val="visible"/>
                                      </p:to>
                                    </p:set>
                                    <p:animEffect transition="in" filter="fade">
                                      <p:cBhvr>
                                        <p:cTn id="7" dur="1000"/>
                                        <p:tgtEl>
                                          <p:spTgt spid="1550"/>
                                        </p:tgtEl>
                                      </p:cBhvr>
                                    </p:animEffect>
                                  </p:childTnLst>
                                </p:cTn>
                              </p:par>
                              <p:par>
                                <p:cTn id="8" presetID="10" presetClass="entr" presetSubtype="0" fill="hold" nodeType="withEffect">
                                  <p:stCondLst>
                                    <p:cond delay="0"/>
                                  </p:stCondLst>
                                  <p:childTnLst>
                                    <p:set>
                                      <p:cBhvr>
                                        <p:cTn id="9" dur="1" fill="hold">
                                          <p:stCondLst>
                                            <p:cond delay="0"/>
                                          </p:stCondLst>
                                        </p:cTn>
                                        <p:tgtEl>
                                          <p:spTgt spid="1545"/>
                                        </p:tgtEl>
                                        <p:attrNameLst>
                                          <p:attrName>style.visibility</p:attrName>
                                        </p:attrNameLst>
                                      </p:cBhvr>
                                      <p:to>
                                        <p:strVal val="visible"/>
                                      </p:to>
                                    </p:set>
                                    <p:animEffect transition="in" filter="fade">
                                      <p:cBhvr>
                                        <p:cTn id="10" dur="500"/>
                                        <p:tgtEl>
                                          <p:spTgt spid="1545"/>
                                        </p:tgtEl>
                                      </p:cBhvr>
                                    </p:animEffect>
                                  </p:childTnLst>
                                </p:cTn>
                              </p:par>
                              <p:par>
                                <p:cTn id="11" presetID="10" presetClass="entr" presetSubtype="0" fill="hold" nodeType="withEffect">
                                  <p:stCondLst>
                                    <p:cond delay="250"/>
                                  </p:stCondLst>
                                  <p:childTnLst>
                                    <p:set>
                                      <p:cBhvr>
                                        <p:cTn id="12" dur="1" fill="hold">
                                          <p:stCondLst>
                                            <p:cond delay="0"/>
                                          </p:stCondLst>
                                        </p:cTn>
                                        <p:tgtEl>
                                          <p:spTgt spid="1561"/>
                                        </p:tgtEl>
                                        <p:attrNameLst>
                                          <p:attrName>style.visibility</p:attrName>
                                        </p:attrNameLst>
                                      </p:cBhvr>
                                      <p:to>
                                        <p:strVal val="visible"/>
                                      </p:to>
                                    </p:set>
                                    <p:animEffect transition="in" filter="fade">
                                      <p:cBhvr>
                                        <p:cTn id="13" dur="1000"/>
                                        <p:tgtEl>
                                          <p:spTgt spid="156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76"/>
                                        </p:tgtEl>
                                        <p:attrNameLst>
                                          <p:attrName>style.visibility</p:attrName>
                                        </p:attrNameLst>
                                      </p:cBhvr>
                                      <p:to>
                                        <p:strVal val="visible"/>
                                      </p:to>
                                    </p:set>
                                    <p:animEffect transition="in" filter="fade">
                                      <p:cBhvr>
                                        <p:cTn id="18" dur="1000"/>
                                        <p:tgtEl>
                                          <p:spTgt spid="1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0"/>
          <p:cNvSpPr txBox="1">
            <a:spLocks noGrp="1"/>
          </p:cNvSpPr>
          <p:nvPr>
            <p:ph type="sldNum" idx="12"/>
          </p:nvPr>
        </p:nvSpPr>
        <p:spPr>
          <a:xfrm>
            <a:off x="11647687" y="6390344"/>
            <a:ext cx="406400" cy="288000"/>
          </a:xfrm>
          <a:prstGeom prst="rect">
            <a:avLst/>
          </a:prstGeom>
        </p:spPr>
        <p:txBody>
          <a:bodyPr spcFirstLastPara="1" vert="horz" wrap="square" lIns="0" tIns="0" rIns="0" bIns="0" rtlCol="0" anchor="ctr" anchorCtr="0">
            <a:noAutofit/>
          </a:bodyPr>
          <a:lstStyle/>
          <a:p>
            <a:pPr>
              <a:buClr>
                <a:srgbClr val="000000"/>
              </a:buClr>
            </a:pPr>
            <a:fld id="{00000000-1234-1234-1234-123412341234}" type="slidenum">
              <a:rPr lang="fr-FR"/>
              <a:pPr>
                <a:buClr>
                  <a:srgbClr val="000000"/>
                </a:buClr>
              </a:pPr>
              <a:t>88</a:t>
            </a:fld>
            <a:endParaRPr/>
          </a:p>
        </p:txBody>
      </p:sp>
      <p:pic>
        <p:nvPicPr>
          <p:cNvPr id="438" name="Google Shape;438;p60"/>
          <p:cNvPicPr preferRelativeResize="0"/>
          <p:nvPr/>
        </p:nvPicPr>
        <p:blipFill>
          <a:blip r:embed="rId3">
            <a:alphaModFix/>
          </a:blip>
          <a:stretch>
            <a:fillRect/>
          </a:stretch>
        </p:blipFill>
        <p:spPr>
          <a:xfrm>
            <a:off x="-762000" y="0"/>
            <a:ext cx="13716000" cy="6858000"/>
          </a:xfrm>
          <a:prstGeom prst="rect">
            <a:avLst/>
          </a:prstGeom>
          <a:noFill/>
          <a:ln>
            <a:noFill/>
          </a:ln>
        </p:spPr>
      </p:pic>
    </p:spTree>
  </p:cSld>
  <p:clrMapOvr>
    <a:masterClrMapping/>
  </p:clrMapOvr>
  <p:transition spd="slow">
    <p:push/>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4" descr="Une image contenant texte, mur, personne, intérieur&#10;&#10;Description générée automatiquement">
            <a:extLst>
              <a:ext uri="{FF2B5EF4-FFF2-40B4-BE49-F238E27FC236}">
                <a16:creationId xmlns:a16="http://schemas.microsoft.com/office/drawing/2014/main" id="{8F286B04-C136-4215-A4F7-043FB7B8A3A7}"/>
              </a:ext>
            </a:extLst>
          </p:cNvPr>
          <p:cNvPicPr>
            <a:picLocks noChangeAspect="1"/>
          </p:cNvPicPr>
          <p:nvPr/>
        </p:nvPicPr>
        <p:blipFill>
          <a:blip r:embed="rId2"/>
          <a:stretch>
            <a:fillRect/>
          </a:stretch>
        </p:blipFill>
        <p:spPr>
          <a:xfrm>
            <a:off x="-38100" y="1680"/>
            <a:ext cx="12234582" cy="6854639"/>
          </a:xfrm>
          <a:prstGeom prst="rect">
            <a:avLst/>
          </a:prstGeom>
        </p:spPr>
      </p:pic>
      <p:sp>
        <p:nvSpPr>
          <p:cNvPr id="11" name="Espace réservé du texte 1">
            <a:extLst>
              <a:ext uri="{FF2B5EF4-FFF2-40B4-BE49-F238E27FC236}">
                <a16:creationId xmlns:a16="http://schemas.microsoft.com/office/drawing/2014/main" id="{6D45B0E6-5AFF-39C2-43B5-9BCFDCC22342}"/>
              </a:ext>
            </a:extLst>
          </p:cNvPr>
          <p:cNvSpPr txBox="1">
            <a:spLocks/>
          </p:cNvSpPr>
          <p:nvPr/>
        </p:nvSpPr>
        <p:spPr>
          <a:xfrm>
            <a:off x="1884617" y="2251327"/>
            <a:ext cx="1898985" cy="884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5400">
                <a:solidFill>
                  <a:schemeClr val="bg1"/>
                </a:solidFill>
                <a:cs typeface="Calibri"/>
              </a:rPr>
              <a:t>Merci</a:t>
            </a:r>
          </a:p>
        </p:txBody>
      </p:sp>
    </p:spTree>
    <p:extLst>
      <p:ext uri="{BB962C8B-B14F-4D97-AF65-F5344CB8AC3E}">
        <p14:creationId xmlns:p14="http://schemas.microsoft.com/office/powerpoint/2010/main" val="30663432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67276D-981F-5A4E-AE04-BD561E7E6584}"/>
              </a:ext>
            </a:extLst>
          </p:cNvPr>
          <p:cNvSpPr>
            <a:spLocks noGrp="1"/>
          </p:cNvSpPr>
          <p:nvPr>
            <p:ph type="body" idx="1"/>
          </p:nvPr>
        </p:nvSpPr>
        <p:spPr/>
        <p:txBody>
          <a:bodyPr/>
          <a:lstStyle/>
          <a:p>
            <a:r>
              <a:rPr lang="fr-FR" dirty="0"/>
              <a:t>RPA ou </a:t>
            </a:r>
            <a:r>
              <a:rPr lang="fr-FR" dirty="0" err="1"/>
              <a:t>Robotic</a:t>
            </a:r>
            <a:r>
              <a:rPr lang="fr-FR" dirty="0"/>
              <a:t> Process Automation</a:t>
            </a:r>
          </a:p>
        </p:txBody>
      </p:sp>
      <p:sp>
        <p:nvSpPr>
          <p:cNvPr id="3" name="Espace réservé du texte 2">
            <a:extLst>
              <a:ext uri="{FF2B5EF4-FFF2-40B4-BE49-F238E27FC236}">
                <a16:creationId xmlns:a16="http://schemas.microsoft.com/office/drawing/2014/main" id="{7C7D312B-F9DE-B940-BFAA-A4D677A224C1}"/>
              </a:ext>
            </a:extLst>
          </p:cNvPr>
          <p:cNvSpPr>
            <a:spLocks noGrp="1"/>
          </p:cNvSpPr>
          <p:nvPr>
            <p:ph type="body" sz="quarter" idx="10"/>
          </p:nvPr>
        </p:nvSpPr>
        <p:spPr>
          <a:xfrm>
            <a:off x="394600" y="1568658"/>
            <a:ext cx="11392392" cy="1948984"/>
          </a:xfrm>
        </p:spPr>
        <p:txBody>
          <a:bodyPr>
            <a:normAutofit/>
          </a:bodyPr>
          <a:lstStyle/>
          <a:p>
            <a:pPr marL="342900" indent="-342900">
              <a:buFont typeface="Arial" panose="020B0604020202020204" pitchFamily="34" charset="0"/>
              <a:buChar char="•"/>
            </a:pPr>
            <a:r>
              <a:rPr lang="fr-FR" dirty="0"/>
              <a:t>Définition </a:t>
            </a:r>
          </a:p>
          <a:p>
            <a:pPr algn="just"/>
            <a:r>
              <a:rPr lang="fr-FR" sz="1800" dirty="0">
                <a:solidFill>
                  <a:srgbClr val="202122"/>
                </a:solidFill>
                <a:effectLst/>
                <a:ea typeface="Times New Roman" panose="02020603050405020304" pitchFamily="18" charset="0"/>
              </a:rPr>
              <a:t>Selon Wikipédia, l'automatisation robotisée des processus (en anglais </a:t>
            </a:r>
            <a:r>
              <a:rPr lang="fr-FR" sz="1800" i="1" dirty="0" err="1">
                <a:solidFill>
                  <a:srgbClr val="202122"/>
                </a:solidFill>
                <a:effectLst/>
                <a:ea typeface="Times New Roman" panose="02020603050405020304" pitchFamily="18" charset="0"/>
              </a:rPr>
              <a:t>Robotic</a:t>
            </a:r>
            <a:r>
              <a:rPr lang="fr-FR" sz="1800" i="1" dirty="0">
                <a:solidFill>
                  <a:srgbClr val="202122"/>
                </a:solidFill>
                <a:effectLst/>
                <a:ea typeface="Times New Roman" panose="02020603050405020304" pitchFamily="18" charset="0"/>
              </a:rPr>
              <a:t> Process Automation</a:t>
            </a:r>
            <a:r>
              <a:rPr lang="fr-FR" sz="1800" dirty="0">
                <a:solidFill>
                  <a:srgbClr val="202122"/>
                </a:solidFill>
                <a:effectLst/>
                <a:ea typeface="Times New Roman" panose="02020603050405020304" pitchFamily="18" charset="0"/>
              </a:rPr>
              <a:t> ou RPA) est une technologie de création de </a:t>
            </a:r>
            <a:r>
              <a:rPr lang="fr-FR" sz="1800" u="none" strike="noStrike" dirty="0">
                <a:solidFill>
                  <a:srgbClr val="202122"/>
                </a:solidFill>
                <a:effectLst/>
                <a:ea typeface="Times New Roman" panose="02020603050405020304" pitchFamily="18" charset="0"/>
                <a:cs typeface="Times New Roman" panose="02020603050405020304" pitchFamily="18" charset="0"/>
                <a:hlinkClick r:id="rId3" tooltip="Robot"/>
              </a:rPr>
              <a:t>robots</a:t>
            </a:r>
            <a:r>
              <a:rPr lang="fr-FR" sz="1800" dirty="0">
                <a:solidFill>
                  <a:srgbClr val="202122"/>
                </a:solidFill>
                <a:effectLst/>
                <a:ea typeface="Times New Roman" panose="02020603050405020304" pitchFamily="18" charset="0"/>
              </a:rPr>
              <a:t> par apprentissage du comportement d'un usager sur une </a:t>
            </a:r>
            <a:r>
              <a:rPr lang="fr-FR" sz="1800" u="none" strike="noStrike" dirty="0">
                <a:solidFill>
                  <a:srgbClr val="202122"/>
                </a:solidFill>
                <a:effectLst/>
                <a:ea typeface="Times New Roman" panose="02020603050405020304" pitchFamily="18" charset="0"/>
                <a:cs typeface="Times New Roman" panose="02020603050405020304" pitchFamily="18" charset="0"/>
                <a:hlinkClick r:id="rId4" tooltip="Interface graphique"/>
              </a:rPr>
              <a:t>interface graphique</a:t>
            </a:r>
            <a:r>
              <a:rPr lang="fr-FR" sz="1800" dirty="0">
                <a:solidFill>
                  <a:srgbClr val="202122"/>
                </a:solidFill>
                <a:effectLst/>
                <a:ea typeface="Times New Roman" panose="02020603050405020304" pitchFamily="18" charset="0"/>
              </a:rPr>
              <a:t>. Dans une démarche classique d'automatisation de processus, un </a:t>
            </a:r>
            <a:r>
              <a:rPr lang="fr-FR" sz="1800" u="none" strike="noStrike" dirty="0">
                <a:solidFill>
                  <a:srgbClr val="202122"/>
                </a:solidFill>
                <a:effectLst/>
                <a:ea typeface="Times New Roman" panose="02020603050405020304" pitchFamily="18" charset="0"/>
                <a:cs typeface="Times New Roman" panose="02020603050405020304" pitchFamily="18" charset="0"/>
                <a:hlinkClick r:id="rId5" tooltip="Développeur informatique"/>
              </a:rPr>
              <a:t>développeur informatique</a:t>
            </a:r>
            <a:r>
              <a:rPr lang="fr-FR" sz="1800" dirty="0">
                <a:solidFill>
                  <a:srgbClr val="202122"/>
                </a:solidFill>
                <a:effectLst/>
                <a:ea typeface="Times New Roman" panose="02020603050405020304" pitchFamily="18" charset="0"/>
              </a:rPr>
              <a:t> écrit un </a:t>
            </a:r>
            <a:r>
              <a:rPr lang="fr-FR" sz="1800" u="none" strike="noStrike" dirty="0">
                <a:solidFill>
                  <a:srgbClr val="202122"/>
                </a:solidFill>
                <a:effectLst/>
                <a:ea typeface="Times New Roman" panose="02020603050405020304" pitchFamily="18" charset="0"/>
                <a:cs typeface="Times New Roman" panose="02020603050405020304" pitchFamily="18" charset="0"/>
                <a:hlinkClick r:id="rId6" tooltip="Programme informatique"/>
              </a:rPr>
              <a:t>programme informatique</a:t>
            </a:r>
            <a:r>
              <a:rPr lang="fr-FR" sz="1800" dirty="0">
                <a:solidFill>
                  <a:srgbClr val="202122"/>
                </a:solidFill>
                <a:effectLst/>
                <a:ea typeface="Times New Roman" panose="02020603050405020304" pitchFamily="18" charset="0"/>
              </a:rPr>
              <a:t> qui effectue un certain nombre de tâches et interagit avec l'</a:t>
            </a:r>
            <a:r>
              <a:rPr lang="fr-FR" sz="1800" u="none" strike="noStrike" dirty="0">
                <a:solidFill>
                  <a:srgbClr val="202122"/>
                </a:solidFill>
                <a:effectLst/>
                <a:ea typeface="Times New Roman" panose="02020603050405020304" pitchFamily="18" charset="0"/>
                <a:cs typeface="Times New Roman" panose="02020603050405020304" pitchFamily="18" charset="0"/>
                <a:hlinkClick r:id="rId7"/>
              </a:rPr>
              <a:t>interface de programmation</a:t>
            </a:r>
            <a:r>
              <a:rPr lang="fr-FR" sz="1800" dirty="0">
                <a:solidFill>
                  <a:srgbClr val="202122"/>
                </a:solidFill>
                <a:effectLst/>
                <a:ea typeface="Times New Roman" panose="02020603050405020304" pitchFamily="18" charset="0"/>
              </a:rPr>
              <a:t> de l'application (API ou </a:t>
            </a:r>
            <a:r>
              <a:rPr lang="fr-FR" sz="1800" i="1" dirty="0">
                <a:solidFill>
                  <a:srgbClr val="202122"/>
                </a:solidFill>
                <a:effectLst/>
                <a:ea typeface="Times New Roman" panose="02020603050405020304" pitchFamily="18" charset="0"/>
              </a:rPr>
              <a:t>Application </a:t>
            </a:r>
            <a:r>
              <a:rPr lang="fr-FR" sz="1800" i="1" dirty="0" err="1">
                <a:solidFill>
                  <a:srgbClr val="202122"/>
                </a:solidFill>
                <a:effectLst/>
                <a:ea typeface="Times New Roman" panose="02020603050405020304" pitchFamily="18" charset="0"/>
              </a:rPr>
              <a:t>Programming</a:t>
            </a:r>
            <a:r>
              <a:rPr lang="fr-FR" sz="1800" i="1" dirty="0">
                <a:solidFill>
                  <a:srgbClr val="202122"/>
                </a:solidFill>
                <a:effectLst/>
                <a:ea typeface="Times New Roman" panose="02020603050405020304" pitchFamily="18" charset="0"/>
              </a:rPr>
              <a:t> Interface</a:t>
            </a:r>
            <a:r>
              <a:rPr lang="fr-FR" sz="1800" dirty="0">
                <a:solidFill>
                  <a:srgbClr val="202122"/>
                </a:solidFill>
                <a:effectLst/>
                <a:ea typeface="Times New Roman" panose="02020603050405020304" pitchFamily="18" charset="0"/>
              </a:rPr>
              <a:t>). </a:t>
            </a:r>
            <a:endParaRPr lang="fr-FR" sz="1800" dirty="0">
              <a:effectLs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p:txBody>
      </p:sp>
      <p:sp>
        <p:nvSpPr>
          <p:cNvPr id="4" name="Titre 3">
            <a:extLst>
              <a:ext uri="{FF2B5EF4-FFF2-40B4-BE49-F238E27FC236}">
                <a16:creationId xmlns:a16="http://schemas.microsoft.com/office/drawing/2014/main" id="{12345D21-8E77-934C-852F-47508F6D700B}"/>
              </a:ext>
            </a:extLst>
          </p:cNvPr>
          <p:cNvSpPr>
            <a:spLocks noGrp="1"/>
          </p:cNvSpPr>
          <p:nvPr>
            <p:ph type="title"/>
          </p:nvPr>
        </p:nvSpPr>
        <p:spPr/>
        <p:txBody>
          <a:bodyPr>
            <a:normAutofit/>
          </a:bodyPr>
          <a:lstStyle/>
          <a:p>
            <a:r>
              <a:rPr lang="fr-FR" b="1" dirty="0"/>
              <a:t>Nouvelles technologies</a:t>
            </a:r>
            <a:endParaRPr lang="fr-FR" dirty="0"/>
          </a:p>
        </p:txBody>
      </p:sp>
      <p:sp>
        <p:nvSpPr>
          <p:cNvPr id="5" name="Espace réservé du numéro de diapositive 4">
            <a:extLst>
              <a:ext uri="{FF2B5EF4-FFF2-40B4-BE49-F238E27FC236}">
                <a16:creationId xmlns:a16="http://schemas.microsoft.com/office/drawing/2014/main" id="{F18A77F3-CC08-2B46-9328-1EB6E162C95D}"/>
              </a:ext>
            </a:extLst>
          </p:cNvPr>
          <p:cNvSpPr>
            <a:spLocks noGrp="1"/>
          </p:cNvSpPr>
          <p:nvPr>
            <p:ph type="sldNum" sz="quarter" idx="12"/>
          </p:nvPr>
        </p:nvSpPr>
        <p:spPr/>
        <p:txBody>
          <a:bodyPr/>
          <a:lstStyle/>
          <a:p>
            <a:fld id="{7E8142E3-C1AF-7B4B-A0AC-666D1027A077}" type="slidenum">
              <a:rPr lang="fr-FR" smtClean="0"/>
              <a:pPr/>
              <a:t>9</a:t>
            </a:fld>
            <a:endParaRPr lang="fr-FR" dirty="0"/>
          </a:p>
        </p:txBody>
      </p:sp>
      <p:sp>
        <p:nvSpPr>
          <p:cNvPr id="6" name="ZoneTexte 5">
            <a:extLst>
              <a:ext uri="{FF2B5EF4-FFF2-40B4-BE49-F238E27FC236}">
                <a16:creationId xmlns:a16="http://schemas.microsoft.com/office/drawing/2014/main" id="{7A943DA1-4C7A-AA5A-8CCF-93FCB8618269}"/>
              </a:ext>
            </a:extLst>
          </p:cNvPr>
          <p:cNvSpPr txBox="1"/>
          <p:nvPr/>
        </p:nvSpPr>
        <p:spPr>
          <a:xfrm>
            <a:off x="433588" y="3617801"/>
            <a:ext cx="11640224" cy="2031325"/>
          </a:xfrm>
          <a:prstGeom prst="rect">
            <a:avLst/>
          </a:prstGeom>
          <a:solidFill>
            <a:schemeClr val="bg1">
              <a:lumMod val="95000"/>
            </a:schemeClr>
          </a:solidFill>
          <a:ln w="12700">
            <a:solidFill>
              <a:schemeClr val="tx1"/>
            </a:solidFill>
          </a:ln>
        </p:spPr>
        <p:txBody>
          <a:bodyPr wrap="square" rtlCol="0">
            <a:spAutoFit/>
          </a:bodyPr>
          <a:lstStyle/>
          <a:p>
            <a:pPr marL="342900" indent="-342900">
              <a:buFont typeface="Arial" panose="020B0604020202020204" pitchFamily="34" charset="0"/>
              <a:buChar char="•"/>
            </a:pPr>
            <a:r>
              <a:rPr lang="fr-FR" dirty="0"/>
              <a:t>Cas d’usage</a:t>
            </a:r>
          </a:p>
          <a:p>
            <a:pPr algn="just"/>
            <a:r>
              <a:rPr lang="fr-FR" sz="1800" dirty="0">
                <a:solidFill>
                  <a:srgbClr val="202122"/>
                </a:solidFill>
                <a:effectLst/>
                <a:latin typeface="+mj-lt"/>
                <a:ea typeface="Times New Roman" panose="02020603050405020304" pitchFamily="18" charset="0"/>
              </a:rPr>
              <a:t>Dans une démarche d'automatisation robotisée des processus, le système apprend la liste des tâches à automatiser </a:t>
            </a:r>
          </a:p>
          <a:p>
            <a:pPr algn="just"/>
            <a:r>
              <a:rPr lang="fr-FR" sz="1800" dirty="0">
                <a:solidFill>
                  <a:srgbClr val="202122"/>
                </a:solidFill>
                <a:effectLst/>
                <a:latin typeface="+mj-lt"/>
                <a:ea typeface="Times New Roman" panose="02020603050405020304" pitchFamily="18" charset="0"/>
              </a:rPr>
              <a:t>en observant le comportement d'utilisateurs humains. L'automatisation robotisée des processus est utilisée dans des </a:t>
            </a:r>
          </a:p>
          <a:p>
            <a:pPr algn="just"/>
            <a:r>
              <a:rPr lang="fr-FR" sz="1800" dirty="0">
                <a:solidFill>
                  <a:srgbClr val="202122"/>
                </a:solidFill>
                <a:effectLst/>
                <a:latin typeface="+mj-lt"/>
                <a:ea typeface="Times New Roman" panose="02020603050405020304" pitchFamily="18" charset="0"/>
              </a:rPr>
              <a:t>entreprises pour automatiser des tâches comme valider la vente de primes d'assurance, traiter les demandes de règlement </a:t>
            </a:r>
          </a:p>
          <a:p>
            <a:pPr algn="just"/>
            <a:r>
              <a:rPr lang="fr-FR" sz="1800" dirty="0">
                <a:solidFill>
                  <a:srgbClr val="202122"/>
                </a:solidFill>
                <a:effectLst/>
                <a:latin typeface="+mj-lt"/>
                <a:ea typeface="Times New Roman" panose="02020603050405020304" pitchFamily="18" charset="0"/>
              </a:rPr>
              <a:t>d'assurance maladie.</a:t>
            </a:r>
            <a:endParaRPr lang="fr-FR" sz="1800" dirty="0">
              <a:effectLst/>
              <a:latin typeface="+mj-lt"/>
              <a:ea typeface="Calibri" panose="020F0502020204030204" pitchFamily="34" charset="0"/>
              <a:cs typeface="Times New Roman" panose="02020603050405020304" pitchFamily="18" charset="0"/>
            </a:endParaRPr>
          </a:p>
          <a:p>
            <a:pPr marL="1028700" lvl="1" indent="-342900" algn="just">
              <a:buFont typeface="Symbol" panose="05050102010706020507" pitchFamily="18" charset="2"/>
              <a:buChar char=""/>
            </a:pPr>
            <a:endParaRPr lang="fr-FR" sz="180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4219533703"/>
      </p:ext>
    </p:extLst>
  </p:cSld>
  <p:clrMapOvr>
    <a:masterClrMapping/>
  </p:clrMapOvr>
  <p:transition spd="slow">
    <p:push/>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577D06D-E17D-1449-B1D9-77C2DC3CC988}"/>
              </a:ext>
            </a:extLst>
          </p:cNvPr>
          <p:cNvSpPr>
            <a:spLocks noGrp="1"/>
          </p:cNvSpPr>
          <p:nvPr>
            <p:ph type="sldNum" sz="quarter" idx="12"/>
          </p:nvPr>
        </p:nvSpPr>
        <p:spPr/>
        <p:txBody>
          <a:bodyPr/>
          <a:lstStyle/>
          <a:p>
            <a:fld id="{7E8142E3-C1AF-7B4B-A0AC-666D1027A077}" type="slidenum">
              <a:rPr lang="fr-FR" smtClean="0"/>
              <a:pPr/>
              <a:t>90</a:t>
            </a:fld>
            <a:endParaRPr lang="fr-FR" dirty="0"/>
          </a:p>
        </p:txBody>
      </p:sp>
      <p:sp>
        <p:nvSpPr>
          <p:cNvPr id="3" name="Titre 2">
            <a:extLst>
              <a:ext uri="{FF2B5EF4-FFF2-40B4-BE49-F238E27FC236}">
                <a16:creationId xmlns:a16="http://schemas.microsoft.com/office/drawing/2014/main" id="{F0F6868C-5E2A-AA4C-A812-25A4166410D3}"/>
              </a:ext>
            </a:extLst>
          </p:cNvPr>
          <p:cNvSpPr>
            <a:spLocks noGrp="1"/>
          </p:cNvSpPr>
          <p:nvPr>
            <p:ph type="title"/>
          </p:nvPr>
        </p:nvSpPr>
        <p:spPr>
          <a:xfrm>
            <a:off x="151029" y="6495042"/>
            <a:ext cx="10458516" cy="415556"/>
          </a:xfrm>
        </p:spPr>
        <p:txBody>
          <a:bodyPr/>
          <a:lstStyle/>
          <a:p>
            <a:r>
              <a:rPr lang="fr-FR" dirty="0"/>
              <a:t>Apref – Matinale Nouvelles Technologies – 09 Juin 2022 </a:t>
            </a:r>
          </a:p>
        </p:txBody>
      </p:sp>
    </p:spTree>
    <p:extLst>
      <p:ext uri="{BB962C8B-B14F-4D97-AF65-F5344CB8AC3E}">
        <p14:creationId xmlns:p14="http://schemas.microsoft.com/office/powerpoint/2010/main" val="569235498"/>
      </p:ext>
    </p:extLst>
  </p:cSld>
  <p:clrMapOvr>
    <a:masterClrMapping/>
  </p:clrMapOvr>
  <p:transition spd="slow">
    <p:push/>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7FD270-FBA0-624F-B4E7-C9D1AF319969}"/>
              </a:ext>
            </a:extLst>
          </p:cNvPr>
          <p:cNvSpPr>
            <a:spLocks noGrp="1"/>
          </p:cNvSpPr>
          <p:nvPr>
            <p:ph type="body" sz="quarter" idx="22"/>
          </p:nvPr>
        </p:nvSpPr>
        <p:spPr>
          <a:xfrm>
            <a:off x="755903" y="2618497"/>
            <a:ext cx="10131044" cy="702233"/>
          </a:xfrm>
        </p:spPr>
        <p:txBody>
          <a:bodyPr/>
          <a:lstStyle/>
          <a:p>
            <a:r>
              <a:rPr lang="fr-FR" dirty="0">
                <a:solidFill>
                  <a:srgbClr val="008291"/>
                </a:solidFill>
              </a:rPr>
              <a:t>Merci de votre attention ! </a:t>
            </a:r>
            <a:endParaRPr lang="fr-FR" sz="3600" dirty="0">
              <a:solidFill>
                <a:srgbClr val="008291"/>
              </a:solidFill>
            </a:endParaRPr>
          </a:p>
        </p:txBody>
      </p:sp>
      <p:sp>
        <p:nvSpPr>
          <p:cNvPr id="4" name="Titre 3">
            <a:extLst>
              <a:ext uri="{FF2B5EF4-FFF2-40B4-BE49-F238E27FC236}">
                <a16:creationId xmlns:a16="http://schemas.microsoft.com/office/drawing/2014/main" id="{236C44B5-18E9-AB44-B79A-DB8A4E7E490D}"/>
              </a:ext>
            </a:extLst>
          </p:cNvPr>
          <p:cNvSpPr>
            <a:spLocks noGrp="1"/>
          </p:cNvSpPr>
          <p:nvPr>
            <p:ph type="title"/>
          </p:nvPr>
        </p:nvSpPr>
        <p:spPr/>
        <p:txBody>
          <a:bodyPr/>
          <a:lstStyle/>
          <a:p>
            <a:r>
              <a:rPr lang="fr-FR" dirty="0"/>
              <a:t>Apref – Matinale Nouvelles Technologies – 09 Juin 2022 </a:t>
            </a:r>
          </a:p>
        </p:txBody>
      </p:sp>
      <p:sp>
        <p:nvSpPr>
          <p:cNvPr id="5" name="Espace réservé du numéro de diapositive 4">
            <a:extLst>
              <a:ext uri="{FF2B5EF4-FFF2-40B4-BE49-F238E27FC236}">
                <a16:creationId xmlns:a16="http://schemas.microsoft.com/office/drawing/2014/main" id="{49B729AC-32DD-E647-9410-A2AD7EE932A5}"/>
              </a:ext>
            </a:extLst>
          </p:cNvPr>
          <p:cNvSpPr>
            <a:spLocks noGrp="1"/>
          </p:cNvSpPr>
          <p:nvPr>
            <p:ph type="sldNum" sz="quarter" idx="12"/>
          </p:nvPr>
        </p:nvSpPr>
        <p:spPr/>
        <p:txBody>
          <a:bodyPr/>
          <a:lstStyle/>
          <a:p>
            <a:fld id="{7E8142E3-C1AF-7B4B-A0AC-666D1027A077}" type="slidenum">
              <a:rPr lang="fr-FR" smtClean="0"/>
              <a:pPr/>
              <a:t>91</a:t>
            </a:fld>
            <a:endParaRPr lang="fr-FR" dirty="0"/>
          </a:p>
        </p:txBody>
      </p:sp>
    </p:spTree>
    <p:extLst>
      <p:ext uri="{BB962C8B-B14F-4D97-AF65-F5344CB8AC3E}">
        <p14:creationId xmlns:p14="http://schemas.microsoft.com/office/powerpoint/2010/main" val="2603574530"/>
      </p:ext>
    </p:extLst>
  </p:cSld>
  <p:clrMapOvr>
    <a:masterClrMapping/>
  </p:clrMapOvr>
  <p:transition spd="slow">
    <p:push/>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52689"/>
      </p:ext>
    </p:extLst>
  </p:cSld>
  <p:clrMapOvr>
    <a:masterClrMapping/>
  </p:clrMapOvr>
  <p:transition spd="slow">
    <p:push/>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6953</Words>
  <Application>Microsoft Office PowerPoint</Application>
  <PresentationFormat>Grand écran</PresentationFormat>
  <Paragraphs>861</Paragraphs>
  <Slides>92</Slides>
  <Notes>42</Notes>
  <HiddenSlides>0</HiddenSlides>
  <MMClips>0</MMClips>
  <ScaleCrop>false</ScaleCrop>
  <HeadingPairs>
    <vt:vector size="6" baseType="variant">
      <vt:variant>
        <vt:lpstr>Polices utilisées</vt:lpstr>
      </vt:variant>
      <vt:variant>
        <vt:i4>19</vt:i4>
      </vt:variant>
      <vt:variant>
        <vt:lpstr>Thème</vt:lpstr>
      </vt:variant>
      <vt:variant>
        <vt:i4>1</vt:i4>
      </vt:variant>
      <vt:variant>
        <vt:lpstr>Titres des diapositives</vt:lpstr>
      </vt:variant>
      <vt:variant>
        <vt:i4>92</vt:i4>
      </vt:variant>
    </vt:vector>
  </HeadingPairs>
  <TitlesOfParts>
    <vt:vector size="112" baseType="lpstr">
      <vt:lpstr>Adobe Caslon Pro</vt:lpstr>
      <vt:lpstr>Adobe Caslon Pro Bold</vt:lpstr>
      <vt:lpstr>Arial</vt:lpstr>
      <vt:lpstr>Arial,Sans-Serif</vt:lpstr>
      <vt:lpstr>Calibri</vt:lpstr>
      <vt:lpstr>Calibri Light</vt:lpstr>
      <vt:lpstr>Georgia</vt:lpstr>
      <vt:lpstr>Lato Black</vt:lpstr>
      <vt:lpstr>Lato Light</vt:lpstr>
      <vt:lpstr>Montserrat</vt:lpstr>
      <vt:lpstr>Prata</vt:lpstr>
      <vt:lpstr>Roboto</vt:lpstr>
      <vt:lpstr>Roboto Light</vt:lpstr>
      <vt:lpstr>Roboto Medium</vt:lpstr>
      <vt:lpstr>Roboto Thin</vt:lpstr>
      <vt:lpstr>Symbol</vt:lpstr>
      <vt:lpstr>Tahoma</vt:lpstr>
      <vt:lpstr>Times New Roman</vt:lpstr>
      <vt:lpstr>Wingdings</vt:lpstr>
      <vt:lpstr>Thème Office</vt:lpstr>
      <vt:lpstr>Apref – Matinale Nouvelles Technologies – 09 Juin 2022 </vt:lpstr>
      <vt:lpstr>Apref – Matinale Nouvelles Technologies – 09 Juin 2022 </vt:lpstr>
      <vt:lpstr>Présentation PowerPoint</vt:lpstr>
      <vt:lpstr>Nouvelles technologies</vt:lpstr>
      <vt:lpstr>Nouvelles technologies</vt:lpstr>
      <vt:lpstr>Nouvelles technologies</vt:lpstr>
      <vt:lpstr>Nouvelles technologies</vt:lpstr>
      <vt:lpstr>Nouvelles technologies</vt:lpstr>
      <vt:lpstr>Nouvelles technologies</vt:lpstr>
      <vt:lpstr>Nouvelles technologies</vt:lpstr>
      <vt:lpstr>Nouvelles technologies</vt:lpstr>
      <vt:lpstr>Usage des nouvelles technologies </vt:lpstr>
      <vt:lpstr>Nouvelles technologies</vt:lpstr>
      <vt:lpstr>Nouvelles technologies</vt:lpstr>
      <vt:lpstr>Nouvelles technologies</vt:lpstr>
      <vt:lpstr>Nouvelles technologies</vt:lpstr>
      <vt:lpstr>Nouvelles technologies</vt:lpstr>
      <vt:lpstr>Nouvelles technologies</vt:lpstr>
      <vt:lpstr>Apref – Matinale Nouvelles Technologies – 09 Juin 2022 </vt:lpstr>
      <vt:lpstr>Présentation PowerPoint</vt:lpstr>
      <vt:lpstr>Présentation PowerPoint</vt:lpstr>
      <vt:lpstr>Les pertes provenant de catastrophes naturelles sont en croissance</vt:lpstr>
      <vt:lpstr>D’ici 2100, la sinistralité liée aux inondations sera multipliée par 2 ou 3 en Allemagne</vt:lpstr>
      <vt:lpstr>Descartes          propose des produits sur mesure, transparents  avec une indemnisation rapide aux entreprises et aux gouvernements  </vt:lpstr>
      <vt:lpstr>Nous exploitons de nouvelles sources de données telles que les radars, l’IOT ou des images satellites combinées à des méthodes d’apprentissage </vt:lpstr>
      <vt:lpstr>Présentation PowerPoint</vt:lpstr>
      <vt:lpstr> Règlement de sinistres : l’IA appliquée à l’imagerie satellite permet de détecter les sinistres plus rapidement et plus précisément</vt:lpstr>
      <vt:lpstr>Apref – Matinale Nouvelles Technologies – 09 Juin 2022 </vt:lpstr>
      <vt:lpstr>Compréhension : les images satellites permettent de corriger les cartes grêles bâties à partir des historiques de pertes</vt:lpstr>
      <vt:lpstr>Apref – Matinale Nouvelles Technologies – 09 Juin 2022 </vt:lpstr>
      <vt:lpstr>Un agenda digital européen dense</vt:lpstr>
      <vt:lpstr>France Assureurs -Panorama des enjeux digitaux européens</vt:lpstr>
      <vt:lpstr>France Assureurs -Panorama des enjeux digitaux européens</vt:lpstr>
      <vt:lpstr>France Assureurs -Panorama des enjeux digitaux européens</vt:lpstr>
      <vt:lpstr>France Assureurs -Panorama des enjeux digitaux européens</vt:lpstr>
      <vt:lpstr>France Assureurs -Panorama des enjeux digitaux européens</vt:lpstr>
      <vt:lpstr>Les positions &amp; actions d’influence  de France Assureurs   </vt:lpstr>
      <vt:lpstr>France Assureurs -Panorama des enjeux digitaux européens</vt:lpstr>
      <vt:lpstr>France Assureurs -Panorama des enjeux digitaux européens</vt:lpstr>
      <vt:lpstr>France Assureurs -Panorama des enjeux digitaux européens</vt:lpstr>
      <vt:lpstr>France Assureurs -Panorama des enjeux digitaux européens</vt:lpstr>
      <vt:lpstr>France Assureurs -Panorama des enjeux digitaux européens</vt:lpstr>
      <vt:lpstr>France Assureurs -Panorama des enjeux digitaux européens</vt:lpstr>
      <vt:lpstr>Prospectives </vt:lpstr>
      <vt:lpstr>France Assureurs -Panorama des enjeux digitaux européens</vt:lpstr>
      <vt:lpstr>France Assureurs -Panorama des enjeux digitaux européens</vt:lpstr>
      <vt:lpstr>Apref – Matinale Nouvelles Technologies – 09 Juin 2022 </vt:lpstr>
      <vt:lpstr>Présentation PowerPoint</vt:lpstr>
      <vt:lpstr>Nos clients nous font confiance</vt:lpstr>
      <vt:lpstr>Akur8</vt:lpstr>
      <vt:lpstr>Akur8</vt:lpstr>
      <vt:lpstr>Akur8</vt:lpstr>
      <vt:lpstr>Akur8</vt:lpstr>
      <vt:lpstr>Akur8</vt:lpstr>
      <vt:lpstr>Akur8</vt:lpstr>
      <vt:lpstr>Akur8</vt:lpstr>
      <vt:lpstr>Apref – Matinale Nouvelles Technologies – 09 Juin 2022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Apref – Matinale Nouvelles Technologies – 09 Juin 2022 </vt:lpstr>
      <vt:lpstr>Apref – Matinale Nouvelles Technologies – 09 Juin 2022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Fanny Dupas</dc:creator>
  <cp:lastModifiedBy>Nicolas Boudias</cp:lastModifiedBy>
  <cp:revision>215</cp:revision>
  <dcterms:created xsi:type="dcterms:W3CDTF">2019-12-11T12:03:49Z</dcterms:created>
  <dcterms:modified xsi:type="dcterms:W3CDTF">2022-06-08T15:07:42Z</dcterms:modified>
</cp:coreProperties>
</file>