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305" r:id="rId2"/>
    <p:sldId id="307" r:id="rId3"/>
    <p:sldId id="308" r:id="rId4"/>
    <p:sldId id="302" r:id="rId5"/>
    <p:sldId id="306" r:id="rId6"/>
    <p:sldId id="285" r:id="rId7"/>
    <p:sldId id="299" r:id="rId8"/>
    <p:sldId id="315" r:id="rId9"/>
    <p:sldId id="303" r:id="rId10"/>
    <p:sldId id="301" r:id="rId11"/>
    <p:sldId id="289" r:id="rId12"/>
    <p:sldId id="266" r:id="rId13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Boudias" initials="NB" lastIdx="1" clrIdx="0">
    <p:extLst>
      <p:ext uri="{19B8F6BF-5375-455C-9EA6-DF929625EA0E}">
        <p15:presenceInfo xmlns:p15="http://schemas.microsoft.com/office/powerpoint/2012/main" userId="Nicolas Boudi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72"/>
    <a:srgbClr val="008291"/>
    <a:srgbClr val="4B9CD9"/>
    <a:srgbClr val="FF7C80"/>
    <a:srgbClr val="990033"/>
    <a:srgbClr val="CC0000"/>
    <a:srgbClr val="CC0066"/>
    <a:srgbClr val="008080"/>
    <a:srgbClr val="61A9DD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/>
    <p:restoredTop sz="94690"/>
  </p:normalViewPr>
  <p:slideViewPr>
    <p:cSldViewPr snapToGrid="0" snapToObjects="1">
      <p:cViewPr varScale="1">
        <p:scale>
          <a:sx n="62" d="100"/>
          <a:sy n="62" d="100"/>
        </p:scale>
        <p:origin x="8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57-4E94-9946-702F09A08439}"/>
              </c:ext>
            </c:extLst>
          </c:dPt>
          <c:dPt>
            <c:idx val="1"/>
            <c:bubble3D val="0"/>
            <c:spPr>
              <a:solidFill>
                <a:srgbClr val="4B9CD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57-4E94-9946-702F09A08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57-4E94-9946-702F09A084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57-4E94-9946-702F09A08439}"/>
              </c:ext>
            </c:extLst>
          </c:dPt>
          <c:dLbls>
            <c:dLbl>
              <c:idx val="0"/>
              <c:layout>
                <c:manualLayout>
                  <c:x val="0.30736968550987998"/>
                  <c:y val="-2.8948649873845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3C2373-14BC-41FE-A251-19E3B45A5CC5}" type="CATEGORYNAME">
                      <a:rPr lang="en-US"/>
                      <a:pPr>
                        <a:defRPr sz="1700"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
93%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4159037970836"/>
                      <c:h val="0.24295315489089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57-4E94-9946-702F09A08439}"/>
                </c:ext>
              </c:extLst>
            </c:dLbl>
            <c:dLbl>
              <c:idx val="1"/>
              <c:layout>
                <c:manualLayout>
                  <c:x val="-0.27026443527659089"/>
                  <c:y val="-3.558225073188536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75237E-4DEA-4C1B-ACE1-126C3D1265BB}" type="CATEGORYNAME">
                      <a:rPr lang="en-US"/>
                      <a:pPr>
                        <a:defRPr sz="1700"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
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6263910769578"/>
                      <c:h val="0.244866041102161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57-4E94-9946-702F09A08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Proportionnel </c:v>
                </c:pt>
                <c:pt idx="1">
                  <c:v>Non-Proportionnel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57-4E94-9946-702F09A084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28327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20-408F-9299-62C3B524598B}"/>
              </c:ext>
            </c:extLst>
          </c:dPt>
          <c:dPt>
            <c:idx val="1"/>
            <c:bubble3D val="0"/>
            <c:spPr>
              <a:solidFill>
                <a:srgbClr val="4B9CD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20-408F-9299-62C3B524598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20-408F-9299-62C3B52459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B20-408F-9299-62C3B524598B}"/>
              </c:ext>
            </c:extLst>
          </c:dPt>
          <c:dPt>
            <c:idx val="4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B20-408F-9299-62C3B524598B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B20-408F-9299-62C3B524598B}"/>
              </c:ext>
            </c:extLst>
          </c:dPt>
          <c:dPt>
            <c:idx val="6"/>
            <c:bubble3D val="0"/>
            <c:spPr>
              <a:solidFill>
                <a:srgbClr val="00829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B20-408F-9299-62C3B524598B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B20-408F-9299-62C3B524598B}"/>
              </c:ext>
            </c:extLst>
          </c:dPt>
          <c:dLbls>
            <c:dLbl>
              <c:idx val="0"/>
              <c:layout>
                <c:manualLayout>
                  <c:x val="9.2824887104866943E-2"/>
                  <c:y val="-0.1051190282998684"/>
                </c:manualLayout>
              </c:layout>
              <c:tx>
                <c:rich>
                  <a:bodyPr/>
                  <a:lstStyle/>
                  <a:p>
                    <a:fld id="{30382272-0C92-4D5B-A138-950B0DC9CBEB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20-408F-9299-62C3B524598B}"/>
                </c:ext>
              </c:extLst>
            </c:dLbl>
            <c:dLbl>
              <c:idx val="1"/>
              <c:layout>
                <c:manualLayout>
                  <c:x val="0.2032112393376819"/>
                  <c:y val="9.55627529998803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20-408F-9299-62C3B524598B}"/>
                </c:ext>
              </c:extLst>
            </c:dLbl>
            <c:dLbl>
              <c:idx val="2"/>
              <c:layout>
                <c:manualLayout>
                  <c:x val="-0.11540391369794283"/>
                  <c:y val="0.117860728699852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20-408F-9299-62C3B524598B}"/>
                </c:ext>
              </c:extLst>
            </c:dLbl>
            <c:dLbl>
              <c:idx val="3"/>
              <c:layout>
                <c:manualLayout>
                  <c:x val="-0.1354741595584546"/>
                  <c:y val="8.6006477699892322E-2"/>
                </c:manualLayout>
              </c:layout>
              <c:tx>
                <c:rich>
                  <a:bodyPr/>
                  <a:lstStyle/>
                  <a:p>
                    <a:fld id="{7084287F-608F-47C0-9D04-93E76FAB349F}" type="CATEGORYNAME">
                      <a:rPr lang="en-US" dirty="0"/>
                      <a:pPr/>
                      <a:t>[NOM DE CATÉGORIE]</a:t>
                    </a:fld>
                    <a:r>
                      <a:rPr lang="en-US" baseline="0" dirty="0"/>
                      <a:t>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B20-408F-9299-62C3B524598B}"/>
                </c:ext>
              </c:extLst>
            </c:dLbl>
            <c:dLbl>
              <c:idx val="4"/>
              <c:layout>
                <c:manualLayout>
                  <c:x val="-0.1630707476166583"/>
                  <c:y val="-3.18542509999607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84445559458108E-2"/>
                      <c:h val="0.1153760971218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B20-408F-9299-62C3B524598B}"/>
                </c:ext>
              </c:extLst>
            </c:dLbl>
            <c:dLbl>
              <c:idx val="5"/>
              <c:layout>
                <c:manualLayout>
                  <c:x val="-0.13296537882589063"/>
                  <c:y val="-8.9191902799888395E-2"/>
                </c:manualLayout>
              </c:layout>
              <c:tx>
                <c:rich>
                  <a:bodyPr/>
                  <a:lstStyle/>
                  <a:p>
                    <a:fld id="{63523593-DF1C-42F1-B40E-17D23CC99EDE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B20-408F-9299-62C3B524598B}"/>
                </c:ext>
              </c:extLst>
            </c:dLbl>
            <c:dLbl>
              <c:idx val="6"/>
              <c:layout>
                <c:manualLayout>
                  <c:x val="-8.3772318238146667E-2"/>
                  <c:y val="-0.1356206329569693"/>
                </c:manualLayout>
              </c:layout>
              <c:tx>
                <c:rich>
                  <a:bodyPr/>
                  <a:lstStyle/>
                  <a:p>
                    <a:fld id="{36A8A6B6-41B5-4F89-B9BC-5E5415089A78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B20-408F-9299-62C3B524598B}"/>
                </c:ext>
              </c:extLst>
            </c:dLbl>
            <c:dLbl>
              <c:idx val="7"/>
              <c:layout>
                <c:manualLayout>
                  <c:x val="0.19317611640742599"/>
                  <c:y val="-9.5562752999880374E-2"/>
                </c:manualLayout>
              </c:layout>
              <c:tx>
                <c:rich>
                  <a:bodyPr/>
                  <a:lstStyle/>
                  <a:p>
                    <a:fld id="{5B424540-76B4-4A70-A2A3-18C7194F11A5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B20-408F-9299-62C3B52459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DAB</c:v>
                </c:pt>
                <c:pt idx="1">
                  <c:v>CAT NAT</c:v>
                </c:pt>
                <c:pt idx="2">
                  <c:v>Auto </c:v>
                </c:pt>
                <c:pt idx="3">
                  <c:v>Credit-caution </c:v>
                </c:pt>
                <c:pt idx="4">
                  <c:v>RCG</c:v>
                </c:pt>
                <c:pt idx="5">
                  <c:v>Transport</c:v>
                </c:pt>
                <c:pt idx="6">
                  <c:v>Construction </c:v>
                </c:pt>
                <c:pt idx="7">
                  <c:v>Autres </c:v>
                </c:pt>
              </c:strCache>
            </c:strRef>
          </c:cat>
          <c:val>
            <c:numRef>
              <c:f>Feuil1!$B$2:$B$9</c:f>
              <c:numCache>
                <c:formatCode>0.00%</c:formatCode>
                <c:ptCount val="8"/>
                <c:pt idx="0">
                  <c:v>0.36170000000000002</c:v>
                </c:pt>
                <c:pt idx="1">
                  <c:v>2.01E-2</c:v>
                </c:pt>
                <c:pt idx="2">
                  <c:v>0.18010000000000001</c:v>
                </c:pt>
                <c:pt idx="3">
                  <c:v>9.2899999999999996E-2</c:v>
                </c:pt>
                <c:pt idx="4">
                  <c:v>0.12230000000000001</c:v>
                </c:pt>
                <c:pt idx="5">
                  <c:v>8.9700000000000002E-2</c:v>
                </c:pt>
                <c:pt idx="6">
                  <c:v>8.6800000000000002E-2</c:v>
                </c:pt>
                <c:pt idx="7">
                  <c:v>4.6399999999999997E-2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20-408F-9299-62C3B52459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89301022849291"/>
          <c:y val="0.14645748055278152"/>
          <c:w val="0.60108816857876379"/>
          <c:h val="0.8172794015871789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28327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20-4642-9390-01C426B694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20-4642-9390-01C426B6948D}"/>
              </c:ext>
            </c:extLst>
          </c:dPt>
          <c:dPt>
            <c:idx val="2"/>
            <c:bubble3D val="0"/>
            <c:spPr>
              <a:solidFill>
                <a:srgbClr val="4B9CD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20-4642-9390-01C426B6948D}"/>
              </c:ext>
            </c:extLst>
          </c:dPt>
          <c:dPt>
            <c:idx val="3"/>
            <c:bubble3D val="0"/>
            <c:spPr>
              <a:solidFill>
                <a:srgbClr val="00829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E20-4642-9390-01C426B6948D}"/>
              </c:ext>
            </c:extLst>
          </c:dPt>
          <c:dLbls>
            <c:dLbl>
              <c:idx val="0"/>
              <c:layout>
                <c:manualLayout>
                  <c:x val="0.18158868236608658"/>
                  <c:y val="-5.7892944957771274E-2"/>
                </c:manualLayout>
              </c:layout>
              <c:tx>
                <c:rich>
                  <a:bodyPr/>
                  <a:lstStyle/>
                  <a:p>
                    <a:fld id="{92819FFE-76B1-4A16-82CD-38AEBF455887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70%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20-4642-9390-01C426B6948D}"/>
                </c:ext>
              </c:extLst>
            </c:dLbl>
            <c:dLbl>
              <c:idx val="1"/>
              <c:layout>
                <c:manualLayout>
                  <c:x val="-0.1576326552069986"/>
                  <c:y val="9.8761336033308694E-2"/>
                </c:manualLayout>
              </c:layout>
              <c:tx>
                <c:rich>
                  <a:bodyPr/>
                  <a:lstStyle/>
                  <a:p>
                    <a:fld id="{A1254C29-F719-4F32-8E23-A0649CF35122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16,6%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20-4642-9390-01C426B6948D}"/>
                </c:ext>
              </c:extLst>
            </c:dLbl>
            <c:dLbl>
              <c:idx val="2"/>
              <c:layout>
                <c:manualLayout>
                  <c:x val="-0.14627828204348634"/>
                  <c:y val="-2.6441482331096302E-2"/>
                </c:manualLayout>
              </c:layout>
              <c:tx>
                <c:rich>
                  <a:bodyPr/>
                  <a:lstStyle/>
                  <a:p>
                    <a:fld id="{BCD15C26-C1FE-4D7C-85E5-616573546B37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12,7%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20-4642-9390-01C426B6948D}"/>
                </c:ext>
              </c:extLst>
            </c:dLbl>
            <c:dLbl>
              <c:idx val="3"/>
              <c:layout>
                <c:manualLayout>
                  <c:x val="-6.9866111414739224E-2"/>
                  <c:y val="-0.11339276749815828"/>
                </c:manualLayout>
              </c:layout>
              <c:tx>
                <c:rich>
                  <a:bodyPr/>
                  <a:lstStyle/>
                  <a:p>
                    <a:fld id="{7E4D17D7-54B5-41A6-A96C-569B270A282B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0,7%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20-4642-9390-01C426B69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Prévoyance </c:v>
                </c:pt>
                <c:pt idx="1">
                  <c:v>Santé </c:v>
                </c:pt>
                <c:pt idx="2">
                  <c:v>Dépendance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0.72</c:v>
                </c:pt>
                <c:pt idx="1">
                  <c:v>0.13</c:v>
                </c:pt>
                <c:pt idx="2">
                  <c:v>0.13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20-4642-9390-01C426B694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29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46-4025-AE48-0C6E0ABC3424}"/>
              </c:ext>
            </c:extLst>
          </c:dPt>
          <c:dPt>
            <c:idx val="1"/>
            <c:bubble3D val="0"/>
            <c:explosion val="4"/>
            <c:spPr>
              <a:solidFill>
                <a:srgbClr val="28327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46-4025-AE48-0C6E0ABC34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4A-43C5-BDEC-7E7FC4C2D8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4A-43C5-BDEC-7E7FC4C2D832}"/>
              </c:ext>
            </c:extLst>
          </c:dPt>
          <c:dLbls>
            <c:dLbl>
              <c:idx val="0"/>
              <c:layout>
                <c:manualLayout>
                  <c:x val="-0.22300048344813822"/>
                  <c:y val="-1.0981286870197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D76B69-440B-419A-936D-E435199098D5}" type="CATEGORYNAME">
                      <a:rPr lang="en-US"/>
                      <a:pPr>
                        <a:defRPr sz="2400"/>
                      </a:pPr>
                      <a:t>[NOM DE CATÉGORIE]</a:t>
                    </a:fld>
                    <a:r>
                      <a:rPr lang="en-US" baseline="0" dirty="0"/>
                      <a:t>
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485114921756"/>
                      <c:h val="0.33665348621188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46-4025-AE48-0C6E0ABC3424}"/>
                </c:ext>
              </c:extLst>
            </c:dLbl>
            <c:dLbl>
              <c:idx val="1"/>
              <c:layout>
                <c:manualLayout>
                  <c:x val="0.14529833200278336"/>
                  <c:y val="-6.5303216803115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B3A8B1-4091-4F27-B373-021C1966191C}" type="CATEGORYNAME">
                      <a:rPr lang="en-US"/>
                      <a:pPr>
                        <a:defRPr sz="2400"/>
                      </a:pPr>
                      <a:t>[NOM DE CATÉGORIE]</a:t>
                    </a:fld>
                    <a:r>
                      <a:rPr lang="en-US" baseline="0" dirty="0"/>
                      <a:t>
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43997421609923"/>
                      <c:h val="0.32034591567265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46-4025-AE48-0C6E0ABC3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Vie </c:v>
                </c:pt>
                <c:pt idx="1">
                  <c:v>Non-Vie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6-4025-AE48-0C6E0ABC342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829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D0-44D3-809F-0B416FED4FB0}"/>
              </c:ext>
            </c:extLst>
          </c:dPt>
          <c:dPt>
            <c:idx val="1"/>
            <c:bubble3D val="0"/>
            <c:explosion val="4"/>
            <c:spPr>
              <a:solidFill>
                <a:srgbClr val="28327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D0-44D3-809F-0B416FED4F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D0-44D3-809F-0B416FED4F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D0-44D3-809F-0B416FED4FB0}"/>
              </c:ext>
            </c:extLst>
          </c:dPt>
          <c:dLbls>
            <c:dLbl>
              <c:idx val="0"/>
              <c:layout>
                <c:manualLayout>
                  <c:x val="-0.18736348783864029"/>
                  <c:y val="0.172104454077952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AA460A-253A-436F-BC09-65272DD48FBC}" type="CATEGORYNAME">
                      <a:rPr lang="en-US"/>
                      <a:pPr>
                        <a:defRPr sz="2000"/>
                      </a:pPr>
                      <a:t>[NOM DE CATÉGORIE]</a:t>
                    </a:fld>
                    <a:r>
                      <a:rPr lang="en-US" baseline="0" dirty="0"/>
                      <a:t>
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485114921756"/>
                      <c:h val="0.33665348621188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D0-44D3-809F-0B416FED4FB0}"/>
                </c:ext>
              </c:extLst>
            </c:dLbl>
            <c:dLbl>
              <c:idx val="1"/>
              <c:layout>
                <c:manualLayout>
                  <c:x val="0.15626359185715682"/>
                  <c:y val="-0.19796698790384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C7C222-7490-4E0D-9476-80114B447AF7}" type="CATEGORYNAME">
                      <a:rPr lang="en-US"/>
                      <a:pPr>
                        <a:defRPr sz="2000"/>
                      </a:pPr>
                      <a:t>[NOM DE CATÉGORIE]</a:t>
                    </a:fld>
                    <a:r>
                      <a:rPr lang="en-US" baseline="0" dirty="0"/>
                      <a:t>
69%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43997421609923"/>
                      <c:h val="0.32034591567265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D0-44D3-809F-0B416FED4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Vie </c:v>
                </c:pt>
                <c:pt idx="1">
                  <c:v>Non-Vie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D0-44D3-809F-0B416FED4FB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Top 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Feuil1!$A$2:$A$4</c:f>
              <c:strCache>
                <c:ptCount val="3"/>
                <c:pt idx="0">
                  <c:v>Non-Vie</c:v>
                </c:pt>
                <c:pt idx="1">
                  <c:v>Vie</c:v>
                </c:pt>
                <c:pt idx="2">
                  <c:v>Total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80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5-4B8A-AA40-B5D12C658C8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Autres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68D-4671-9F41-2A848F15B7D0}"/>
              </c:ext>
            </c:extLst>
          </c:dPt>
          <c:cat>
            <c:strRef>
              <c:f>Feuil1!$A$2:$A$4</c:f>
              <c:strCache>
                <c:ptCount val="3"/>
                <c:pt idx="0">
                  <c:v>Non-Vie</c:v>
                </c:pt>
                <c:pt idx="1">
                  <c:v>Vie</c:v>
                </c:pt>
                <c:pt idx="2">
                  <c:v>Total 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5-4B8A-AA40-B5D12C658C8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Feuil1!$A$2:$A$4</c:f>
              <c:strCache>
                <c:ptCount val="3"/>
                <c:pt idx="0">
                  <c:v>Non-Vie</c:v>
                </c:pt>
                <c:pt idx="1">
                  <c:v>Vie</c:v>
                </c:pt>
                <c:pt idx="2">
                  <c:v>Total 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A4A5-4B8A-AA40-B5D12C658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0448720"/>
        <c:axId val="783574384"/>
        <c:axId val="0"/>
      </c:bar3DChart>
      <c:catAx>
        <c:axId val="10604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3574384"/>
        <c:crosses val="autoZero"/>
        <c:auto val="1"/>
        <c:lblAlgn val="ctr"/>
        <c:lblOffset val="100"/>
        <c:noMultiLvlLbl val="0"/>
      </c:catAx>
      <c:valAx>
        <c:axId val="783574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04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80801406409186"/>
          <c:y val="7.3888922019963235E-2"/>
          <c:w val="0.57038562913765511"/>
          <c:h val="0.812360242292279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28327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DF-4819-A64F-B1B0D171F69E}"/>
              </c:ext>
            </c:extLst>
          </c:dPt>
          <c:dPt>
            <c:idx val="1"/>
            <c:bubble3D val="0"/>
            <c:spPr>
              <a:solidFill>
                <a:srgbClr val="4B9CD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8DF-4819-A64F-B1B0D171F6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4A-420A-8484-18EF4CA186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4A-420A-8484-18EF4CA186FB}"/>
              </c:ext>
            </c:extLst>
          </c:dPt>
          <c:dLbls>
            <c:dLbl>
              <c:idx val="0"/>
              <c:layout>
                <c:manualLayout>
                  <c:x val="0.18379482926665064"/>
                  <c:y val="-0.16406252018485731"/>
                </c:manualLayout>
              </c:layout>
              <c:tx>
                <c:rich>
                  <a:bodyPr/>
                  <a:lstStyle/>
                  <a:p>
                    <a:fld id="{C5AF06FE-1B02-46EE-A6BB-8263738AF22E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4159037970836"/>
                      <c:h val="0.24295315489089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DF-4819-A64F-B1B0D171F69E}"/>
                </c:ext>
              </c:extLst>
            </c:dLbl>
            <c:dLbl>
              <c:idx val="1"/>
              <c:layout>
                <c:manualLayout>
                  <c:x val="-0.17295209292778174"/>
                  <c:y val="2.7291734952800177E-2"/>
                </c:manualLayout>
              </c:layout>
              <c:tx>
                <c:rich>
                  <a:bodyPr/>
                  <a:lstStyle/>
                  <a:p>
                    <a:fld id="{4B1B3B47-D13E-4351-B8FD-7BBAA893D9FA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8DF-4819-A64F-B1B0D171F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Vie </c:v>
                </c:pt>
                <c:pt idx="1">
                  <c:v>Non-Vie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2.0099999999999998</c:v>
                </c:pt>
                <c:pt idx="1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F-4819-A64F-B1B0D171F6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28327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33-4939-9E9D-5B122FD517D0}"/>
              </c:ext>
            </c:extLst>
          </c:dPt>
          <c:dPt>
            <c:idx val="1"/>
            <c:bubble3D val="0"/>
            <c:spPr>
              <a:solidFill>
                <a:srgbClr val="4B9CD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33-4939-9E9D-5B122FD517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33-4939-9E9D-5B122FD517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33-4939-9E9D-5B122FD517D0}"/>
              </c:ext>
            </c:extLst>
          </c:dPt>
          <c:dLbls>
            <c:dLbl>
              <c:idx val="0"/>
              <c:layout>
                <c:manualLayout>
                  <c:x val="0.18379482926665064"/>
                  <c:y val="-0.16406252018485731"/>
                </c:manualLayout>
              </c:layout>
              <c:tx>
                <c:rich>
                  <a:bodyPr/>
                  <a:lstStyle/>
                  <a:p>
                    <a:fld id="{B038BCC3-5E58-4673-A8D3-8CD3C912DE69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4159037970836"/>
                      <c:h val="0.24295315489089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33-4939-9E9D-5B122FD517D0}"/>
                </c:ext>
              </c:extLst>
            </c:dLbl>
            <c:dLbl>
              <c:idx val="1"/>
              <c:layout>
                <c:manualLayout>
                  <c:x val="-0.13496778800969719"/>
                  <c:y val="1.5902616762001852E-2"/>
                </c:manualLayout>
              </c:layout>
              <c:tx>
                <c:rich>
                  <a:bodyPr/>
                  <a:lstStyle/>
                  <a:p>
                    <a:fld id="{FF03FC96-10AB-4B67-8860-79336A1DF7C1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33-4939-9E9D-5B122FD51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Vie </c:v>
                </c:pt>
                <c:pt idx="1">
                  <c:v>Non-Vie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2.0099999999999998</c:v>
                </c:pt>
                <c:pt idx="1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33-4939-9E9D-5B122FD517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33-4939-9E9D-5B122FD517D0}"/>
              </c:ext>
            </c:extLst>
          </c:dPt>
          <c:dPt>
            <c:idx val="1"/>
            <c:bubble3D val="0"/>
            <c:spPr>
              <a:solidFill>
                <a:srgbClr val="4B9CD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33-4939-9E9D-5B122FD517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33-4939-9E9D-5B122FD517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33-4939-9E9D-5B122FD517D0}"/>
              </c:ext>
            </c:extLst>
          </c:dPt>
          <c:dLbls>
            <c:dLbl>
              <c:idx val="0"/>
              <c:layout>
                <c:manualLayout>
                  <c:x val="0.13387736797091451"/>
                  <c:y val="0.34275315790205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4159037970836"/>
                      <c:h val="0.24295315489089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33-4939-9E9D-5B122FD517D0}"/>
                </c:ext>
              </c:extLst>
            </c:dLbl>
            <c:dLbl>
              <c:idx val="1"/>
              <c:layout>
                <c:manualLayout>
                  <c:x val="-9.078721301412046E-2"/>
                  <c:y val="-0.377021960820536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5546366972561"/>
                      <c:h val="0.24486604110216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33-4939-9E9D-5B122FD51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Proportionnel </c:v>
                </c:pt>
                <c:pt idx="1">
                  <c:v>Non-Proportionnel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33-4939-9E9D-5B122FD517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F8938-6A4C-4EF7-AE08-71FBA3DA98F3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AE0262-6F1F-4CBD-B80D-B220937650DA}">
      <dgm:prSet phldrT="[Texte]" custT="1"/>
      <dgm:spPr>
        <a:solidFill>
          <a:srgbClr val="008291"/>
        </a:solidFill>
      </dgm:spPr>
      <dgm:t>
        <a:bodyPr/>
        <a:lstStyle/>
        <a:p>
          <a:r>
            <a:rPr lang="fr-FR" sz="2800" b="1" dirty="0">
              <a:solidFill>
                <a:schemeClr val="bg1"/>
              </a:solidFill>
            </a:rPr>
            <a:t>2 000</a:t>
          </a:r>
        </a:p>
        <a:p>
          <a:r>
            <a:rPr lang="fr-FR" sz="1800" b="1" dirty="0">
              <a:solidFill>
                <a:schemeClr val="bg1"/>
              </a:solidFill>
            </a:rPr>
            <a:t>Collaborateurs employés</a:t>
          </a:r>
        </a:p>
        <a:p>
          <a:r>
            <a:rPr lang="fr-FR" sz="1800" b="0" dirty="0">
              <a:solidFill>
                <a:schemeClr val="bg1"/>
              </a:solidFill>
            </a:rPr>
            <a:t>(contrats de droit Français) </a:t>
          </a:r>
        </a:p>
        <a:p>
          <a:endParaRPr lang="fr-FR" sz="1800" b="0" dirty="0">
            <a:solidFill>
              <a:schemeClr val="bg1"/>
            </a:solidFill>
          </a:endParaRPr>
        </a:p>
        <a:p>
          <a:r>
            <a:rPr lang="fr-FR" sz="1600" b="0" dirty="0">
              <a:solidFill>
                <a:schemeClr val="bg1"/>
              </a:solidFill>
            </a:rPr>
            <a:t>Sociétés </a:t>
          </a:r>
        </a:p>
        <a:p>
          <a:r>
            <a:rPr lang="fr-FR" sz="1600" b="0" dirty="0">
              <a:solidFill>
                <a:schemeClr val="bg1"/>
              </a:solidFill>
            </a:rPr>
            <a:t>et </a:t>
          </a:r>
        </a:p>
        <a:p>
          <a:r>
            <a:rPr lang="fr-FR" sz="1600" b="0" dirty="0">
              <a:solidFill>
                <a:schemeClr val="bg1"/>
              </a:solidFill>
            </a:rPr>
            <a:t>grand courtage de réassurance</a:t>
          </a:r>
        </a:p>
      </dgm:t>
    </dgm:pt>
    <dgm:pt modelId="{D71A13B9-B1CF-409B-8DC4-7ADD91822D45}" type="parTrans" cxnId="{50E2A029-5367-4259-A6F0-927CDA63E086}">
      <dgm:prSet/>
      <dgm:spPr/>
      <dgm:t>
        <a:bodyPr/>
        <a:lstStyle/>
        <a:p>
          <a:endParaRPr lang="fr-FR"/>
        </a:p>
      </dgm:t>
    </dgm:pt>
    <dgm:pt modelId="{C1DAE1A9-2C00-4BB1-9B4F-B4B77B534F24}" type="sibTrans" cxnId="{50E2A029-5367-4259-A6F0-927CDA63E086}">
      <dgm:prSet/>
      <dgm:spPr/>
      <dgm:t>
        <a:bodyPr/>
        <a:lstStyle/>
        <a:p>
          <a:endParaRPr lang="fr-FR"/>
        </a:p>
      </dgm:t>
    </dgm:pt>
    <dgm:pt modelId="{7DFA2F1D-4806-4ECE-BCA1-4A834148FF7B}">
      <dgm:prSet phldrT="[Texte]" custT="1"/>
      <dgm:spPr>
        <a:solidFill>
          <a:srgbClr val="002060">
            <a:alpha val="97000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800" b="1" dirty="0">
            <a:solidFill>
              <a:schemeClr val="bg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b="1" dirty="0">
              <a:solidFill>
                <a:schemeClr val="bg1"/>
              </a:solidFill>
            </a:rPr>
            <a:t>7 Mds €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dirty="0">
            <a:solidFill>
              <a:schemeClr val="bg1"/>
            </a:solidFill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dirty="0">
              <a:solidFill>
                <a:schemeClr val="bg1"/>
              </a:solidFill>
            </a:rPr>
            <a:t>Primes acceptées 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dirty="0">
              <a:solidFill>
                <a:schemeClr val="bg1"/>
              </a:solidFill>
            </a:rPr>
            <a:t>à partir de Paris 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dirty="0">
              <a:solidFill>
                <a:schemeClr val="bg1"/>
              </a:solidFill>
            </a:rPr>
            <a:t>(dans le monde Entier)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dirty="0">
            <a:solidFill>
              <a:schemeClr val="bg1"/>
            </a:solidFill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dirty="0">
              <a:solidFill>
                <a:schemeClr val="bg1"/>
              </a:solidFill>
            </a:rPr>
            <a:t>Vie et Non-Vie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dirty="0">
            <a:solidFill>
              <a:schemeClr val="bg1"/>
            </a:solidFill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dirty="0">
            <a:solidFill>
              <a:schemeClr val="bg1"/>
            </a:solidFill>
          </a:endParaRP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dirty="0">
            <a:solidFill>
              <a:schemeClr val="bg1"/>
            </a:solidFill>
          </a:endParaRPr>
        </a:p>
      </dgm:t>
    </dgm:pt>
    <dgm:pt modelId="{76844803-5DBC-4D05-B9F9-C2F8A1E7DBB8}" type="parTrans" cxnId="{6876D886-AC32-478A-954C-1F8B4134F4F1}">
      <dgm:prSet/>
      <dgm:spPr/>
      <dgm:t>
        <a:bodyPr/>
        <a:lstStyle/>
        <a:p>
          <a:endParaRPr lang="fr-FR"/>
        </a:p>
      </dgm:t>
    </dgm:pt>
    <dgm:pt modelId="{B515B9E6-363D-477D-A82E-7578132B89A5}" type="sibTrans" cxnId="{6876D886-AC32-478A-954C-1F8B4134F4F1}">
      <dgm:prSet/>
      <dgm:spPr/>
      <dgm:t>
        <a:bodyPr/>
        <a:lstStyle/>
        <a:p>
          <a:endParaRPr lang="fr-FR"/>
        </a:p>
      </dgm:t>
    </dgm:pt>
    <dgm:pt modelId="{47BC0F75-4E6A-4830-AE72-254C994EE56B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2800" b="1" dirty="0">
              <a:solidFill>
                <a:schemeClr val="bg1"/>
              </a:solidFill>
            </a:rPr>
            <a:t>12,4 Mds €</a:t>
          </a:r>
        </a:p>
        <a:p>
          <a:r>
            <a:rPr lang="fr-FR" sz="1800" b="1" dirty="0">
              <a:solidFill>
                <a:schemeClr val="bg1"/>
              </a:solidFill>
              <a:latin typeface="+mn-lt"/>
            </a:rPr>
            <a:t>Capacité CAT  </a:t>
          </a:r>
        </a:p>
        <a:p>
          <a:r>
            <a:rPr lang="fr-FR" sz="1800" dirty="0">
              <a:solidFill>
                <a:schemeClr val="bg1"/>
              </a:solidFill>
              <a:latin typeface="+mn-lt"/>
            </a:rPr>
            <a:t>(+3,24%)</a:t>
          </a:r>
        </a:p>
        <a:p>
          <a:r>
            <a:rPr lang="fr-FR" sz="1800" dirty="0">
              <a:solidFill>
                <a:schemeClr val="bg1"/>
              </a:solidFill>
              <a:latin typeface="+mn-lt"/>
            </a:rPr>
            <a:t>achetée sur le marché  Français</a:t>
          </a:r>
        </a:p>
        <a:p>
          <a:r>
            <a:rPr lang="fr-FR" sz="1800" dirty="0">
              <a:solidFill>
                <a:schemeClr val="bg1"/>
              </a:solidFill>
              <a:latin typeface="+mn-lt"/>
            </a:rPr>
            <a:t>(par les cédantes)  </a:t>
          </a:r>
        </a:p>
      </dgm:t>
    </dgm:pt>
    <dgm:pt modelId="{BA08F53C-80B3-4BB5-AF16-95D52C02C85D}" type="parTrans" cxnId="{B7E6473B-0599-4FAA-889D-35B7E7B96819}">
      <dgm:prSet/>
      <dgm:spPr/>
      <dgm:t>
        <a:bodyPr/>
        <a:lstStyle/>
        <a:p>
          <a:endParaRPr lang="fr-FR"/>
        </a:p>
      </dgm:t>
    </dgm:pt>
    <dgm:pt modelId="{DBE1A689-70EF-4923-9516-2204D8FA245D}" type="sibTrans" cxnId="{B7E6473B-0599-4FAA-889D-35B7E7B96819}">
      <dgm:prSet/>
      <dgm:spPr/>
      <dgm:t>
        <a:bodyPr/>
        <a:lstStyle/>
        <a:p>
          <a:endParaRPr lang="fr-FR"/>
        </a:p>
      </dgm:t>
    </dgm:pt>
    <dgm:pt modelId="{332CD3EE-B81D-4FB0-B3CE-9CB8169A85CE}" type="pres">
      <dgm:prSet presAssocID="{76CF8938-6A4C-4EF7-AE08-71FBA3DA98F3}" presName="Name0" presStyleCnt="0">
        <dgm:presLayoutVars>
          <dgm:dir/>
          <dgm:resizeHandles val="exact"/>
        </dgm:presLayoutVars>
      </dgm:prSet>
      <dgm:spPr/>
    </dgm:pt>
    <dgm:pt modelId="{E345E55D-50DD-426C-8035-8D934BAD9020}" type="pres">
      <dgm:prSet presAssocID="{ECAE0262-6F1F-4CBD-B80D-B220937650DA}" presName="Name5" presStyleLbl="vennNode1" presStyleIdx="0" presStyleCnt="3">
        <dgm:presLayoutVars>
          <dgm:bulletEnabled val="1"/>
        </dgm:presLayoutVars>
      </dgm:prSet>
      <dgm:spPr/>
    </dgm:pt>
    <dgm:pt modelId="{D74CD117-1330-4E06-85C2-618C59E829D8}" type="pres">
      <dgm:prSet presAssocID="{C1DAE1A9-2C00-4BB1-9B4F-B4B77B534F24}" presName="space" presStyleCnt="0"/>
      <dgm:spPr/>
    </dgm:pt>
    <dgm:pt modelId="{683E4ACD-D192-4F42-8217-268DFCFD2571}" type="pres">
      <dgm:prSet presAssocID="{7DFA2F1D-4806-4ECE-BCA1-4A834148FF7B}" presName="Name5" presStyleLbl="vennNode1" presStyleIdx="1" presStyleCnt="3" custLinFactNeighborX="-334" custLinFactNeighborY="779">
        <dgm:presLayoutVars>
          <dgm:bulletEnabled val="1"/>
        </dgm:presLayoutVars>
      </dgm:prSet>
      <dgm:spPr/>
    </dgm:pt>
    <dgm:pt modelId="{C4C9FC41-4E45-4FF8-8BCD-E674498496F5}" type="pres">
      <dgm:prSet presAssocID="{B515B9E6-363D-477D-A82E-7578132B89A5}" presName="space" presStyleCnt="0"/>
      <dgm:spPr/>
    </dgm:pt>
    <dgm:pt modelId="{0CE1E4FC-002E-404B-B778-60A5B8FC8FC2}" type="pres">
      <dgm:prSet presAssocID="{47BC0F75-4E6A-4830-AE72-254C994EE56B}" presName="Name5" presStyleLbl="vennNode1" presStyleIdx="2" presStyleCnt="3" custScaleX="96582">
        <dgm:presLayoutVars>
          <dgm:bulletEnabled val="1"/>
        </dgm:presLayoutVars>
      </dgm:prSet>
      <dgm:spPr/>
    </dgm:pt>
  </dgm:ptLst>
  <dgm:cxnLst>
    <dgm:cxn modelId="{50E2A029-5367-4259-A6F0-927CDA63E086}" srcId="{76CF8938-6A4C-4EF7-AE08-71FBA3DA98F3}" destId="{ECAE0262-6F1F-4CBD-B80D-B220937650DA}" srcOrd="0" destOrd="0" parTransId="{D71A13B9-B1CF-409B-8DC4-7ADD91822D45}" sibTransId="{C1DAE1A9-2C00-4BB1-9B4F-B4B77B534F24}"/>
    <dgm:cxn modelId="{1B7E8831-1529-4E45-856A-B32940180704}" type="presOf" srcId="{76CF8938-6A4C-4EF7-AE08-71FBA3DA98F3}" destId="{332CD3EE-B81D-4FB0-B3CE-9CB8169A85CE}" srcOrd="0" destOrd="0" presId="urn:microsoft.com/office/officeart/2005/8/layout/venn3"/>
    <dgm:cxn modelId="{B7E6473B-0599-4FAA-889D-35B7E7B96819}" srcId="{76CF8938-6A4C-4EF7-AE08-71FBA3DA98F3}" destId="{47BC0F75-4E6A-4830-AE72-254C994EE56B}" srcOrd="2" destOrd="0" parTransId="{BA08F53C-80B3-4BB5-AF16-95D52C02C85D}" sibTransId="{DBE1A689-70EF-4923-9516-2204D8FA245D}"/>
    <dgm:cxn modelId="{8897A174-B8AF-4322-97DE-172033AB3400}" type="presOf" srcId="{47BC0F75-4E6A-4830-AE72-254C994EE56B}" destId="{0CE1E4FC-002E-404B-B778-60A5B8FC8FC2}" srcOrd="0" destOrd="0" presId="urn:microsoft.com/office/officeart/2005/8/layout/venn3"/>
    <dgm:cxn modelId="{AD322A56-F977-41D6-94E7-9409029ABE84}" type="presOf" srcId="{7DFA2F1D-4806-4ECE-BCA1-4A834148FF7B}" destId="{683E4ACD-D192-4F42-8217-268DFCFD2571}" srcOrd="0" destOrd="0" presId="urn:microsoft.com/office/officeart/2005/8/layout/venn3"/>
    <dgm:cxn modelId="{6876D886-AC32-478A-954C-1F8B4134F4F1}" srcId="{76CF8938-6A4C-4EF7-AE08-71FBA3DA98F3}" destId="{7DFA2F1D-4806-4ECE-BCA1-4A834148FF7B}" srcOrd="1" destOrd="0" parTransId="{76844803-5DBC-4D05-B9F9-C2F8A1E7DBB8}" sibTransId="{B515B9E6-363D-477D-A82E-7578132B89A5}"/>
    <dgm:cxn modelId="{DE1A058E-5BF6-4360-B076-F16E62A2B7AE}" type="presOf" srcId="{ECAE0262-6F1F-4CBD-B80D-B220937650DA}" destId="{E345E55D-50DD-426C-8035-8D934BAD9020}" srcOrd="0" destOrd="0" presId="urn:microsoft.com/office/officeart/2005/8/layout/venn3"/>
    <dgm:cxn modelId="{AD0C7FFF-2E37-4EB4-B73A-779860D07B20}" type="presParOf" srcId="{332CD3EE-B81D-4FB0-B3CE-9CB8169A85CE}" destId="{E345E55D-50DD-426C-8035-8D934BAD9020}" srcOrd="0" destOrd="0" presId="urn:microsoft.com/office/officeart/2005/8/layout/venn3"/>
    <dgm:cxn modelId="{80A4530B-9E47-4CD1-A241-A8458B7D3698}" type="presParOf" srcId="{332CD3EE-B81D-4FB0-B3CE-9CB8169A85CE}" destId="{D74CD117-1330-4E06-85C2-618C59E829D8}" srcOrd="1" destOrd="0" presId="urn:microsoft.com/office/officeart/2005/8/layout/venn3"/>
    <dgm:cxn modelId="{D2383F2F-1DAE-41C9-AE65-84D5A9A1CA6D}" type="presParOf" srcId="{332CD3EE-B81D-4FB0-B3CE-9CB8169A85CE}" destId="{683E4ACD-D192-4F42-8217-268DFCFD2571}" srcOrd="2" destOrd="0" presId="urn:microsoft.com/office/officeart/2005/8/layout/venn3"/>
    <dgm:cxn modelId="{207A6BA4-C033-4ED9-96AB-47D6C9534270}" type="presParOf" srcId="{332CD3EE-B81D-4FB0-B3CE-9CB8169A85CE}" destId="{C4C9FC41-4E45-4FF8-8BCD-E674498496F5}" srcOrd="3" destOrd="0" presId="urn:microsoft.com/office/officeart/2005/8/layout/venn3"/>
    <dgm:cxn modelId="{EAB805D8-3B9E-42EC-8449-1E0E28877D73}" type="presParOf" srcId="{332CD3EE-B81D-4FB0-B3CE-9CB8169A85CE}" destId="{0CE1E4FC-002E-404B-B778-60A5B8FC8FC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E55D-50DD-426C-8035-8D934BAD9020}">
      <dsp:nvSpPr>
        <dsp:cNvPr id="0" name=""/>
        <dsp:cNvSpPr/>
      </dsp:nvSpPr>
      <dsp:spPr>
        <a:xfrm>
          <a:off x="1405" y="124884"/>
          <a:ext cx="4714612" cy="4714612"/>
        </a:xfrm>
        <a:prstGeom prst="ellipse">
          <a:avLst/>
        </a:prstGeom>
        <a:solidFill>
          <a:srgbClr val="00829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9461" tIns="35560" rIns="25946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2 000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Collaborateurs employés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</a:rPr>
            <a:t>(contrats de droit Français)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bg1"/>
              </a:solidFill>
            </a:rPr>
            <a:t>Sociétés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bg1"/>
              </a:solidFill>
            </a:rPr>
            <a:t>et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bg1"/>
              </a:solidFill>
            </a:rPr>
            <a:t>grand courtage de réassurance</a:t>
          </a:r>
        </a:p>
      </dsp:txBody>
      <dsp:txXfrm>
        <a:off x="691844" y="815323"/>
        <a:ext cx="3333734" cy="3333734"/>
      </dsp:txXfrm>
    </dsp:sp>
    <dsp:sp modelId="{683E4ACD-D192-4F42-8217-268DFCFD2571}">
      <dsp:nvSpPr>
        <dsp:cNvPr id="0" name=""/>
        <dsp:cNvSpPr/>
      </dsp:nvSpPr>
      <dsp:spPr>
        <a:xfrm>
          <a:off x="3769945" y="161611"/>
          <a:ext cx="4714612" cy="4714612"/>
        </a:xfrm>
        <a:prstGeom prst="ellipse">
          <a:avLst/>
        </a:prstGeom>
        <a:solidFill>
          <a:srgbClr val="002060">
            <a:alpha val="97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9461" tIns="35560" rIns="259461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800" b="1" kern="120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b="1" kern="1200" dirty="0">
              <a:solidFill>
                <a:schemeClr val="bg1"/>
              </a:solidFill>
            </a:rPr>
            <a:t>7 Mds €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bg1"/>
            </a:solidFill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Primes acceptées 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à partir de Paris 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bg1"/>
              </a:solidFill>
            </a:rPr>
            <a:t>(dans le monde Entier)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kern="1200" dirty="0">
            <a:solidFill>
              <a:schemeClr val="bg1"/>
            </a:solidFill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bg1"/>
              </a:solidFill>
            </a:rPr>
            <a:t>Vie et Non-Vie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bg1"/>
            </a:solidFill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bg1"/>
            </a:solidFill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bg1"/>
            </a:solidFill>
          </a:endParaRPr>
        </a:p>
      </dsp:txBody>
      <dsp:txXfrm>
        <a:off x="4460384" y="852050"/>
        <a:ext cx="3333734" cy="3333734"/>
      </dsp:txXfrm>
    </dsp:sp>
    <dsp:sp modelId="{0CE1E4FC-002E-404B-B778-60A5B8FC8FC2}">
      <dsp:nvSpPr>
        <dsp:cNvPr id="0" name=""/>
        <dsp:cNvSpPr/>
      </dsp:nvSpPr>
      <dsp:spPr>
        <a:xfrm>
          <a:off x="7544784" y="124884"/>
          <a:ext cx="4553466" cy="4714612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9461" tIns="35560" rIns="25946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12,4 Mds €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+mn-lt"/>
            </a:rPr>
            <a:t>Capacité CAT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  <a:latin typeface="+mn-lt"/>
            </a:rPr>
            <a:t>(+3,24%)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  <a:latin typeface="+mn-lt"/>
            </a:rPr>
            <a:t>achetée sur le marché  Français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  <a:latin typeface="+mn-lt"/>
            </a:rPr>
            <a:t>(par les cédantes)  </a:t>
          </a:r>
        </a:p>
      </dsp:txBody>
      <dsp:txXfrm>
        <a:off x="8211624" y="815323"/>
        <a:ext cx="3219786" cy="333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0.27324</cdr:x>
      <cdr:y>0.37137</cdr:y>
    </cdr:from>
    <cdr:to>
      <cdr:x>0.70448</cdr:x>
      <cdr:y>0.67512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226B953-02E6-446C-8878-3A7261FF23D3}"/>
            </a:ext>
          </a:extLst>
        </cdr:cNvPr>
        <cdr:cNvSpPr txBox="1"/>
      </cdr:nvSpPr>
      <cdr:spPr>
        <a:xfrm xmlns:a="http://schemas.openxmlformats.org/drawingml/2006/main">
          <a:off x="1735816" y="1656458"/>
          <a:ext cx="2739510" cy="1354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800" b="1" dirty="0">
              <a:solidFill>
                <a:schemeClr val="accent2"/>
              </a:solidFill>
            </a:rPr>
            <a:t>6</a:t>
          </a:r>
          <a:r>
            <a:rPr lang="fr-FR" sz="2800" b="1" dirty="0">
              <a:solidFill>
                <a:schemeClr val="accent2"/>
              </a:solidFill>
              <a:latin typeface="+mn-lt"/>
            </a:rPr>
            <a:t>,3 Mds€</a:t>
          </a:r>
        </a:p>
        <a:p xmlns:a="http://schemas.openxmlformats.org/drawingml/2006/main">
          <a:pPr algn="ctr"/>
          <a:r>
            <a:rPr lang="fr-FR" sz="2800" b="1" dirty="0">
              <a:solidFill>
                <a:schemeClr val="accent2"/>
              </a:solidFill>
            </a:rPr>
            <a:t>(+7%) </a:t>
          </a:r>
        </a:p>
        <a:p xmlns:a="http://schemas.openxmlformats.org/drawingml/2006/main">
          <a:pPr algn="ctr"/>
          <a:r>
            <a:rPr lang="fr-FR" sz="2800" b="1" dirty="0">
              <a:latin typeface="+mn-lt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0.28438</cdr:x>
      <cdr:y>0.37819</cdr:y>
    </cdr:from>
    <cdr:to>
      <cdr:x>0.71562</cdr:x>
      <cdr:y>0.68194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226B953-02E6-446C-8878-3A7261FF23D3}"/>
            </a:ext>
          </a:extLst>
        </cdr:cNvPr>
        <cdr:cNvSpPr txBox="1"/>
      </cdr:nvSpPr>
      <cdr:spPr>
        <a:xfrm xmlns:a="http://schemas.openxmlformats.org/drawingml/2006/main">
          <a:off x="1806561" y="1686882"/>
          <a:ext cx="2739510" cy="1354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800" b="1" dirty="0">
              <a:solidFill>
                <a:schemeClr val="accent2"/>
              </a:solidFill>
            </a:rPr>
            <a:t>5,1</a:t>
          </a:r>
          <a:r>
            <a:rPr lang="fr-FR" sz="2800" b="1" dirty="0">
              <a:solidFill>
                <a:schemeClr val="accent2"/>
              </a:solidFill>
              <a:latin typeface="+mn-lt"/>
            </a:rPr>
            <a:t> Mds€</a:t>
          </a:r>
        </a:p>
        <a:p xmlns:a="http://schemas.openxmlformats.org/drawingml/2006/main">
          <a:pPr algn="ctr"/>
          <a:r>
            <a:rPr lang="fr-FR" sz="2800" b="1" dirty="0">
              <a:solidFill>
                <a:schemeClr val="accent2"/>
              </a:solidFill>
            </a:rPr>
            <a:t>(+2%) </a:t>
          </a:r>
        </a:p>
        <a:p xmlns:a="http://schemas.openxmlformats.org/drawingml/2006/main">
          <a:pPr algn="ctr"/>
          <a:r>
            <a:rPr lang="fr-FR" sz="2800" b="1" dirty="0">
              <a:latin typeface="+mn-lt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0.29452</cdr:x>
      <cdr:y>0.45353</cdr:y>
    </cdr:from>
    <cdr:to>
      <cdr:x>0.72576</cdr:x>
      <cdr:y>0.75728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226B953-02E6-446C-8878-3A7261FF23D3}"/>
            </a:ext>
          </a:extLst>
        </cdr:cNvPr>
        <cdr:cNvSpPr txBox="1"/>
      </cdr:nvSpPr>
      <cdr:spPr>
        <a:xfrm xmlns:a="http://schemas.openxmlformats.org/drawingml/2006/main">
          <a:off x="1871003" y="2022918"/>
          <a:ext cx="2739510" cy="1354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800" b="1" dirty="0">
              <a:solidFill>
                <a:schemeClr val="accent2"/>
              </a:solidFill>
            </a:rPr>
            <a:t>3,1</a:t>
          </a:r>
          <a:r>
            <a:rPr lang="fr-FR" sz="1800" b="1" dirty="0">
              <a:solidFill>
                <a:schemeClr val="accent2"/>
              </a:solidFill>
              <a:latin typeface="+mn-lt"/>
            </a:rPr>
            <a:t> Mds€</a:t>
          </a:r>
        </a:p>
        <a:p xmlns:a="http://schemas.openxmlformats.org/drawingml/2006/main">
          <a:pPr algn="ctr"/>
          <a:r>
            <a:rPr lang="fr-FR" sz="1800" b="1" dirty="0">
              <a:latin typeface="+mn-lt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0.29452</cdr:x>
      <cdr:y>0.45353</cdr:y>
    </cdr:from>
    <cdr:to>
      <cdr:x>0.72576</cdr:x>
      <cdr:y>0.75728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226B953-02E6-446C-8878-3A7261FF23D3}"/>
            </a:ext>
          </a:extLst>
        </cdr:cNvPr>
        <cdr:cNvSpPr txBox="1"/>
      </cdr:nvSpPr>
      <cdr:spPr>
        <a:xfrm xmlns:a="http://schemas.openxmlformats.org/drawingml/2006/main">
          <a:off x="1871003" y="2022918"/>
          <a:ext cx="2739510" cy="1354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800" b="1" dirty="0">
              <a:solidFill>
                <a:schemeClr val="accent2"/>
              </a:solidFill>
            </a:rPr>
            <a:t>2</a:t>
          </a:r>
          <a:r>
            <a:rPr lang="fr-FR" sz="1800" b="1" dirty="0">
              <a:solidFill>
                <a:schemeClr val="accent2"/>
              </a:solidFill>
              <a:latin typeface="+mn-lt"/>
            </a:rPr>
            <a:t> Mds€</a:t>
          </a:r>
        </a:p>
        <a:p xmlns:a="http://schemas.openxmlformats.org/drawingml/2006/main">
          <a:pPr algn="ctr"/>
          <a:r>
            <a:rPr lang="fr-FR" sz="1800" b="1" dirty="0">
              <a:latin typeface="+mn-lt"/>
            </a:rPr>
            <a:t>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0.2589</cdr:x>
      <cdr:y>0.45204</cdr:y>
    </cdr:from>
    <cdr:to>
      <cdr:x>0.76348</cdr:x>
      <cdr:y>0.54796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6B7316A7-3E93-4DA6-A8D6-EE9EF2FFDEC6}"/>
            </a:ext>
          </a:extLst>
        </cdr:cNvPr>
        <cdr:cNvSpPr txBox="1"/>
      </cdr:nvSpPr>
      <cdr:spPr>
        <a:xfrm xmlns:a="http://schemas.openxmlformats.org/drawingml/2006/main">
          <a:off x="1405617" y="2016278"/>
          <a:ext cx="2739462" cy="427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800" b="1" dirty="0">
              <a:solidFill>
                <a:schemeClr val="accent2"/>
              </a:solidFill>
            </a:rPr>
            <a:t>3,1</a:t>
          </a:r>
          <a:r>
            <a:rPr lang="fr-FR" sz="1800" b="1" dirty="0">
              <a:solidFill>
                <a:schemeClr val="accent2"/>
              </a:solidFill>
              <a:latin typeface="+mn-lt"/>
            </a:rPr>
            <a:t> Mds€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0.27505</cdr:x>
      <cdr:y>0.52148</cdr:y>
    </cdr:from>
    <cdr:to>
      <cdr:x>0.77963</cdr:x>
      <cdr:y>0.67254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AD8FC09F-436E-4E98-ACBF-78C2705A3A2F}"/>
            </a:ext>
          </a:extLst>
        </cdr:cNvPr>
        <cdr:cNvSpPr txBox="1"/>
      </cdr:nvSpPr>
      <cdr:spPr>
        <a:xfrm xmlns:a="http://schemas.openxmlformats.org/drawingml/2006/main">
          <a:off x="2150291" y="2524263"/>
          <a:ext cx="3944780" cy="731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800" b="1" dirty="0">
              <a:solidFill>
                <a:schemeClr val="accent2"/>
              </a:solidFill>
              <a:latin typeface="+mn-lt"/>
            </a:rPr>
            <a:t>2 Mds€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1BB4F23-0E8D-C94A-9340-2569CE3BD3AA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57D866-0521-0049-B1C9-B32A61DA4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563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36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4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2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61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72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8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18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83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13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6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Titre_Une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59E77-EAF2-AC45-92C8-F29E262AADA9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E94ABB-CC1F-774E-96A9-C3965D472344}"/>
              </a:ext>
            </a:extLst>
          </p:cNvPr>
          <p:cNvCxnSpPr>
            <a:cxnSpLocks/>
          </p:cNvCxnSpPr>
          <p:nvPr userDrawn="1"/>
        </p:nvCxnSpPr>
        <p:spPr>
          <a:xfrm>
            <a:off x="1465083" y="2173303"/>
            <a:ext cx="9183756" cy="0"/>
          </a:xfrm>
          <a:prstGeom prst="line">
            <a:avLst/>
          </a:prstGeom>
          <a:ln>
            <a:solidFill>
              <a:srgbClr val="61A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651657-D669-5141-A585-4692EB8B8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05" y="1277551"/>
            <a:ext cx="10872591" cy="895752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SUR UNE LIGNE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9CCC6C9-0CF5-C744-AB7E-A788AC9FF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405" y="2567118"/>
            <a:ext cx="10872591" cy="68752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Date - Auteur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7AAF9E-28CA-154C-B103-260CC24B9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1044" y="4228070"/>
            <a:ext cx="3349911" cy="1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296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estions_Répon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6FE7EAA3-801A-1E4B-A01E-D61175CFE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BA525F-295A-0149-912F-766F8CA06AC5}"/>
              </a:ext>
            </a:extLst>
          </p:cNvPr>
          <p:cNvSpPr/>
          <p:nvPr userDrawn="1"/>
        </p:nvSpPr>
        <p:spPr>
          <a:xfrm>
            <a:off x="0" y="6388499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E1AA2F-FDCF-EC44-AC13-30EE5BA7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334" y="351904"/>
            <a:ext cx="2109209" cy="106832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1F5FD05-3593-FC4E-8468-08E36D8ED3AE}"/>
              </a:ext>
            </a:extLst>
          </p:cNvPr>
          <p:cNvSpPr txBox="1"/>
          <p:nvPr userDrawn="1"/>
        </p:nvSpPr>
        <p:spPr>
          <a:xfrm>
            <a:off x="5045542" y="406250"/>
            <a:ext cx="530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283272"/>
                </a:solidFill>
                <a:latin typeface="+mn-lt"/>
              </a:rPr>
              <a:t>QUESTIONS</a:t>
            </a:r>
          </a:p>
          <a:p>
            <a:r>
              <a:rPr lang="fr-FR" sz="6000" b="1" dirty="0">
                <a:solidFill>
                  <a:srgbClr val="283272"/>
                </a:solidFill>
                <a:latin typeface="+mn-lt"/>
              </a:rPr>
              <a:t>REPONSES</a:t>
            </a:r>
          </a:p>
        </p:txBody>
      </p:sp>
      <p:pic>
        <p:nvPicPr>
          <p:cNvPr id="3" name="Graphique 2" descr="Conversation">
            <a:extLst>
              <a:ext uri="{FF2B5EF4-FFF2-40B4-BE49-F238E27FC236}">
                <a16:creationId xmlns:a16="http://schemas.microsoft.com/office/drawing/2014/main" id="{FAF296B0-1376-6642-87D0-615C412A2E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724" y="2176101"/>
            <a:ext cx="3940256" cy="3940256"/>
          </a:xfrm>
          <a:prstGeom prst="rect">
            <a:avLst/>
          </a:prstGeom>
        </p:spPr>
      </p:pic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02899453-5DE5-5248-AE40-EACE65D1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E25FE98-2593-A04D-A1DB-E9B4A94F9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  <p:pic>
        <p:nvPicPr>
          <p:cNvPr id="4" name="Image 3" descr="Une image contenant clavier, assis, ordinateur, en bois&#10;&#10;Description générée automatiquement">
            <a:extLst>
              <a:ext uri="{FF2B5EF4-FFF2-40B4-BE49-F238E27FC236}">
                <a16:creationId xmlns:a16="http://schemas.microsoft.com/office/drawing/2014/main" id="{0236302F-EEAF-194F-B39C-E681CD40A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463" r="3577"/>
          <a:stretch/>
        </p:blipFill>
        <p:spPr>
          <a:xfrm>
            <a:off x="0" y="-1"/>
            <a:ext cx="4680386" cy="65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896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E759D24-CCDF-2F47-8C6B-A2FAE1724C6F}"/>
              </a:ext>
            </a:extLst>
          </p:cNvPr>
          <p:cNvSpPr/>
          <p:nvPr userDrawn="1"/>
        </p:nvSpPr>
        <p:spPr>
          <a:xfrm>
            <a:off x="0" y="5307295"/>
            <a:ext cx="12192000" cy="1550704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5B8AD1A-6699-A440-8E1F-E3B20D11C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9185" y="1114024"/>
            <a:ext cx="5533629" cy="294699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061F04F-A8EB-504A-8519-1B7C13053498}"/>
              </a:ext>
            </a:extLst>
          </p:cNvPr>
          <p:cNvSpPr txBox="1"/>
          <p:nvPr userDrawn="1"/>
        </p:nvSpPr>
        <p:spPr>
          <a:xfrm>
            <a:off x="0" y="5513260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>
                <a:solidFill>
                  <a:schemeClr val="bg1"/>
                </a:solidFill>
              </a:rPr>
              <a:t>APREF </a:t>
            </a:r>
            <a:r>
              <a:rPr lang="en-US" altLang="fr-FR" b="0" i="0" dirty="0">
                <a:solidFill>
                  <a:schemeClr val="bg1"/>
                </a:solidFill>
              </a:rPr>
              <a:t>(Association des </a:t>
            </a:r>
            <a:r>
              <a:rPr lang="en-US" altLang="fr-FR" b="0" i="0" dirty="0" err="1">
                <a:solidFill>
                  <a:schemeClr val="bg1"/>
                </a:solidFill>
              </a:rPr>
              <a:t>Professionnels</a:t>
            </a:r>
            <a:r>
              <a:rPr lang="en-US" altLang="fr-FR" b="0" i="0" dirty="0">
                <a:solidFill>
                  <a:schemeClr val="bg1"/>
                </a:solidFill>
              </a:rPr>
              <a:t> de la </a:t>
            </a:r>
            <a:r>
              <a:rPr lang="en-US" altLang="fr-FR" b="0" i="0" dirty="0" err="1">
                <a:solidFill>
                  <a:schemeClr val="bg1"/>
                </a:solidFill>
              </a:rPr>
              <a:t>Réassurance</a:t>
            </a:r>
            <a:r>
              <a:rPr lang="en-US" altLang="fr-FR" b="0" i="0" dirty="0">
                <a:solidFill>
                  <a:schemeClr val="bg1"/>
                </a:solidFill>
              </a:rPr>
              <a:t> </a:t>
            </a:r>
            <a:r>
              <a:rPr lang="en-US" altLang="fr-FR" b="0" i="0" dirty="0" err="1">
                <a:solidFill>
                  <a:schemeClr val="bg1"/>
                </a:solidFill>
              </a:rPr>
              <a:t>en</a:t>
            </a:r>
            <a:r>
              <a:rPr lang="en-US" altLang="fr-FR" b="0" i="0" dirty="0">
                <a:solidFill>
                  <a:schemeClr val="bg1"/>
                </a:solidFill>
              </a:rPr>
              <a:t> France)</a:t>
            </a:r>
            <a:endParaRPr lang="en-US" altLang="fr-FR" sz="1200" b="0" i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000" dirty="0">
                <a:solidFill>
                  <a:schemeClr val="bg1"/>
                </a:solidFill>
                <a:latin typeface="+mj-lt"/>
              </a:rPr>
              <a:t>26 boulevard Haussmann, 75009 Paris – </a:t>
            </a:r>
            <a:r>
              <a:rPr lang="en-US" altLang="fr-FR" sz="2000" dirty="0" err="1">
                <a:solidFill>
                  <a:schemeClr val="bg1"/>
                </a:solidFill>
                <a:latin typeface="+mj-lt"/>
              </a:rPr>
              <a:t>Tél</a:t>
            </a:r>
            <a:r>
              <a:rPr lang="en-US" altLang="fr-FR" sz="2000" dirty="0">
                <a:solidFill>
                  <a:schemeClr val="bg1"/>
                </a:solidFill>
                <a:latin typeface="+mj-lt"/>
              </a:rPr>
              <a:t> : +33 (0)1 42 47 90 10 – </a:t>
            </a:r>
            <a:r>
              <a:rPr lang="en-US" altLang="fr-FR" sz="2000" dirty="0" err="1">
                <a:solidFill>
                  <a:schemeClr val="bg1"/>
                </a:solidFill>
                <a:latin typeface="+mj-lt"/>
              </a:rPr>
              <a:t>Contact@apref.org</a:t>
            </a:r>
            <a:endParaRPr lang="en-US" altLang="fr-FR" sz="11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 err="1">
                <a:solidFill>
                  <a:srgbClr val="61A9DD"/>
                </a:solidFill>
              </a:rPr>
              <a:t>www.apref.org</a:t>
            </a:r>
            <a:endParaRPr lang="en-US" altLang="fr-FR" sz="1200" b="1" dirty="0">
              <a:solidFill>
                <a:srgbClr val="61A9DD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2590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857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_Titre_Deux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59E77-EAF2-AC45-92C8-F29E262AADA9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EA9E9F-DACE-514F-A3F3-65CD735CB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1044" y="4228070"/>
            <a:ext cx="3349911" cy="1784034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E94ABB-CC1F-774E-96A9-C3965D472344}"/>
              </a:ext>
            </a:extLst>
          </p:cNvPr>
          <p:cNvCxnSpPr>
            <a:cxnSpLocks/>
          </p:cNvCxnSpPr>
          <p:nvPr userDrawn="1"/>
        </p:nvCxnSpPr>
        <p:spPr>
          <a:xfrm>
            <a:off x="1465083" y="2173303"/>
            <a:ext cx="9183756" cy="0"/>
          </a:xfrm>
          <a:prstGeom prst="line">
            <a:avLst/>
          </a:prstGeom>
          <a:ln>
            <a:solidFill>
              <a:srgbClr val="61A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651657-D669-5141-A585-4692EB8B8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49" y="376406"/>
            <a:ext cx="10972800" cy="179689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SUR DEUX LIGNES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513ED20B-E8FF-8143-A8FA-1FED75EA4A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49" y="2567118"/>
            <a:ext cx="10972800" cy="68752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Date - Auteur</a:t>
            </a:r>
          </a:p>
        </p:txBody>
      </p:sp>
    </p:spTree>
    <p:extLst>
      <p:ext uri="{BB962C8B-B14F-4D97-AF65-F5344CB8AC3E}">
        <p14:creationId xmlns:p14="http://schemas.microsoft.com/office/powerpoint/2010/main" val="362026718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pièce, homme, intérieur&#10;&#10;Description générée automatiquement">
            <a:extLst>
              <a:ext uri="{FF2B5EF4-FFF2-40B4-BE49-F238E27FC236}">
                <a16:creationId xmlns:a16="http://schemas.microsoft.com/office/drawing/2014/main" id="{FCA28A74-392B-674D-955A-A2729F896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53" r="22922"/>
          <a:stretch/>
        </p:blipFill>
        <p:spPr>
          <a:xfrm>
            <a:off x="0" y="0"/>
            <a:ext cx="4549396" cy="6551772"/>
          </a:xfrm>
          <a:prstGeom prst="rect">
            <a:avLst/>
          </a:prstGeom>
        </p:spPr>
      </p:pic>
      <p:pic>
        <p:nvPicPr>
          <p:cNvPr id="17" name="Image 16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AE259C35-B405-5C4A-A415-48EF8F436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70842" t="8641"/>
          <a:stretch/>
        </p:blipFill>
        <p:spPr>
          <a:xfrm>
            <a:off x="9770605" y="1039628"/>
            <a:ext cx="2421395" cy="53613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BA525F-295A-0149-912F-766F8CA06AC5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E1AA2F-FDCF-EC44-AC13-30EE5BA717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334" y="351904"/>
            <a:ext cx="2109209" cy="1068320"/>
          </a:xfrm>
          <a:prstGeom prst="rect">
            <a:avLst/>
          </a:prstGeom>
        </p:spPr>
      </p:pic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B8C7C672-7473-DB42-9702-D0D2955BE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77766" y="1754316"/>
            <a:ext cx="6571648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75BECC6C-FEAE-1E48-BD49-89A2A5B33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7766" y="2471259"/>
            <a:ext cx="6579638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C9B4C801-2EC7-8C43-B9D4-D4250C76B7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77766" y="3166135"/>
            <a:ext cx="6579638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4B62FA15-672A-A249-BCCF-7301A2F186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77765" y="3861014"/>
            <a:ext cx="6579637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AC3A7B1C-327C-4B4F-B372-9F523758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766" y="4561235"/>
            <a:ext cx="6579636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A3C026DB-9AB7-3445-B0A1-CF0D2A3FB4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77766" y="5258122"/>
            <a:ext cx="6579636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1F5FD05-3593-FC4E-8468-08E36D8ED3AE}"/>
              </a:ext>
            </a:extLst>
          </p:cNvPr>
          <p:cNvSpPr txBox="1"/>
          <p:nvPr userDrawn="1"/>
        </p:nvSpPr>
        <p:spPr>
          <a:xfrm>
            <a:off x="5045542" y="406250"/>
            <a:ext cx="530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283272"/>
                </a:solidFill>
                <a:latin typeface="+mn-lt"/>
              </a:rPr>
              <a:t>SOMMAIRE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F82928FC-D451-6B4A-8B84-D87CB0700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7925325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FFDC2664-10C6-D345-8754-1BD4AF73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0583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A6725855-D262-E048-ADB7-45F88E999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70842" t="8641"/>
          <a:stretch/>
        </p:blipFill>
        <p:spPr>
          <a:xfrm>
            <a:off x="9770605" y="1039628"/>
            <a:ext cx="2421395" cy="53613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BA525F-295A-0149-912F-766F8CA06AC5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C9B4C801-2EC7-8C43-B9D4-D4250C76B7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2132" y="2099205"/>
            <a:ext cx="3397002" cy="702233"/>
          </a:xfrm>
        </p:spPr>
        <p:txBody>
          <a:bodyPr>
            <a:noAutofit/>
          </a:bodyPr>
          <a:lstStyle>
            <a:lvl1pPr marL="0" indent="0" algn="l">
              <a:buNone/>
              <a:defRPr lang="fr-FR" sz="6000" b="1" kern="1200" dirty="0" smtClean="0">
                <a:solidFill>
                  <a:srgbClr val="2832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4B62FA15-672A-A249-BCCF-7301A2F186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2131" y="2995543"/>
            <a:ext cx="6428301" cy="267874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>
                <a:solidFill>
                  <a:srgbClr val="00829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00829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TITRE DU CHAPITRE</a:t>
            </a:r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20953D5-7E31-D045-B818-C93FE6CA9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734" y="504304"/>
            <a:ext cx="2109209" cy="106832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2CA1A2B-E35E-B642-A8A6-662B1A6FB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64123880-5F63-AF4F-827F-EBF9CCC7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02469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Titre_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DC8473-8870-DF48-8C99-6B4105F8EF28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737DA0C5-EDC1-874F-8676-13467C30AB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2132" y="2099205"/>
            <a:ext cx="3397002" cy="702233"/>
          </a:xfrm>
        </p:spPr>
        <p:txBody>
          <a:bodyPr>
            <a:noAutofit/>
          </a:bodyPr>
          <a:lstStyle>
            <a:lvl1pPr marL="0" indent="0" algn="l">
              <a:buNone/>
              <a:defRPr lang="fr-FR" sz="6000" b="1" kern="1200" dirty="0" smtClean="0">
                <a:solidFill>
                  <a:srgbClr val="2832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B906266D-E0A0-8644-9A20-29C87800F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2131" y="2995544"/>
            <a:ext cx="7079655" cy="10683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>
                <a:solidFill>
                  <a:srgbClr val="00829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00829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TITRE DU CHAPITRE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B0F9E6-BB4A-BE43-9364-3EFB5B860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734" y="504304"/>
            <a:ext cx="2109209" cy="1068320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E0F728C-39DB-BC44-A818-023980C52F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9979" y="3729129"/>
            <a:ext cx="8761926" cy="823912"/>
          </a:xfrm>
        </p:spPr>
        <p:txBody>
          <a:bodyPr anchor="b">
            <a:noAutofit/>
          </a:bodyPr>
          <a:lstStyle>
            <a:lvl1pPr marL="0" indent="0">
              <a:buNone/>
              <a:defRPr lang="fr-FR" sz="3200" kern="1200" dirty="0">
                <a:solidFill>
                  <a:srgbClr val="00829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5" name="Image 14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341877D5-5AED-364C-ADAD-3891F4793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70842" t="8641"/>
          <a:stretch/>
        </p:blipFill>
        <p:spPr>
          <a:xfrm>
            <a:off x="9770605" y="1039628"/>
            <a:ext cx="2421395" cy="5361397"/>
          </a:xfrm>
          <a:prstGeom prst="rect">
            <a:avLst/>
          </a:prstGeom>
        </p:spPr>
      </p:pic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D978CDCC-9E6A-694B-B495-3FCD004D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A35D0E1-6DFF-4149-9766-9076A3500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</p:spTree>
    <p:extLst>
      <p:ext uri="{BB962C8B-B14F-4D97-AF65-F5344CB8AC3E}">
        <p14:creationId xmlns:p14="http://schemas.microsoft.com/office/powerpoint/2010/main" val="41566775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_Contenu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F27F7311-44CD-714D-ADAA-450DEB850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BE51B-7990-4449-B562-46DF8C3A565B}"/>
              </a:ext>
            </a:extLst>
          </p:cNvPr>
          <p:cNvSpPr/>
          <p:nvPr userDrawn="1"/>
        </p:nvSpPr>
        <p:spPr>
          <a:xfrm>
            <a:off x="0" y="7090"/>
            <a:ext cx="12192000" cy="72245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D596425-5055-E84D-A2CF-9B79348D3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00" y="6117523"/>
            <a:ext cx="1196205" cy="605881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4E2BE1F-F4FD-2B46-AB1E-1F8B3C0640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599" y="939470"/>
            <a:ext cx="11392391" cy="529029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D020D13B-B72D-6F49-837A-36278118B5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600" y="1568657"/>
            <a:ext cx="11392392" cy="4290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fr-FR" dirty="0"/>
              <a:t>Cliquez pour ajouter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1613A46-BC09-6C42-B247-104B5E729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UN TITRE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F9782623-9E73-1B41-BD7A-86EFEFA0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rgbClr val="283272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7191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_Deux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FF3FE4E8-252E-CC40-8695-6B81C0810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E5947A3-0B9C-184A-A59E-00F3153BD7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1879" y="1039628"/>
            <a:ext cx="456570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 1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98D7763-8FA0-C842-85B4-415534512F9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44415" y="1039628"/>
            <a:ext cx="456570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 2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C32DE04-E687-514D-921B-9C0756D7932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39628"/>
            <a:ext cx="0" cy="5077895"/>
          </a:xfrm>
          <a:prstGeom prst="line">
            <a:avLst/>
          </a:prstGeom>
          <a:ln>
            <a:solidFill>
              <a:srgbClr val="008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B88E427-5AAB-6A40-8F24-B588393A4B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638" y="2004164"/>
            <a:ext cx="4565650" cy="381420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81D19AF-E60B-D343-9562-1B4E481B5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712" y="2004164"/>
            <a:ext cx="4565650" cy="381420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11CC2B79-29DC-974D-BACD-C488283AB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rgbClr val="283272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5C396-ED20-EB4B-B55A-91CABEE8B9BD}"/>
              </a:ext>
            </a:extLst>
          </p:cNvPr>
          <p:cNvSpPr/>
          <p:nvPr userDrawn="1"/>
        </p:nvSpPr>
        <p:spPr>
          <a:xfrm>
            <a:off x="0" y="7090"/>
            <a:ext cx="12192000" cy="72245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F40C4B6-A11A-944D-9C93-4C91A40AE1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00" y="6117523"/>
            <a:ext cx="1196205" cy="605881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7FC3DB4A-8E58-234A-9E68-8EC4D7F7D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275048778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E886F7DF-6242-BB42-9748-23B48D783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8D20E8-0412-6F4C-AB0D-3D5F9F601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96601" y="1039628"/>
            <a:ext cx="6000798" cy="486013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648F18-8CF3-CA44-A53A-D23855CD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600" y="2004163"/>
            <a:ext cx="4952986" cy="3895595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2EEFCA3-7822-D149-9EEC-7A2EDCE84F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601" y="1057047"/>
            <a:ext cx="4952986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EE6FC062-7A3F-1544-A26F-9884CEF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rgbClr val="283272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C34B3-3FEC-8E4A-A794-EE9610C49060}"/>
              </a:ext>
            </a:extLst>
          </p:cNvPr>
          <p:cNvSpPr/>
          <p:nvPr userDrawn="1"/>
        </p:nvSpPr>
        <p:spPr>
          <a:xfrm>
            <a:off x="0" y="7090"/>
            <a:ext cx="12192000" cy="72245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289F99D-0D7B-A440-8AE0-38095E0E5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00" y="6117523"/>
            <a:ext cx="1196205" cy="605881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80529456-D10D-FD4B-B5BB-4E419F56A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114853184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52FD4-FA6B-E846-BA6A-6BFF802EF173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D6F69C-6E77-414F-9A8E-43331FA8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17EC686-407B-004C-80AB-8DE761D69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</p:spTree>
    <p:extLst>
      <p:ext uri="{BB962C8B-B14F-4D97-AF65-F5344CB8AC3E}">
        <p14:creationId xmlns:p14="http://schemas.microsoft.com/office/powerpoint/2010/main" val="323608166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828002-C319-6044-AE1E-AAA2D732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2526B-019A-F54D-9518-150EC4DB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62C4B-987A-DC4D-B536-323A37D29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9E6A-EB73-154E-884A-A6008C23A063}" type="datetime1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6B6861-D92F-F442-874F-56308FD02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46E65-EE82-2B40-B47A-02EF70FA8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010" y="6196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57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54" r:id="rId5"/>
    <p:sldLayoutId id="2147483650" r:id="rId6"/>
    <p:sldLayoutId id="2147483652" r:id="rId7"/>
    <p:sldLayoutId id="2147483657" r:id="rId8"/>
    <p:sldLayoutId id="2147483665" r:id="rId9"/>
    <p:sldLayoutId id="2147483664" r:id="rId10"/>
    <p:sldLayoutId id="2147483662" r:id="rId11"/>
    <p:sldLayoutId id="2147483667" r:id="rId12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550362" y="852755"/>
            <a:ext cx="2470402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71638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A4463E46-66C0-4173-92B6-C84FE6FCC81A}"/>
              </a:ext>
            </a:extLst>
          </p:cNvPr>
          <p:cNvGrpSpPr/>
          <p:nvPr/>
        </p:nvGrpSpPr>
        <p:grpSpPr>
          <a:xfrm>
            <a:off x="731172" y="1177751"/>
            <a:ext cx="10497480" cy="605106"/>
            <a:chOff x="-1834816" y="1806257"/>
            <a:chExt cx="5625109" cy="149668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9593C4C-97E9-4DCF-8F18-8C44D8894A31}"/>
                </a:ext>
              </a:extLst>
            </p:cNvPr>
            <p:cNvSpPr/>
            <p:nvPr/>
          </p:nvSpPr>
          <p:spPr>
            <a:xfrm>
              <a:off x="0" y="2079180"/>
              <a:ext cx="3790293" cy="12237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013C35A3-E742-44E7-A903-D4299C7FD71D}"/>
                </a:ext>
              </a:extLst>
            </p:cNvPr>
            <p:cNvSpPr txBox="1"/>
            <p:nvPr/>
          </p:nvSpPr>
          <p:spPr>
            <a:xfrm>
              <a:off x="-1834816" y="1806257"/>
              <a:ext cx="5460482" cy="620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1" kern="1200" dirty="0">
                  <a:solidFill>
                    <a:schemeClr val="accent2"/>
                  </a:solidFill>
                </a:rPr>
                <a:t>Résultats de l’enquête annuelle marché Français 2021 </a:t>
              </a:r>
              <a:r>
                <a:rPr lang="fr-FR" sz="3200" b="1" dirty="0">
                  <a:solidFill>
                    <a:schemeClr val="accent2"/>
                  </a:solidFill>
                </a:rPr>
                <a:t>(données 2020)</a:t>
              </a:r>
              <a:endParaRPr lang="fr-FR" sz="32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6CB09E4-A6DA-4681-9731-9A9AEB9D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21" y="1753651"/>
            <a:ext cx="6041204" cy="49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988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544692" y="863029"/>
            <a:ext cx="2476072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784978" y="1001017"/>
            <a:ext cx="5239938" cy="8554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EE611E2-9BF3-493C-B0CA-CA692633613E}"/>
              </a:ext>
            </a:extLst>
          </p:cNvPr>
          <p:cNvGraphicFramePr/>
          <p:nvPr/>
        </p:nvGraphicFramePr>
        <p:xfrm>
          <a:off x="139608" y="2032869"/>
          <a:ext cx="5472521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9210F5C-5F73-4B79-A1CA-F00A7B7DD113}"/>
              </a:ext>
            </a:extLst>
          </p:cNvPr>
          <p:cNvSpPr txBox="1"/>
          <p:nvPr/>
        </p:nvSpPr>
        <p:spPr>
          <a:xfrm>
            <a:off x="503428" y="1772798"/>
            <a:ext cx="433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Répartition par branches - Non-Vie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(sans CCR)  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89A8DE8C-9A7A-4ACF-B34F-AE83A60EF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988873"/>
              </p:ext>
            </p:extLst>
          </p:nvPr>
        </p:nvGraphicFramePr>
        <p:xfrm>
          <a:off x="0" y="2375621"/>
          <a:ext cx="5429192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1551FB0-BBC2-46CA-8ED3-49A16279F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977736"/>
              </p:ext>
            </p:extLst>
          </p:nvPr>
        </p:nvGraphicFramePr>
        <p:xfrm>
          <a:off x="5324877" y="2175774"/>
          <a:ext cx="6908177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BF6960D-5DB5-4044-8674-5F3325EF7A42}"/>
              </a:ext>
            </a:extLst>
          </p:cNvPr>
          <p:cNvSpPr txBox="1"/>
          <p:nvPr/>
        </p:nvSpPr>
        <p:spPr>
          <a:xfrm>
            <a:off x="6878553" y="1832814"/>
            <a:ext cx="433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Répartition par branches - Vie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578BFE-948D-42EB-84B2-E6C9F41C9B95}"/>
              </a:ext>
            </a:extLst>
          </p:cNvPr>
          <p:cNvSpPr txBox="1"/>
          <p:nvPr/>
        </p:nvSpPr>
        <p:spPr>
          <a:xfrm>
            <a:off x="394600" y="782149"/>
            <a:ext cx="1202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Le DAB, l’Auto et la RCG en non vie et la Prévoyance en vie représentent 70% du chiffre d’affaires total             		     </a:t>
            </a:r>
          </a:p>
        </p:txBody>
      </p:sp>
    </p:spTree>
    <p:extLst>
      <p:ext uri="{BB962C8B-B14F-4D97-AF65-F5344CB8AC3E}">
        <p14:creationId xmlns:p14="http://schemas.microsoft.com/office/powerpoint/2010/main" val="106521216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822094" y="863029"/>
            <a:ext cx="2198670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1563165" y="946317"/>
            <a:ext cx="5239939" cy="8554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72C508-3E0B-4348-A56A-3EFA2B36BE93}"/>
              </a:ext>
            </a:extLst>
          </p:cNvPr>
          <p:cNvSpPr txBox="1"/>
          <p:nvPr/>
        </p:nvSpPr>
        <p:spPr>
          <a:xfrm>
            <a:off x="44069" y="6051126"/>
            <a:ext cx="11742922" cy="855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kern="1200" dirty="0">
                <a:solidFill>
                  <a:srgbClr val="FF0000"/>
                </a:solidFill>
              </a:rPr>
              <a:t> </a:t>
            </a:r>
            <a:r>
              <a:rPr lang="fr-FR" kern="1200" dirty="0">
                <a:solidFill>
                  <a:schemeClr val="tx1"/>
                </a:solidFill>
              </a:rPr>
              <a:t>Source: estimations APREF (GT données et enquête annuelle 2020)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BD0726-5BB3-4F28-8BA7-97236F9D981D}"/>
              </a:ext>
            </a:extLst>
          </p:cNvPr>
          <p:cNvSpPr txBox="1"/>
          <p:nvPr/>
        </p:nvSpPr>
        <p:spPr>
          <a:xfrm>
            <a:off x="310093" y="793947"/>
            <a:ext cx="1202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Quelques informations sur la place de Paris  		     </a:t>
            </a:r>
          </a:p>
        </p:txBody>
      </p:sp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8172AC0C-BD29-4D3B-806B-DC42D3549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828666"/>
              </p:ext>
            </p:extLst>
          </p:nvPr>
        </p:nvGraphicFramePr>
        <p:xfrm>
          <a:off x="44069" y="1292544"/>
          <a:ext cx="12099656" cy="496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03712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60137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746750" y="876141"/>
            <a:ext cx="2198670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16698" y="6042748"/>
            <a:ext cx="1869299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@ $ 1 / </a:t>
            </a:r>
            <a:r>
              <a:rPr lang="fr-FR" sz="1200" dirty="0" err="1">
                <a:solidFill>
                  <a:schemeClr val="tx1"/>
                </a:solidFill>
              </a:rPr>
              <a:t>Eur</a:t>
            </a:r>
            <a:r>
              <a:rPr lang="fr-FR" sz="1200" dirty="0">
                <a:solidFill>
                  <a:schemeClr val="tx1"/>
                </a:solidFill>
              </a:rPr>
              <a:t> 0,82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Au 31-12-2020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784977" y="1001017"/>
            <a:ext cx="5239938" cy="8554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EE611E2-9BF3-493C-B0CA-CA692633613E}"/>
              </a:ext>
            </a:extLst>
          </p:cNvPr>
          <p:cNvGraphicFramePr/>
          <p:nvPr/>
        </p:nvGraphicFramePr>
        <p:xfrm>
          <a:off x="141935" y="2124481"/>
          <a:ext cx="5472521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0DFC4469-4049-4EA4-9AD4-A66023EA513C}"/>
              </a:ext>
            </a:extLst>
          </p:cNvPr>
          <p:cNvSpPr txBox="1"/>
          <p:nvPr/>
        </p:nvSpPr>
        <p:spPr>
          <a:xfrm>
            <a:off x="-742699" y="784305"/>
            <a:ext cx="1202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Les primes d’assurance et de réassurance dans le monde :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8E93E53-0A6A-4349-B53D-832B6B9F0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017684"/>
              </p:ext>
            </p:extLst>
          </p:nvPr>
        </p:nvGraphicFramePr>
        <p:xfrm>
          <a:off x="388174" y="2187976"/>
          <a:ext cx="5486153" cy="421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4C1BBE58-0AE4-4539-B6DF-9D68708D05D2}"/>
              </a:ext>
            </a:extLst>
          </p:cNvPr>
          <p:cNvSpPr txBox="1"/>
          <p:nvPr/>
        </p:nvSpPr>
        <p:spPr>
          <a:xfrm>
            <a:off x="674827" y="1355932"/>
            <a:ext cx="4607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d’assurance </a:t>
            </a:r>
          </a:p>
          <a:p>
            <a:pPr algn="ctr"/>
            <a:r>
              <a:rPr lang="fr-FR" sz="2000" b="1" dirty="0"/>
              <a:t>~5 170Mds €</a:t>
            </a:r>
          </a:p>
          <a:p>
            <a:pPr algn="ctr"/>
            <a:r>
              <a:rPr lang="fr-FR" sz="1400" dirty="0"/>
              <a:t>(6 300 Mds $) 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250FD354-485E-4420-AE06-4CEF5F349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861130"/>
              </p:ext>
            </p:extLst>
          </p:nvPr>
        </p:nvGraphicFramePr>
        <p:xfrm>
          <a:off x="7130722" y="2658914"/>
          <a:ext cx="4607311" cy="343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C3B326C5-F466-42F7-8F23-F3166928B3D5}"/>
              </a:ext>
            </a:extLst>
          </p:cNvPr>
          <p:cNvSpPr txBox="1"/>
          <p:nvPr/>
        </p:nvSpPr>
        <p:spPr>
          <a:xfrm>
            <a:off x="7110776" y="1786208"/>
            <a:ext cx="4607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de réassurance </a:t>
            </a:r>
          </a:p>
          <a:p>
            <a:pPr algn="ctr"/>
            <a:r>
              <a:rPr lang="fr-FR" sz="2000" b="1" dirty="0"/>
              <a:t>~ 261 Mds €</a:t>
            </a:r>
          </a:p>
          <a:p>
            <a:pPr algn="ctr"/>
            <a:r>
              <a:rPr lang="fr-FR" sz="1400" dirty="0"/>
              <a:t>(318 Mds $) </a:t>
            </a:r>
          </a:p>
          <a:p>
            <a:pPr algn="ctr"/>
            <a:endParaRPr lang="fr-FR" sz="20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70D2F83-687B-4D7E-B6AB-9AC82E12B463}"/>
              </a:ext>
            </a:extLst>
          </p:cNvPr>
          <p:cNvSpPr txBox="1"/>
          <p:nvPr/>
        </p:nvSpPr>
        <p:spPr>
          <a:xfrm>
            <a:off x="5492056" y="3075109"/>
            <a:ext cx="183275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Taux de cession</a:t>
            </a:r>
          </a:p>
          <a:p>
            <a:pPr algn="ctr"/>
            <a:r>
              <a:rPr lang="fr-FR" b="1" dirty="0"/>
              <a:t>~ 5,00% </a:t>
            </a:r>
          </a:p>
          <a:p>
            <a:pPr algn="ctr"/>
            <a:endParaRPr lang="fr-FR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3AA957E-CE70-4520-A969-FEBD14F8324A}"/>
              </a:ext>
            </a:extLst>
          </p:cNvPr>
          <p:cNvSpPr txBox="1"/>
          <p:nvPr/>
        </p:nvSpPr>
        <p:spPr>
          <a:xfrm>
            <a:off x="7914259" y="6230787"/>
            <a:ext cx="336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Source: Estimation Apref</a:t>
            </a:r>
          </a:p>
          <a:p>
            <a:pPr algn="ctr"/>
            <a:r>
              <a:rPr lang="fr-FR" sz="1200" dirty="0"/>
              <a:t>(AM Best 50 Global </a:t>
            </a:r>
            <a:r>
              <a:rPr lang="fr-FR" sz="1200" dirty="0" err="1"/>
              <a:t>Reinsurers</a:t>
            </a:r>
            <a:r>
              <a:rPr lang="fr-FR" sz="1200" dirty="0"/>
              <a:t> &amp; Aon ARA </a:t>
            </a:r>
            <a:r>
              <a:rPr lang="fr-FR" sz="1200" dirty="0" err="1"/>
              <a:t>studies</a:t>
            </a:r>
            <a:r>
              <a:rPr lang="fr-FR" sz="1200" dirty="0"/>
              <a:t>)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395BB8-FF5A-461E-AC59-BC83EA01720E}"/>
              </a:ext>
            </a:extLst>
          </p:cNvPr>
          <p:cNvSpPr txBox="1"/>
          <p:nvPr/>
        </p:nvSpPr>
        <p:spPr>
          <a:xfrm>
            <a:off x="2391870" y="6329709"/>
            <a:ext cx="109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Source: Sigma </a:t>
            </a:r>
          </a:p>
          <a:p>
            <a:pPr algn="ctr"/>
            <a:r>
              <a:rPr lang="fr-FR" sz="1200" dirty="0"/>
              <a:t>(</a:t>
            </a:r>
            <a:r>
              <a:rPr lang="fr-FR" sz="1200" dirty="0" err="1"/>
              <a:t>Swiss</a:t>
            </a:r>
            <a:r>
              <a:rPr lang="fr-FR" sz="1200" dirty="0"/>
              <a:t> Re ) </a:t>
            </a:r>
          </a:p>
        </p:txBody>
      </p:sp>
    </p:spTree>
    <p:extLst>
      <p:ext uri="{BB962C8B-B14F-4D97-AF65-F5344CB8AC3E}">
        <p14:creationId xmlns:p14="http://schemas.microsoft.com/office/powerpoint/2010/main" val="7799954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702085" y="907281"/>
            <a:ext cx="2198670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784977" y="1001017"/>
            <a:ext cx="5239938" cy="8554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EE611E2-9BF3-493C-B0CA-CA692633613E}"/>
              </a:ext>
            </a:extLst>
          </p:cNvPr>
          <p:cNvGraphicFramePr/>
          <p:nvPr/>
        </p:nvGraphicFramePr>
        <p:xfrm>
          <a:off x="139608" y="2032869"/>
          <a:ext cx="5472521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0DFC4469-4049-4EA4-9AD4-A66023EA513C}"/>
              </a:ext>
            </a:extLst>
          </p:cNvPr>
          <p:cNvSpPr txBox="1"/>
          <p:nvPr/>
        </p:nvSpPr>
        <p:spPr>
          <a:xfrm>
            <a:off x="-2378090" y="796295"/>
            <a:ext cx="1202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La réassurance française dans le monde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1BBE58-0AE4-4539-B6DF-9D68708D05D2}"/>
              </a:ext>
            </a:extLst>
          </p:cNvPr>
          <p:cNvSpPr txBox="1"/>
          <p:nvPr/>
        </p:nvSpPr>
        <p:spPr>
          <a:xfrm>
            <a:off x="139608" y="1659569"/>
            <a:ext cx="460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de réassurance </a:t>
            </a:r>
          </a:p>
          <a:p>
            <a:pPr algn="ctr"/>
            <a:r>
              <a:rPr lang="fr-FR" sz="2000" b="1" dirty="0"/>
              <a:t>Mondiales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3B326C5-F466-42F7-8F23-F3166928B3D5}"/>
              </a:ext>
            </a:extLst>
          </p:cNvPr>
          <p:cNvSpPr txBox="1"/>
          <p:nvPr/>
        </p:nvSpPr>
        <p:spPr>
          <a:xfrm>
            <a:off x="6795714" y="1711707"/>
            <a:ext cx="4987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</a:t>
            </a:r>
          </a:p>
          <a:p>
            <a:pPr algn="ctr"/>
            <a:r>
              <a:rPr lang="fr-FR" sz="2000" b="1" dirty="0"/>
              <a:t>Acceptées en provenance du marché Français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(avec CCR)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70D2F83-687B-4D7E-B6AB-9AC82E12B463}"/>
              </a:ext>
            </a:extLst>
          </p:cNvPr>
          <p:cNvSpPr txBox="1"/>
          <p:nvPr/>
        </p:nvSpPr>
        <p:spPr>
          <a:xfrm>
            <a:off x="4979869" y="3467856"/>
            <a:ext cx="1832756" cy="1754326"/>
          </a:xfrm>
          <a:prstGeom prst="rect">
            <a:avLst/>
          </a:prstGeom>
          <a:solidFill>
            <a:srgbClr val="4B9CD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Poids du marché Français :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~2,50% 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5A2F3E5-BDEC-494A-969A-AF22D087AFEE}"/>
              </a:ext>
            </a:extLst>
          </p:cNvPr>
          <p:cNvSpPr/>
          <p:nvPr/>
        </p:nvSpPr>
        <p:spPr>
          <a:xfrm>
            <a:off x="546266" y="2522144"/>
            <a:ext cx="3598222" cy="3334839"/>
          </a:xfrm>
          <a:prstGeom prst="ellipse">
            <a:avLst/>
          </a:prstGeom>
          <a:solidFill>
            <a:srgbClr val="002060"/>
          </a:solidFill>
          <a:ln w="50800">
            <a:solidFill>
              <a:schemeClr val="bg1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~ 261 Mds €</a:t>
            </a:r>
          </a:p>
          <a:p>
            <a:pPr algn="ctr"/>
            <a:r>
              <a:rPr lang="fr-FR" sz="1600" b="1" dirty="0"/>
              <a:t>(318 Mds $)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F54AD15-3683-4431-A80C-8BBE76AD54F5}"/>
              </a:ext>
            </a:extLst>
          </p:cNvPr>
          <p:cNvSpPr/>
          <p:nvPr/>
        </p:nvSpPr>
        <p:spPr>
          <a:xfrm>
            <a:off x="7929621" y="2894732"/>
            <a:ext cx="2808686" cy="2521978"/>
          </a:xfrm>
          <a:prstGeom prst="ellipse">
            <a:avLst/>
          </a:prstGeom>
          <a:solidFill>
            <a:srgbClr val="008291"/>
          </a:solidFill>
          <a:ln w="50800">
            <a:solidFill>
              <a:schemeClr val="bg1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~ 6,3 Mds €</a:t>
            </a:r>
          </a:p>
          <a:p>
            <a:pPr algn="ctr"/>
            <a:r>
              <a:rPr lang="fr-FR" sz="1600" b="1" dirty="0"/>
              <a:t>( 7,7 Mds $)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55CF1A-B074-4BEB-A1CD-923DA8A514F6}"/>
              </a:ext>
            </a:extLst>
          </p:cNvPr>
          <p:cNvSpPr txBox="1"/>
          <p:nvPr/>
        </p:nvSpPr>
        <p:spPr>
          <a:xfrm>
            <a:off x="4470279" y="6061705"/>
            <a:ext cx="2912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Sources: Sigma (</a:t>
            </a:r>
            <a:r>
              <a:rPr lang="fr-FR" sz="1200" dirty="0" err="1"/>
              <a:t>Swiss</a:t>
            </a:r>
            <a:r>
              <a:rPr lang="fr-FR" sz="1200" dirty="0"/>
              <a:t> Re) et enquête Apref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6EBA43-B2F9-4CA0-BCAA-9351F2BF3012}"/>
              </a:ext>
            </a:extLst>
          </p:cNvPr>
          <p:cNvSpPr/>
          <p:nvPr/>
        </p:nvSpPr>
        <p:spPr>
          <a:xfrm>
            <a:off x="0" y="6102568"/>
            <a:ext cx="1869299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@ $ 1 / </a:t>
            </a:r>
            <a:r>
              <a:rPr lang="fr-FR" sz="1200" dirty="0" err="1">
                <a:solidFill>
                  <a:schemeClr val="tx1"/>
                </a:solidFill>
              </a:rPr>
              <a:t>Eur</a:t>
            </a:r>
            <a:r>
              <a:rPr lang="fr-FR" sz="1200" dirty="0">
                <a:solidFill>
                  <a:schemeClr val="tx1"/>
                </a:solidFill>
              </a:rPr>
              <a:t> 0,82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Au 31-12-2020</a:t>
            </a:r>
          </a:p>
        </p:txBody>
      </p:sp>
    </p:spTree>
    <p:extLst>
      <p:ext uri="{BB962C8B-B14F-4D97-AF65-F5344CB8AC3E}">
        <p14:creationId xmlns:p14="http://schemas.microsoft.com/office/powerpoint/2010/main" val="335743644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707526" y="863029"/>
            <a:ext cx="2313238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784977" y="1001017"/>
            <a:ext cx="5239938" cy="8554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EE611E2-9BF3-493C-B0CA-CA692633613E}"/>
              </a:ext>
            </a:extLst>
          </p:cNvPr>
          <p:cNvGraphicFramePr/>
          <p:nvPr/>
        </p:nvGraphicFramePr>
        <p:xfrm>
          <a:off x="139608" y="2032869"/>
          <a:ext cx="5472521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E39D892-1319-41CC-B13E-9B49C56AEFFE}"/>
              </a:ext>
            </a:extLst>
          </p:cNvPr>
          <p:cNvGraphicFramePr/>
          <p:nvPr/>
        </p:nvGraphicFramePr>
        <p:xfrm>
          <a:off x="246580" y="1673344"/>
          <a:ext cx="11540411" cy="495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0DFC4469-4049-4EA4-9AD4-A66023EA513C}"/>
              </a:ext>
            </a:extLst>
          </p:cNvPr>
          <p:cNvSpPr txBox="1"/>
          <p:nvPr/>
        </p:nvSpPr>
        <p:spPr>
          <a:xfrm>
            <a:off x="-1231849" y="793323"/>
            <a:ext cx="1202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Une concentration de marché toujours importante </a:t>
            </a:r>
            <a:r>
              <a:rPr lang="fr-FR" sz="2800" b="1" dirty="0">
                <a:solidFill>
                  <a:srgbClr val="FF0000"/>
                </a:solidFill>
              </a:rPr>
              <a:t>(Sans CCR)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9900F9-0795-4DBD-A8B3-51493ACDA17C}"/>
              </a:ext>
            </a:extLst>
          </p:cNvPr>
          <p:cNvSpPr txBox="1"/>
          <p:nvPr/>
        </p:nvSpPr>
        <p:spPr>
          <a:xfrm>
            <a:off x="5524391" y="37660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81%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344695-F85F-4784-9147-96D6994D2414}"/>
              </a:ext>
            </a:extLst>
          </p:cNvPr>
          <p:cNvSpPr txBox="1"/>
          <p:nvPr/>
        </p:nvSpPr>
        <p:spPr>
          <a:xfrm>
            <a:off x="2612296" y="246104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0AC958-0FED-4440-B195-6EFFF53CA398}"/>
              </a:ext>
            </a:extLst>
          </p:cNvPr>
          <p:cNvSpPr txBox="1"/>
          <p:nvPr/>
        </p:nvSpPr>
        <p:spPr>
          <a:xfrm>
            <a:off x="2611947" y="37660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60%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3C6751-54FA-48A8-9D23-8C15B9F096BE}"/>
              </a:ext>
            </a:extLst>
          </p:cNvPr>
          <p:cNvSpPr txBox="1"/>
          <p:nvPr/>
        </p:nvSpPr>
        <p:spPr>
          <a:xfrm>
            <a:off x="5517484" y="24704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AFECF7-769F-477C-B857-032E97E67807}"/>
              </a:ext>
            </a:extLst>
          </p:cNvPr>
          <p:cNvSpPr txBox="1"/>
          <p:nvPr/>
        </p:nvSpPr>
        <p:spPr>
          <a:xfrm>
            <a:off x="8466581" y="246104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B3A41E-062A-4064-A5E1-2DF88898C6CE}"/>
              </a:ext>
            </a:extLst>
          </p:cNvPr>
          <p:cNvSpPr txBox="1"/>
          <p:nvPr/>
        </p:nvSpPr>
        <p:spPr>
          <a:xfrm>
            <a:off x="8413542" y="37660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45953007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487348" y="905979"/>
            <a:ext cx="2488583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2C2D1C-62D4-4977-AB26-D9B6799505A2}"/>
              </a:ext>
            </a:extLst>
          </p:cNvPr>
          <p:cNvSpPr txBox="1"/>
          <p:nvPr/>
        </p:nvSpPr>
        <p:spPr>
          <a:xfrm>
            <a:off x="739242" y="1630787"/>
            <a:ext cx="460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brutes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(avec CCR)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EE611E2-9BF3-493C-B0CA-CA6926336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122241"/>
              </p:ext>
            </p:extLst>
          </p:nvPr>
        </p:nvGraphicFramePr>
        <p:xfrm>
          <a:off x="-142864" y="2338673"/>
          <a:ext cx="6352632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4E28E16-BF51-4638-9F3F-67732A9A91AE}"/>
              </a:ext>
            </a:extLst>
          </p:cNvPr>
          <p:cNvSpPr txBox="1"/>
          <p:nvPr/>
        </p:nvSpPr>
        <p:spPr>
          <a:xfrm>
            <a:off x="7036386" y="1667735"/>
            <a:ext cx="460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brutes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(sans CCR)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588164A-2CD7-47EC-A28F-7DBAE23D4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223143"/>
              </p:ext>
            </p:extLst>
          </p:nvPr>
        </p:nvGraphicFramePr>
        <p:xfrm>
          <a:off x="6057881" y="2271016"/>
          <a:ext cx="6352632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9C0EF2A-C7CA-41EB-B0E4-2C37719B838D}"/>
              </a:ext>
            </a:extLst>
          </p:cNvPr>
          <p:cNvSpPr/>
          <p:nvPr/>
        </p:nvSpPr>
        <p:spPr>
          <a:xfrm>
            <a:off x="4783444" y="6026248"/>
            <a:ext cx="2198669" cy="6826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Différence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- 1,2 Mds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3B0454-6829-4E9E-AFA7-A60E359D8E53}"/>
              </a:ext>
            </a:extLst>
          </p:cNvPr>
          <p:cNvSpPr txBox="1"/>
          <p:nvPr/>
        </p:nvSpPr>
        <p:spPr>
          <a:xfrm>
            <a:off x="9070" y="814763"/>
            <a:ext cx="1202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Des acceptations en hausse mais qui semblent marquer le pas (+2% seulement)</a:t>
            </a:r>
          </a:p>
          <a:p>
            <a:pPr algn="ctr"/>
            <a:r>
              <a:rPr lang="fr-FR" sz="2800" b="1" dirty="0">
                <a:solidFill>
                  <a:schemeClr val="accent2"/>
                </a:solidFill>
              </a:rPr>
              <a:t>								     </a:t>
            </a:r>
          </a:p>
        </p:txBody>
      </p:sp>
    </p:spTree>
    <p:extLst>
      <p:ext uri="{BB962C8B-B14F-4D97-AF65-F5344CB8AC3E}">
        <p14:creationId xmlns:p14="http://schemas.microsoft.com/office/powerpoint/2010/main" val="423358012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571029" y="863029"/>
            <a:ext cx="2449735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28E16-BF51-4638-9F3F-67732A9A91AE}"/>
              </a:ext>
            </a:extLst>
          </p:cNvPr>
          <p:cNvSpPr txBox="1"/>
          <p:nvPr/>
        </p:nvSpPr>
        <p:spPr>
          <a:xfrm>
            <a:off x="394600" y="1850316"/>
            <a:ext cx="460731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Primes brutes Non-Vie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(sans CCR)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3B0454-6829-4E9E-AFA7-A60E359D8E53}"/>
              </a:ext>
            </a:extLst>
          </p:cNvPr>
          <p:cNvSpPr txBox="1"/>
          <p:nvPr/>
        </p:nvSpPr>
        <p:spPr>
          <a:xfrm>
            <a:off x="469264" y="974000"/>
            <a:ext cx="1155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accent2"/>
              </a:solidFill>
            </a:endParaRPr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								    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C8F8055-38CE-4AFE-A412-D9C19577F58C}"/>
              </a:ext>
            </a:extLst>
          </p:cNvPr>
          <p:cNvSpPr txBox="1"/>
          <p:nvPr/>
        </p:nvSpPr>
        <p:spPr>
          <a:xfrm>
            <a:off x="6399405" y="1900266"/>
            <a:ext cx="460731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Primes brutes </a:t>
            </a:r>
          </a:p>
          <a:p>
            <a:pPr algn="ctr"/>
            <a:r>
              <a:rPr lang="fr-FR" sz="2400" b="1" dirty="0"/>
              <a:t>Vie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7BBA71D-CFC4-469C-ACFF-C7AD276E5E32}"/>
              </a:ext>
            </a:extLst>
          </p:cNvPr>
          <p:cNvSpPr txBox="1"/>
          <p:nvPr/>
        </p:nvSpPr>
        <p:spPr>
          <a:xfrm>
            <a:off x="1272223" y="3324682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283272"/>
                </a:solidFill>
              </a:rPr>
              <a:t>€ 3,1 Mds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98575B5-A349-4130-897B-C5DAB0333849}"/>
              </a:ext>
            </a:extLst>
          </p:cNvPr>
          <p:cNvSpPr txBox="1"/>
          <p:nvPr/>
        </p:nvSpPr>
        <p:spPr>
          <a:xfrm>
            <a:off x="7277028" y="3290391"/>
            <a:ext cx="2140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283272"/>
                </a:solidFill>
              </a:rPr>
              <a:t>€ 2 Mds </a:t>
            </a:r>
          </a:p>
        </p:txBody>
      </p:sp>
      <p:sp>
        <p:nvSpPr>
          <p:cNvPr id="24" name="Flèche : trois pointes 23">
            <a:extLst>
              <a:ext uri="{FF2B5EF4-FFF2-40B4-BE49-F238E27FC236}">
                <a16:creationId xmlns:a16="http://schemas.microsoft.com/office/drawing/2014/main" id="{95E63F9F-5C79-4E9D-AB48-9AFB5F4497BC}"/>
              </a:ext>
            </a:extLst>
          </p:cNvPr>
          <p:cNvSpPr/>
          <p:nvPr/>
        </p:nvSpPr>
        <p:spPr>
          <a:xfrm rot="10800000">
            <a:off x="4842105" y="3535826"/>
            <a:ext cx="1397494" cy="1285509"/>
          </a:xfrm>
          <a:prstGeom prst="leftRightUpArrow">
            <a:avLst>
              <a:gd name="adj1" fmla="val 25000"/>
              <a:gd name="adj2" fmla="val 16109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FB1901-6B5F-43D8-A800-72EED797AE4A}"/>
              </a:ext>
            </a:extLst>
          </p:cNvPr>
          <p:cNvSpPr txBox="1"/>
          <p:nvPr/>
        </p:nvSpPr>
        <p:spPr>
          <a:xfrm>
            <a:off x="4271467" y="5038826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283272"/>
                </a:solidFill>
              </a:rPr>
              <a:t>€ 5,1 Mds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428A6A-C825-4CCF-8B48-53164083A1F5}"/>
              </a:ext>
            </a:extLst>
          </p:cNvPr>
          <p:cNvSpPr txBox="1"/>
          <p:nvPr/>
        </p:nvSpPr>
        <p:spPr>
          <a:xfrm>
            <a:off x="1259609" y="3989238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4B9CD9"/>
                </a:solidFill>
              </a:rPr>
              <a:t> (+4%)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B740390-F035-4EAA-A221-CE97119B6683}"/>
              </a:ext>
            </a:extLst>
          </p:cNvPr>
          <p:cNvSpPr txBox="1"/>
          <p:nvPr/>
        </p:nvSpPr>
        <p:spPr>
          <a:xfrm>
            <a:off x="7233530" y="3989238"/>
            <a:ext cx="2145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4B9CD9"/>
                </a:solidFill>
              </a:rPr>
              <a:t> (+/- 0%)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534A1AA-137A-4416-8BED-4CD859E7521F}"/>
              </a:ext>
            </a:extLst>
          </p:cNvPr>
          <p:cNvSpPr txBox="1"/>
          <p:nvPr/>
        </p:nvSpPr>
        <p:spPr>
          <a:xfrm>
            <a:off x="4204296" y="566226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4B9CD9"/>
                </a:solidFill>
              </a:rPr>
              <a:t> (+2%)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501223A-8D0A-4547-B987-7D1A56836C4B}"/>
              </a:ext>
            </a:extLst>
          </p:cNvPr>
          <p:cNvSpPr txBox="1"/>
          <p:nvPr/>
        </p:nvSpPr>
        <p:spPr>
          <a:xfrm>
            <a:off x="-32078" y="845809"/>
            <a:ext cx="1202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Une progression plus modérée en Non-Vie (+4%) et une stabilité en vie					     </a:t>
            </a:r>
          </a:p>
        </p:txBody>
      </p:sp>
    </p:spTree>
    <p:extLst>
      <p:ext uri="{BB962C8B-B14F-4D97-AF65-F5344CB8AC3E}">
        <p14:creationId xmlns:p14="http://schemas.microsoft.com/office/powerpoint/2010/main" val="198548500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431676" y="863029"/>
            <a:ext cx="2589088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4A17FEA-9F44-4C50-A729-A9A68D367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600" y="1703099"/>
            <a:ext cx="11392588" cy="454501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>
                <a:latin typeface="+mn-lt"/>
              </a:rPr>
              <a:t>Croissance: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+mn-lt"/>
              </a:rPr>
              <a:t>La branche Dommages continue de progresser (+12%) en raison 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2200" dirty="0">
                <a:latin typeface="+mn-lt"/>
              </a:rPr>
              <a:t>D’une très forte augmentation de la sous-branche Grêle-récolte en proportionnel (+61%)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2200" dirty="0"/>
              <a:t>D’une hausse (+14%) de la sous-branche Tempêtes en non-proportionnel</a:t>
            </a:r>
          </a:p>
          <a:p>
            <a:pPr lvl="2"/>
            <a:endParaRPr lang="fr-FR" sz="2200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200" dirty="0"/>
              <a:t>Les branches Auto &amp; RCG progressent modérément cette année (+3% chacune).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sz="2200" dirty="0"/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200" b="1" dirty="0"/>
              <a:t>Décroissance: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200" dirty="0"/>
              <a:t>Baisse du Crédit-Caution (-21%) hors CCR</a:t>
            </a:r>
          </a:p>
          <a:p>
            <a:pPr lvl="1"/>
            <a:endParaRPr lang="fr-FR" sz="22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200" dirty="0"/>
              <a:t>Contrairement  à 2019, la branche transport est en légère contraction (-3%), en raison de l’Aviation et du Spatial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fr-FR" sz="2000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sz="1600" dirty="0"/>
          </a:p>
          <a:p>
            <a:pPr lvl="1"/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/>
          <a:p>
            <a:fld id="{7E8142E3-C1AF-7B4B-A0AC-666D1027A07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472496" y="773697"/>
            <a:ext cx="5239938" cy="8554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F19491B-6125-43FC-870C-EEDA8926B85A}"/>
              </a:ext>
            </a:extLst>
          </p:cNvPr>
          <p:cNvSpPr txBox="1"/>
          <p:nvPr/>
        </p:nvSpPr>
        <p:spPr>
          <a:xfrm>
            <a:off x="-313883" y="847646"/>
            <a:ext cx="1202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La progression de 4% </a:t>
            </a:r>
            <a:r>
              <a:rPr lang="fr-FR" sz="2800" b="1" dirty="0">
                <a:solidFill>
                  <a:srgbClr val="FF0000"/>
                </a:solidFill>
              </a:rPr>
              <a:t>(hors CCR) </a:t>
            </a:r>
            <a:r>
              <a:rPr lang="fr-FR" sz="2800" b="1" dirty="0">
                <a:solidFill>
                  <a:schemeClr val="accent2"/>
                </a:solidFill>
              </a:rPr>
              <a:t>en non-vie s’explique notamment par :</a:t>
            </a:r>
          </a:p>
        </p:txBody>
      </p:sp>
    </p:spTree>
    <p:extLst>
      <p:ext uri="{BB962C8B-B14F-4D97-AF65-F5344CB8AC3E}">
        <p14:creationId xmlns:p14="http://schemas.microsoft.com/office/powerpoint/2010/main" val="389482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431676" y="863029"/>
            <a:ext cx="2589088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095928" y="6042748"/>
            <a:ext cx="8013843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4A17FEA-9F44-4C50-A729-A9A68D367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600" y="1629151"/>
            <a:ext cx="11392588" cy="427060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1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n-lt"/>
              </a:rPr>
              <a:t>Stabilité du C.A. en prévoyance (branche qui représente à elle seule 70% du total)</a:t>
            </a:r>
          </a:p>
          <a:p>
            <a:endParaRPr lang="fr-FR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n-lt"/>
              </a:rPr>
              <a:t>Augmentation significative de la Santé (+28%)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n-lt"/>
              </a:rPr>
              <a:t>Baisse de 72% du poste « Autres garanties » </a:t>
            </a:r>
            <a:r>
              <a:rPr lang="fr-FR" sz="2000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FF0000"/>
              </a:solidFill>
              <a:latin typeface="+mn-lt"/>
            </a:endParaRPr>
          </a:p>
          <a:p>
            <a:endParaRPr lang="fr-FR" sz="20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FF0000"/>
              </a:solidFill>
              <a:latin typeface="+mn-lt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+mn-lt"/>
              </a:rPr>
              <a:t>* </a:t>
            </a:r>
            <a:r>
              <a:rPr lang="fr-FR" sz="1600" b="1" dirty="0"/>
              <a:t>Cette baisse s’explique principalement par la décision de certains membres de répartir différemment le C.A. entre les branches </a:t>
            </a:r>
          </a:p>
          <a:p>
            <a:pPr lvl="1"/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12AF1-DEC2-3F40-B6B7-F7E5F86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/>
          <a:p>
            <a:fld id="{7E8142E3-C1AF-7B4B-A0AC-666D1027A07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472496" y="773697"/>
            <a:ext cx="5239938" cy="8554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F19491B-6125-43FC-870C-EEDA8926B85A}"/>
              </a:ext>
            </a:extLst>
          </p:cNvPr>
          <p:cNvSpPr txBox="1"/>
          <p:nvPr/>
        </p:nvSpPr>
        <p:spPr>
          <a:xfrm>
            <a:off x="271747" y="847646"/>
            <a:ext cx="1202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Principaux commentaires pour la vie : </a:t>
            </a:r>
          </a:p>
        </p:txBody>
      </p:sp>
    </p:spTree>
    <p:extLst>
      <p:ext uri="{BB962C8B-B14F-4D97-AF65-F5344CB8AC3E}">
        <p14:creationId xmlns:p14="http://schemas.microsoft.com/office/powerpoint/2010/main" val="349825984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0A3FB-F59F-4E63-BA14-B618AC9D2BC6}"/>
              </a:ext>
            </a:extLst>
          </p:cNvPr>
          <p:cNvSpPr/>
          <p:nvPr/>
        </p:nvSpPr>
        <p:spPr>
          <a:xfrm>
            <a:off x="9647434" y="832708"/>
            <a:ext cx="2373330" cy="563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EE41E-D0DA-47F4-893D-3F2D1BB2D00A}"/>
              </a:ext>
            </a:extLst>
          </p:cNvPr>
          <p:cNvSpPr/>
          <p:nvPr/>
        </p:nvSpPr>
        <p:spPr>
          <a:xfrm>
            <a:off x="246580" y="5989834"/>
            <a:ext cx="1479478" cy="75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4D4595-31EE-4B31-9002-48AC24F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0" y="46632"/>
            <a:ext cx="11392391" cy="6168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Enquête Annuelle APREF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E8E55-5553-4D9A-9732-9C82C7F343A0}"/>
              </a:ext>
            </a:extLst>
          </p:cNvPr>
          <p:cNvSpPr/>
          <p:nvPr/>
        </p:nvSpPr>
        <p:spPr>
          <a:xfrm>
            <a:off x="784977" y="1001017"/>
            <a:ext cx="5239938" cy="8554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28E16-BF51-4638-9F3F-67732A9A91AE}"/>
              </a:ext>
            </a:extLst>
          </p:cNvPr>
          <p:cNvSpPr txBox="1"/>
          <p:nvPr/>
        </p:nvSpPr>
        <p:spPr>
          <a:xfrm>
            <a:off x="1469626" y="1754861"/>
            <a:ext cx="387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souscrites (Non-Vie)             </a:t>
            </a:r>
            <a:r>
              <a:rPr lang="fr-FR" sz="2000" b="1" dirty="0">
                <a:solidFill>
                  <a:srgbClr val="FF0000"/>
                </a:solidFill>
              </a:rPr>
              <a:t>(sans CCR)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588164A-2CD7-47EC-A28F-7DBAE23D4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231768"/>
              </p:ext>
            </p:extLst>
          </p:nvPr>
        </p:nvGraphicFramePr>
        <p:xfrm>
          <a:off x="158174" y="2392476"/>
          <a:ext cx="6094036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58ED5A4-4083-4F52-AD00-C164FCE097FD}"/>
              </a:ext>
            </a:extLst>
          </p:cNvPr>
          <p:cNvSpPr txBox="1"/>
          <p:nvPr/>
        </p:nvSpPr>
        <p:spPr>
          <a:xfrm>
            <a:off x="14533" y="718370"/>
            <a:ext cx="12006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Sans changement, les acceptations proportionnelles restent importantes  (notamment en Vie) 		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60BA36-856C-479A-A377-6A617871F0B1}"/>
              </a:ext>
            </a:extLst>
          </p:cNvPr>
          <p:cNvSpPr txBox="1"/>
          <p:nvPr/>
        </p:nvSpPr>
        <p:spPr>
          <a:xfrm>
            <a:off x="6942393" y="1823103"/>
            <a:ext cx="3870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Primes souscrites Vie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C3D38EA7-B49D-4078-99F1-E8A5DD8C7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02448"/>
              </p:ext>
            </p:extLst>
          </p:nvPr>
        </p:nvGraphicFramePr>
        <p:xfrm>
          <a:off x="5685225" y="2395205"/>
          <a:ext cx="6352632" cy="44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280992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Grand écran</PresentationFormat>
  <Paragraphs>186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Enquête Annuelle APREF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Dupas</dc:creator>
  <cp:lastModifiedBy>Candice Edwards</cp:lastModifiedBy>
  <cp:revision>792</cp:revision>
  <cp:lastPrinted>2021-07-01T13:22:57Z</cp:lastPrinted>
  <dcterms:created xsi:type="dcterms:W3CDTF">2019-12-11T12:03:49Z</dcterms:created>
  <dcterms:modified xsi:type="dcterms:W3CDTF">2021-10-21T08:07:11Z</dcterms:modified>
</cp:coreProperties>
</file>